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customXml/itemProps1.xml" ContentType="application/vnd.openxmlformats-officedocument.customXmlProperti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heme/theme6.xml" ContentType="application/vnd.openxmlformats-officedocument.theme+xml"/>
  <Override PartName="/ppt/slides/slide22.xml" ContentType="application/vnd.openxmlformats-officedocument.presentationml.slide+xml"/>
  <Default Extension="jpeg" ContentType="image/jpeg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customXml/itemProps2.xml" ContentType="application/vnd.openxmlformats-officedocument.customXmlProperties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customXml/itemProps3.xml" ContentType="application/vnd.openxmlformats-officedocument.customXmlProperties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65" r:id="rId4"/>
    <p:sldMasterId id="2147483681" r:id="rId5"/>
    <p:sldMasterId id="2147483675" r:id="rId6"/>
    <p:sldMasterId id="2147483871" r:id="rId7"/>
    <p:sldMasterId id="2147483857" r:id="rId8"/>
  </p:sldMasterIdLst>
  <p:notesMasterIdLst>
    <p:notesMasterId r:id="rId36"/>
  </p:notesMasterIdLst>
  <p:handoutMasterIdLst>
    <p:handoutMasterId r:id="rId37"/>
  </p:handoutMasterIdLst>
  <p:sldIdLst>
    <p:sldId id="263" r:id="rId9"/>
    <p:sldId id="291" r:id="rId10"/>
    <p:sldId id="292" r:id="rId11"/>
    <p:sldId id="280" r:id="rId12"/>
    <p:sldId id="313" r:id="rId13"/>
    <p:sldId id="296" r:id="rId14"/>
    <p:sldId id="311" r:id="rId15"/>
    <p:sldId id="312" r:id="rId16"/>
    <p:sldId id="310" r:id="rId17"/>
    <p:sldId id="299" r:id="rId18"/>
    <p:sldId id="297" r:id="rId19"/>
    <p:sldId id="314" r:id="rId20"/>
    <p:sldId id="315" r:id="rId21"/>
    <p:sldId id="316" r:id="rId22"/>
    <p:sldId id="306" r:id="rId23"/>
    <p:sldId id="317" r:id="rId24"/>
    <p:sldId id="318" r:id="rId25"/>
    <p:sldId id="319" r:id="rId26"/>
    <p:sldId id="293" r:id="rId27"/>
    <p:sldId id="295" r:id="rId28"/>
    <p:sldId id="294" r:id="rId29"/>
    <p:sldId id="307" r:id="rId30"/>
    <p:sldId id="309" r:id="rId31"/>
    <p:sldId id="274" r:id="rId32"/>
    <p:sldId id="279" r:id="rId33"/>
    <p:sldId id="288" r:id="rId34"/>
    <p:sldId id="259" r:id="rId35"/>
  </p:sldIdLst>
  <p:sldSz cx="9144000" cy="5143500" type="screen16x9"/>
  <p:notesSz cx="6669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rgbClr val="FF0000"/>
    </p:penClr>
  </p:showPr>
  <p:clrMru>
    <a:srgbClr val="343434"/>
    <a:srgbClr val="444444"/>
    <a:srgbClr val="3E3E3D"/>
    <a:srgbClr val="E86A16"/>
    <a:srgbClr val="E05413"/>
    <a:srgbClr val="E76A17"/>
    <a:srgbClr val="EE7F00"/>
    <a:srgbClr val="DF642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1152" y="-472"/>
      </p:cViewPr>
      <p:guideLst>
        <p:guide orient="horz" pos="645"/>
        <p:guide pos="7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-3896" y="-120"/>
      </p:cViewPr>
      <p:guideLst>
        <p:guide orient="horz" pos="3127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8D3DD5D8-697A-2D46-A3D2-D2381A2BE47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400" y="744538"/>
            <a:ext cx="6618288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de tekststijl van het model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6336F0C1-8896-204F-A862-EF7ACE2009E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 en objec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HAN_Logo2014NL_rgb_pos01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27038" y="368300"/>
            <a:ext cx="2593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6424" y="3245223"/>
            <a:ext cx="7560448" cy="64951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400"/>
              </a:lnSpc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1146424" y="3919311"/>
            <a:ext cx="7560840" cy="1914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1" baseline="0"/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55577" y="627534"/>
            <a:ext cx="2709937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627534"/>
            <a:ext cx="4957390" cy="39670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577" y="1491630"/>
            <a:ext cx="2709937" cy="3102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78D81-B5E2-EA48-B66F-534CDDFF866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E65DD-EAD4-6441-A96C-3C2E367B8BCF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DB7BC-72BD-CA45-AFE0-E9CEFBEC0CA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D2B04-CD75-5E4C-8A3A-485B01288388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745648" y="575100"/>
            <a:ext cx="3538320" cy="23206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36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3057804"/>
            <a:ext cx="3538320" cy="15661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575100"/>
            <a:ext cx="5616624" cy="486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35696" y="1329612"/>
            <a:ext cx="5616624" cy="1674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1835696" y="1005606"/>
            <a:ext cx="5616624" cy="27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645590"/>
            <a:ext cx="7786800" cy="486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1544400"/>
            <a:ext cx="7858800" cy="30795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Font typeface="Arial"/>
              <a:buChar char="•"/>
              <a:defRPr sz="1800">
                <a:solidFill>
                  <a:srgbClr val="444444"/>
                </a:solidFill>
                <a:latin typeface="Arial"/>
                <a:cs typeface="Arial"/>
              </a:defRPr>
            </a:lvl1pPr>
            <a:lvl2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2pPr>
            <a:lvl3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3pPr>
            <a:lvl4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4pPr>
            <a:lvl5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136883"/>
            <a:ext cx="7786800" cy="27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67A00-ABE5-004D-BF99-A628CAF20F7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3A644-E8D2-D64A-B794-509FAE0EFBA8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FE10C-3865-0A47-9E7F-FED92214940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DFF-9045-1D4E-B397-95317A4DE107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83517"/>
            <a:ext cx="7776864" cy="579711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88024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1pPr>
            <a:lvl2pPr>
              <a:buClrTx/>
              <a:defRPr sz="1800">
                <a:solidFill>
                  <a:srgbClr val="444444"/>
                </a:solidFill>
              </a:defRPr>
            </a:lvl2pPr>
            <a:lvl3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3pPr>
            <a:lvl4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4pPr>
            <a:lvl5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576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C241E-6917-B640-8F1F-AD4A5082085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7867-8326-674D-A0DB-76B3EB412DBE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7" y="627534"/>
            <a:ext cx="2709937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627534"/>
            <a:ext cx="4957390" cy="39670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577" y="1491630"/>
            <a:ext cx="2709937" cy="3102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4444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DCD2B-CEA2-D142-B325-8B146916C82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EF28E-3520-4746-9368-44D89946156D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D2DC9-B821-E54A-A8DE-2BBC5FCAE89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E0B1E-489D-C044-9C4F-946E50E82A1E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1544400"/>
            <a:ext cx="7858800" cy="30795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45648" y="645590"/>
            <a:ext cx="7786800" cy="486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9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136883"/>
            <a:ext cx="7786800" cy="27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0BD35-193C-1D48-A547-CD638C503FE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24BE7-AC15-CA4C-BFC0-4EF86E96E42C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0AC88-108F-174E-9759-DE89FD78897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E2BC9-6EA4-FA49-A352-71C565095371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05979"/>
            <a:ext cx="7776864" cy="8572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88024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576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FE8EB-9593-AF4E-9946-FA8E6F87781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F5A3-7930-7D4D-99D8-F09749BDAA20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7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5.xml"/><Relationship Id="rId3" Type="http://schemas.openxmlformats.org/officeDocument/2006/relationships/image" Target="../media/image10.emf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 descr="payoff_neg2.pd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4503738"/>
            <a:ext cx="14001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 userDrawn="1"/>
        </p:nvSpPr>
        <p:spPr bwMode="auto">
          <a:xfrm>
            <a:off x="873125" y="3148013"/>
            <a:ext cx="7916863" cy="1731962"/>
          </a:xfrm>
          <a:prstGeom prst="rect">
            <a:avLst/>
          </a:prstGeom>
          <a:solidFill>
            <a:srgbClr val="E66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hthoek 8"/>
          <p:cNvSpPr/>
          <p:nvPr userDrawn="1"/>
        </p:nvSpPr>
        <p:spPr bwMode="auto">
          <a:xfrm>
            <a:off x="8748713" y="3435350"/>
            <a:ext cx="431800" cy="1158875"/>
          </a:xfrm>
          <a:prstGeom prst="rect">
            <a:avLst/>
          </a:prstGeom>
          <a:solidFill>
            <a:srgbClr val="E66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29" name="Afbeelding 4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49350" y="4443413"/>
            <a:ext cx="1435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8604250" y="4767263"/>
            <a:ext cx="328613" cy="2746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898989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8636E6D8-CAF8-554C-A295-FE1AB9269F5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4767263"/>
            <a:ext cx="576263" cy="2746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>
                <a:solidFill>
                  <a:srgbClr val="898989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DFDCBA0-1950-B846-AAED-4EB2A2FFB376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4767263"/>
            <a:ext cx="2736850" cy="2746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  <p:pic>
        <p:nvPicPr>
          <p:cNvPr id="3077" name="Afbeelding 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389563" y="4840288"/>
            <a:ext cx="3127375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 userDrawn="1"/>
        </p:nvSpPr>
        <p:spPr>
          <a:xfrm>
            <a:off x="755650" y="0"/>
            <a:ext cx="7777163" cy="304800"/>
          </a:xfrm>
          <a:prstGeom prst="rect">
            <a:avLst/>
          </a:prstGeom>
          <a:solidFill>
            <a:srgbClr val="E76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8604250" y="4767263"/>
            <a:ext cx="328613" cy="2746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898989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5C4EF8F9-C69A-E242-A6C7-74798FAA84B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4767263"/>
            <a:ext cx="576263" cy="2746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>
                <a:solidFill>
                  <a:srgbClr val="898989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E1F9B3C8-19E7-0146-A1EA-D30AEDFD5C8D}" type="datetime1">
              <a:rPr lang="nl-NL"/>
              <a:pPr>
                <a:defRPr/>
              </a:pPr>
              <a:t>18-11-2017</a:t>
            </a:fld>
            <a:endParaRPr lang="nl-NL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4767263"/>
            <a:ext cx="2736850" cy="2746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755650" y="0"/>
            <a:ext cx="77771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9222" name="Afbeelding 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394325" y="4840288"/>
            <a:ext cx="311785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EE7F00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»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>
            <a:spLocks noChangeArrowheads="1"/>
          </p:cNvSpPr>
          <p:nvPr userDrawn="1"/>
        </p:nvSpPr>
        <p:spPr bwMode="auto">
          <a:xfrm rot="-5400000">
            <a:off x="-1312862" y="2263774"/>
            <a:ext cx="3225800" cy="615951"/>
          </a:xfrm>
          <a:prstGeom prst="rect">
            <a:avLst/>
          </a:prstGeom>
          <a:solidFill>
            <a:srgbClr val="343434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rgbClr val="FFFFFF"/>
              </a:solidFill>
              <a:latin typeface="Calibri" pitchFamily="-112" charset="0"/>
            </a:endParaRPr>
          </a:p>
        </p:txBody>
      </p:sp>
      <p:sp>
        <p:nvSpPr>
          <p:cNvPr id="9" name="Rechthoek 8"/>
          <p:cNvSpPr/>
          <p:nvPr userDrawn="1"/>
        </p:nvSpPr>
        <p:spPr bwMode="auto">
          <a:xfrm rot="16200000">
            <a:off x="225426" y="433387"/>
            <a:ext cx="4552950" cy="4276725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5364" name="Afbeelding 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389563" y="4840288"/>
            <a:ext cx="3127375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rgbClr val="E66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eperen 2"/>
          <p:cNvGrpSpPr>
            <a:grpSpLocks/>
          </p:cNvGrpSpPr>
          <p:nvPr userDrawn="1"/>
        </p:nvGrpSpPr>
        <p:grpSpPr bwMode="auto">
          <a:xfrm>
            <a:off x="1692275" y="0"/>
            <a:ext cx="5903913" cy="3122613"/>
            <a:chOff x="1692275" y="0"/>
            <a:chExt cx="5903913" cy="4162425"/>
          </a:xfrm>
        </p:grpSpPr>
        <p:sp>
          <p:nvSpPr>
            <p:cNvPr id="2" name="Rechthoek 1"/>
            <p:cNvSpPr>
              <a:spLocks noChangeArrowheads="1"/>
            </p:cNvSpPr>
            <p:nvPr userDrawn="1"/>
          </p:nvSpPr>
          <p:spPr bwMode="auto">
            <a:xfrm>
              <a:off x="2555875" y="0"/>
              <a:ext cx="4132263" cy="5628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  <a:latin typeface="Calibri" pitchFamily="-11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>
              <a:off x="1692275" y="416878"/>
              <a:ext cx="5903913" cy="3745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7411" name="Afbeelding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353050" y="4840288"/>
            <a:ext cx="31623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1143000" y="3257550"/>
            <a:ext cx="7561263" cy="609600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ts val="4200"/>
              </a:lnSpc>
            </a:pPr>
            <a:r>
              <a:rPr lang="nl-NL" sz="4000" dirty="0" smtClean="0">
                <a:latin typeface="Arial" pitchFamily="-112" charset="0"/>
                <a:ea typeface="ＭＳ Ｐゴシック" pitchFamily="-112" charset="-128"/>
              </a:rPr>
              <a:t>Leefbaarheid, kunst &amp; erfgoed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K</a:t>
            </a:r>
            <a:r>
              <a:rPr lang="nl-NL" dirty="0" smtClean="0">
                <a:latin typeface="Arial" charset="0"/>
              </a:rPr>
              <a:t>unst </a:t>
            </a:r>
            <a:r>
              <a:rPr lang="nl-NL" dirty="0" smtClean="0">
                <a:latin typeface="Arial" charset="0"/>
              </a:rPr>
              <a:t>&amp; erfgoed - algemeen</a:t>
            </a:r>
            <a:endParaRPr lang="nl-NL" dirty="0">
              <a:latin typeface="Arial" charset="0"/>
            </a:endParaRPr>
          </a:p>
        </p:txBody>
      </p:sp>
      <p:sp>
        <p:nvSpPr>
          <p:cNvPr id="26627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428750"/>
            <a:ext cx="7940675" cy="3079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lvl="2" indent="-3175">
              <a:buFont typeface="Arial" pitchFamily="-112" charset="0"/>
              <a:buNone/>
            </a:pPr>
            <a:r>
              <a:rPr lang="nl-NL" sz="2000" b="1" dirty="0" err="1" smtClean="0">
                <a:solidFill>
                  <a:schemeClr val="bg1">
                    <a:lumMod val="6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Thuur</a:t>
            </a:r>
            <a:r>
              <a:rPr lang="nl-NL" sz="2000" b="1" dirty="0" smtClean="0">
                <a:solidFill>
                  <a:schemeClr val="bg1">
                    <a:lumMod val="6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</a:t>
            </a:r>
            <a:r>
              <a:rPr lang="nl-NL" sz="2000" b="1" dirty="0" err="1" smtClean="0">
                <a:solidFill>
                  <a:schemeClr val="bg1">
                    <a:lumMod val="6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Caris</a:t>
            </a:r>
            <a:r>
              <a:rPr lang="nl-NL" sz="2000" b="1" dirty="0" smtClean="0">
                <a:solidFill>
                  <a:schemeClr val="bg1">
                    <a:lumMod val="6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(2016)</a:t>
            </a:r>
          </a:p>
          <a:p>
            <a:pPr marL="3175" lvl="2" indent="-3175">
              <a:buFont typeface="Arial" pitchFamily="-112" charset="0"/>
              <a:buNone/>
            </a:pPr>
            <a:r>
              <a:rPr lang="nl-NL" sz="2000" dirty="0" smtClean="0">
                <a:solidFill>
                  <a:schemeClr val="bg1">
                    <a:lumMod val="6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“Kunst is ook een arena van actief burgerschap die de samenleving help ontwikkelen en bestendigen.”</a:t>
            </a:r>
          </a:p>
          <a:p>
            <a:pPr marL="3175" lvl="2" indent="-3175">
              <a:buFont typeface="Arial" pitchFamily="-112" charset="0"/>
              <a:buNone/>
            </a:pPr>
            <a:endParaRPr lang="nl-NL" sz="2000" dirty="0" smtClean="0">
              <a:solidFill>
                <a:srgbClr val="7F7F7F"/>
              </a:solidFill>
              <a:latin typeface="Arial" pitchFamily="-112" charset="0"/>
              <a:ea typeface="ＭＳ Ｐゴシック" pitchFamily="-112" charset="-128"/>
            </a:endParaRPr>
          </a:p>
          <a:p>
            <a:pPr marL="3175" lvl="2" indent="-3175">
              <a:buFont typeface="Arial" pitchFamily="-112" charset="0"/>
              <a:buNone/>
            </a:pPr>
            <a:r>
              <a:rPr lang="nl-NL" sz="2000" b="1" dirty="0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Hans </a:t>
            </a:r>
            <a:r>
              <a:rPr lang="nl-NL" sz="2000" b="1" dirty="0" err="1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Renes</a:t>
            </a:r>
            <a:r>
              <a:rPr lang="nl-NL" sz="2000" b="1" dirty="0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 (2011) Jan </a:t>
            </a:r>
            <a:r>
              <a:rPr lang="nl-NL" sz="2000" b="1" dirty="0" err="1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Rouwendal</a:t>
            </a:r>
            <a:r>
              <a:rPr lang="nl-NL" sz="2000" b="1" dirty="0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 (2013-&gt;)</a:t>
            </a:r>
          </a:p>
          <a:p>
            <a:pPr marL="3175" lvl="2" indent="-3175">
              <a:buFont typeface="Arial" pitchFamily="-112" charset="0"/>
              <a:buNone/>
            </a:pPr>
            <a:r>
              <a:rPr lang="nl-NL" sz="2000" dirty="0" smtClean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rPr>
              <a:t>“</a:t>
            </a:r>
            <a:r>
              <a:rPr lang="nl-NL" sz="2000" b="1" dirty="0" smtClean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rPr>
              <a:t>Erfgoed</a:t>
            </a:r>
            <a:r>
              <a:rPr lang="nl-NL" sz="2000" dirty="0" smtClean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rPr>
              <a:t> kan worden ingezet om de kwaliteit van een omgeving te verhogen en is daarmee </a:t>
            </a:r>
            <a:r>
              <a:rPr lang="nl-NL" sz="2000" b="1" dirty="0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een middel om bewoners en bedrijvigheid vast te houden</a:t>
            </a:r>
            <a:r>
              <a:rPr lang="nl-NL" sz="2000" dirty="0" smtClean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rPr>
              <a:t>.”</a:t>
            </a:r>
          </a:p>
          <a:p>
            <a:pPr marL="3175" lvl="2" indent="-3175">
              <a:buFont typeface="Arial" pitchFamily="-112" charset="0"/>
              <a:buNone/>
            </a:pPr>
            <a:endParaRPr lang="nl-NL" sz="2000" dirty="0" smtClean="0">
              <a:solidFill>
                <a:schemeClr val="tx1"/>
              </a:solidFill>
              <a:latin typeface="Arial" pitchFamily="-112" charset="0"/>
              <a:ea typeface="ＭＳ Ｐゴシック" pitchFamily="-112" charset="-128"/>
            </a:endParaRPr>
          </a:p>
          <a:p>
            <a:pPr marL="3175" lvl="2" indent="-3175">
              <a:buFont typeface="Arial" pitchFamily="-112" charset="0"/>
              <a:buNone/>
            </a:pPr>
            <a:endParaRPr lang="nl-NL" sz="2000" dirty="0" smtClean="0">
              <a:solidFill>
                <a:schemeClr val="tx1"/>
              </a:solidFill>
              <a:latin typeface="Arial" pitchFamily="-112" charset="0"/>
              <a:ea typeface="ＭＳ Ｐゴシック" pitchFamily="-112" charset="-128"/>
            </a:endParaRPr>
          </a:p>
          <a:p>
            <a:pPr marL="3175" lvl="2" indent="-3175">
              <a:buFont typeface="Arial" pitchFamily="-112" charset="0"/>
              <a:buNone/>
            </a:pPr>
            <a:endParaRPr lang="nl-NL" sz="2000" dirty="0" smtClean="0">
              <a:solidFill>
                <a:schemeClr val="tx1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6628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Onderzoek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6629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D3313C-770E-0B44-973F-A1456592D5B0}" type="slidenum">
              <a:rPr lang="nl-NL"/>
              <a:pPr/>
              <a:t>10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Functies </a:t>
            </a:r>
            <a:r>
              <a:rPr lang="nl-NL" dirty="0" smtClean="0">
                <a:latin typeface="Arial" charset="0"/>
              </a:rPr>
              <a:t>van</a:t>
            </a:r>
            <a:r>
              <a:rPr lang="nl-NL" dirty="0" smtClean="0">
                <a:latin typeface="Arial" charset="0"/>
              </a:rPr>
              <a:t> erfgoed in krimpgebieden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123950"/>
            <a:ext cx="8229600" cy="35814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175" lvl="2" indent="-3175">
              <a:spcAft>
                <a:spcPts val="1200"/>
              </a:spcAft>
              <a:buFont typeface="Arial" pitchFamily="-109" charset="0"/>
              <a:buNone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De Graaf (2014)</a:t>
            </a:r>
            <a:endParaRPr lang="nl-NL" sz="2000" b="1" dirty="0" smtClean="0">
              <a:solidFill>
                <a:srgbClr val="EE7F00"/>
              </a:solidFill>
            </a:endParaRP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Uithangbord</a:t>
            </a:r>
            <a:r>
              <a:rPr lang="nl-NL" sz="2000" dirty="0" smtClean="0">
                <a:solidFill>
                  <a:schemeClr val="tx1"/>
                </a:solidFill>
              </a:rPr>
              <a:t> </a:t>
            </a:r>
            <a:r>
              <a:rPr lang="nl-NL" sz="2000" dirty="0" smtClean="0">
                <a:solidFill>
                  <a:schemeClr val="tx1"/>
                </a:solidFill>
              </a:rPr>
              <a:t>-&gt; geeft een streek identiteit en creëert door toeristische en recreatieve inkomsten financieel-economische waarde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Ontmoetingsplaats</a:t>
            </a:r>
            <a:r>
              <a:rPr lang="nl-NL" sz="2000" dirty="0" smtClean="0">
                <a:solidFill>
                  <a:srgbClr val="A6A6A6"/>
                </a:solidFill>
              </a:rPr>
              <a:t> -&gt; tegenhanger van het idee dat ‘krimp ontbindt’ (Hospers en </a:t>
            </a:r>
            <a:r>
              <a:rPr lang="nl-NL" sz="2000" dirty="0" err="1" smtClean="0">
                <a:solidFill>
                  <a:srgbClr val="A6A6A6"/>
                </a:solidFill>
              </a:rPr>
              <a:t>Reverda</a:t>
            </a:r>
            <a:r>
              <a:rPr lang="nl-NL" sz="2000" dirty="0" smtClean="0">
                <a:solidFill>
                  <a:srgbClr val="A6A6A6"/>
                </a:solidFill>
              </a:rPr>
              <a:t> - 2012)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Totempaal</a:t>
            </a:r>
            <a:r>
              <a:rPr lang="nl-NL" sz="2000" dirty="0" smtClean="0">
                <a:solidFill>
                  <a:srgbClr val="A6A6A6"/>
                </a:solidFill>
              </a:rPr>
              <a:t> -&gt; geeft de bevolking van een gebied identiteit , houvast, trots en richting en wordt daarmee identiteitsdrager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Voedingsbodem</a:t>
            </a:r>
            <a:r>
              <a:rPr lang="nl-NL" sz="2000" dirty="0" smtClean="0">
                <a:solidFill>
                  <a:srgbClr val="A6A6A6"/>
                </a:solidFill>
              </a:rPr>
              <a:t> -&gt; voor </a:t>
            </a:r>
            <a:r>
              <a:rPr lang="nl-NL" sz="2000" dirty="0" err="1" smtClean="0">
                <a:solidFill>
                  <a:srgbClr val="A6A6A6"/>
                </a:solidFill>
              </a:rPr>
              <a:t>culturepreneurs</a:t>
            </a:r>
            <a:r>
              <a:rPr lang="nl-NL" sz="2000" dirty="0" smtClean="0">
                <a:solidFill>
                  <a:srgbClr val="A6A6A6"/>
                </a:solidFill>
              </a:rPr>
              <a:t> die zo een bijdrage leveren aan economische dynamiek (Van </a:t>
            </a:r>
            <a:r>
              <a:rPr lang="nl-NL" sz="2000" dirty="0" err="1" smtClean="0">
                <a:solidFill>
                  <a:srgbClr val="A6A6A6"/>
                </a:solidFill>
              </a:rPr>
              <a:t>Duijn</a:t>
            </a:r>
            <a:r>
              <a:rPr lang="nl-NL" sz="2000" dirty="0" smtClean="0">
                <a:solidFill>
                  <a:srgbClr val="A6A6A6"/>
                </a:solidFill>
              </a:rPr>
              <a:t> en </a:t>
            </a:r>
            <a:r>
              <a:rPr lang="nl-NL" sz="2000" dirty="0" err="1" smtClean="0">
                <a:solidFill>
                  <a:srgbClr val="A6A6A6"/>
                </a:solidFill>
              </a:rPr>
              <a:t>Rouwerdal</a:t>
            </a:r>
            <a:r>
              <a:rPr lang="nl-NL" sz="2000" dirty="0" smtClean="0">
                <a:solidFill>
                  <a:srgbClr val="A6A6A6"/>
                </a:solidFill>
              </a:rPr>
              <a:t> - 2013)</a:t>
            </a: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</p:txBody>
      </p:sp>
      <p:sp>
        <p:nvSpPr>
          <p:cNvPr id="27653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06B21C-3198-0647-8F9E-C36D448BBCD3}" type="slidenum">
              <a:rPr lang="nl-NL"/>
              <a:pPr/>
              <a:t>11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Functies van erfgoed in krimpgebieden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123950"/>
            <a:ext cx="8229600" cy="35814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175" lvl="2" indent="-3175">
              <a:spcAft>
                <a:spcPts val="1200"/>
              </a:spcAft>
              <a:buFont typeface="Arial" pitchFamily="-109" charset="0"/>
              <a:buNone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De Graaf (2014)</a:t>
            </a:r>
            <a:endParaRPr lang="nl-NL" sz="2000" b="1" dirty="0" smtClean="0">
              <a:solidFill>
                <a:srgbClr val="EE7F00"/>
              </a:solidFill>
            </a:endParaRP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Uithangbord</a:t>
            </a:r>
            <a:r>
              <a:rPr lang="nl-NL" sz="2000" dirty="0" smtClean="0">
                <a:solidFill>
                  <a:srgbClr val="A6A6A6"/>
                </a:solidFill>
              </a:rPr>
              <a:t> </a:t>
            </a:r>
            <a:r>
              <a:rPr lang="nl-NL" sz="2000" dirty="0" smtClean="0">
                <a:solidFill>
                  <a:srgbClr val="A6A6A6"/>
                </a:solidFill>
              </a:rPr>
              <a:t>-&gt; geeft een streek identiteit en creëert door toeristische en recreatieve inkomsten financieel-economische waarde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Ontmoetingsplaats</a:t>
            </a:r>
            <a:r>
              <a:rPr lang="nl-NL" sz="2000" dirty="0" smtClean="0">
                <a:solidFill>
                  <a:srgbClr val="000000"/>
                </a:solidFill>
              </a:rPr>
              <a:t> -&gt; tegenhanger van het idee dat ‘krimp ontbindt’ (Hospers en </a:t>
            </a:r>
            <a:r>
              <a:rPr lang="nl-NL" sz="2000" dirty="0" err="1" smtClean="0">
                <a:solidFill>
                  <a:srgbClr val="000000"/>
                </a:solidFill>
              </a:rPr>
              <a:t>Reverda</a:t>
            </a:r>
            <a:r>
              <a:rPr lang="nl-NL" sz="2000" dirty="0" smtClean="0">
                <a:solidFill>
                  <a:srgbClr val="000000"/>
                </a:solidFill>
              </a:rPr>
              <a:t> - 2012)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Totempaal</a:t>
            </a:r>
            <a:r>
              <a:rPr lang="nl-NL" sz="2000" dirty="0" smtClean="0">
                <a:solidFill>
                  <a:srgbClr val="A6A6A6"/>
                </a:solidFill>
              </a:rPr>
              <a:t> -&gt; geeft de bevolking van een gebied identiteit , houvast, trots en richting en wordt daarmee identiteitsdrager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Voedingsbodem</a:t>
            </a:r>
            <a:r>
              <a:rPr lang="nl-NL" sz="2000" dirty="0" smtClean="0">
                <a:solidFill>
                  <a:srgbClr val="A6A6A6"/>
                </a:solidFill>
              </a:rPr>
              <a:t> -&gt; voor </a:t>
            </a:r>
            <a:r>
              <a:rPr lang="nl-NL" sz="2000" dirty="0" err="1" smtClean="0">
                <a:solidFill>
                  <a:srgbClr val="A6A6A6"/>
                </a:solidFill>
              </a:rPr>
              <a:t>culturepreneurs</a:t>
            </a:r>
            <a:r>
              <a:rPr lang="nl-NL" sz="2000" dirty="0" smtClean="0">
                <a:solidFill>
                  <a:srgbClr val="A6A6A6"/>
                </a:solidFill>
              </a:rPr>
              <a:t> die zo een bijdrage leveren aan economische dynamiek (Van </a:t>
            </a:r>
            <a:r>
              <a:rPr lang="nl-NL" sz="2000" dirty="0" err="1" smtClean="0">
                <a:solidFill>
                  <a:srgbClr val="A6A6A6"/>
                </a:solidFill>
              </a:rPr>
              <a:t>Duijn</a:t>
            </a:r>
            <a:r>
              <a:rPr lang="nl-NL" sz="2000" dirty="0" smtClean="0">
                <a:solidFill>
                  <a:srgbClr val="A6A6A6"/>
                </a:solidFill>
              </a:rPr>
              <a:t> en </a:t>
            </a:r>
            <a:r>
              <a:rPr lang="nl-NL" sz="2000" dirty="0" err="1" smtClean="0">
                <a:solidFill>
                  <a:srgbClr val="A6A6A6"/>
                </a:solidFill>
              </a:rPr>
              <a:t>Rouwerdal</a:t>
            </a:r>
            <a:r>
              <a:rPr lang="nl-NL" sz="2000" dirty="0" smtClean="0">
                <a:solidFill>
                  <a:srgbClr val="A6A6A6"/>
                </a:solidFill>
              </a:rPr>
              <a:t> - 2013)</a:t>
            </a: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</p:txBody>
      </p:sp>
      <p:sp>
        <p:nvSpPr>
          <p:cNvPr id="27653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06B21C-3198-0647-8F9E-C36D448BBCD3}" type="slidenum">
              <a:rPr lang="nl-NL"/>
              <a:pPr/>
              <a:t>12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Functies van erfgoed in krimpgebieden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123950"/>
            <a:ext cx="8229600" cy="35814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175" lvl="2" indent="-3175">
              <a:spcAft>
                <a:spcPts val="1200"/>
              </a:spcAft>
              <a:buFont typeface="Arial" pitchFamily="-109" charset="0"/>
              <a:buNone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De Graaf (2014)</a:t>
            </a:r>
            <a:endParaRPr lang="nl-NL" sz="2000" b="1" dirty="0" smtClean="0">
              <a:solidFill>
                <a:srgbClr val="EE7F00"/>
              </a:solidFill>
            </a:endParaRP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Uithangbord</a:t>
            </a:r>
            <a:r>
              <a:rPr lang="nl-NL" sz="2000" dirty="0" smtClean="0">
                <a:solidFill>
                  <a:srgbClr val="A6A6A6"/>
                </a:solidFill>
              </a:rPr>
              <a:t> </a:t>
            </a:r>
            <a:r>
              <a:rPr lang="nl-NL" sz="2000" dirty="0" smtClean="0">
                <a:solidFill>
                  <a:srgbClr val="A6A6A6"/>
                </a:solidFill>
              </a:rPr>
              <a:t>-&gt; geeft een streek identiteit en creëert door toeristische en recreatieve inkomsten financieel-economische waarde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Ontmoetingsplaats</a:t>
            </a:r>
            <a:r>
              <a:rPr lang="nl-NL" sz="2000" dirty="0" smtClean="0">
                <a:solidFill>
                  <a:srgbClr val="A6A6A6"/>
                </a:solidFill>
              </a:rPr>
              <a:t> -&gt; tegenhanger van het idee dat ‘krimp ontbindt’ (Hospers en </a:t>
            </a:r>
            <a:r>
              <a:rPr lang="nl-NL" sz="2000" dirty="0" err="1" smtClean="0">
                <a:solidFill>
                  <a:srgbClr val="A6A6A6"/>
                </a:solidFill>
              </a:rPr>
              <a:t>Reverda</a:t>
            </a:r>
            <a:r>
              <a:rPr lang="nl-NL" sz="2000" dirty="0" smtClean="0">
                <a:solidFill>
                  <a:srgbClr val="A6A6A6"/>
                </a:solidFill>
              </a:rPr>
              <a:t> - 2012)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Totempaal</a:t>
            </a:r>
            <a:r>
              <a:rPr lang="nl-NL" sz="2000" dirty="0" smtClean="0">
                <a:solidFill>
                  <a:srgbClr val="000000"/>
                </a:solidFill>
              </a:rPr>
              <a:t> -&gt; geeft de bevolking van een gebied identiteit , houvast, trots en richting en wordt daarmee identiteitsdrager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Voedingsbodem</a:t>
            </a:r>
            <a:r>
              <a:rPr lang="nl-NL" sz="2000" dirty="0" smtClean="0">
                <a:solidFill>
                  <a:srgbClr val="A6A6A6"/>
                </a:solidFill>
              </a:rPr>
              <a:t> -&gt; voor </a:t>
            </a:r>
            <a:r>
              <a:rPr lang="nl-NL" sz="2000" dirty="0" err="1" smtClean="0">
                <a:solidFill>
                  <a:srgbClr val="A6A6A6"/>
                </a:solidFill>
              </a:rPr>
              <a:t>culturepreneurs</a:t>
            </a:r>
            <a:r>
              <a:rPr lang="nl-NL" sz="2000" dirty="0" smtClean="0">
                <a:solidFill>
                  <a:srgbClr val="A6A6A6"/>
                </a:solidFill>
              </a:rPr>
              <a:t> die zo een bijdrage leveren aan economische dynamiek (Van </a:t>
            </a:r>
            <a:r>
              <a:rPr lang="nl-NL" sz="2000" dirty="0" err="1" smtClean="0">
                <a:solidFill>
                  <a:srgbClr val="A6A6A6"/>
                </a:solidFill>
              </a:rPr>
              <a:t>Duijn</a:t>
            </a:r>
            <a:r>
              <a:rPr lang="nl-NL" sz="2000" dirty="0" smtClean="0">
                <a:solidFill>
                  <a:srgbClr val="A6A6A6"/>
                </a:solidFill>
              </a:rPr>
              <a:t> en </a:t>
            </a:r>
            <a:r>
              <a:rPr lang="nl-NL" sz="2000" dirty="0" err="1" smtClean="0">
                <a:solidFill>
                  <a:srgbClr val="A6A6A6"/>
                </a:solidFill>
              </a:rPr>
              <a:t>Rouwerdal</a:t>
            </a:r>
            <a:r>
              <a:rPr lang="nl-NL" sz="2000" dirty="0" smtClean="0">
                <a:solidFill>
                  <a:srgbClr val="A6A6A6"/>
                </a:solidFill>
              </a:rPr>
              <a:t> - 2013)</a:t>
            </a: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</p:txBody>
      </p:sp>
      <p:sp>
        <p:nvSpPr>
          <p:cNvPr id="27653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06B21C-3198-0647-8F9E-C36D448BBCD3}" type="slidenum">
              <a:rPr lang="nl-NL"/>
              <a:pPr/>
              <a:t>13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Functies van erfgoed in krimpgebieden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123950"/>
            <a:ext cx="8229600" cy="35814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175" lvl="2" indent="-3175">
              <a:spcAft>
                <a:spcPts val="1200"/>
              </a:spcAft>
              <a:buFont typeface="Arial" pitchFamily="-109" charset="0"/>
              <a:buNone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De Graaf (2014)</a:t>
            </a:r>
            <a:endParaRPr lang="nl-NL" sz="2000" b="1" dirty="0" smtClean="0">
              <a:solidFill>
                <a:srgbClr val="EE7F00"/>
              </a:solidFill>
            </a:endParaRP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Uithangbord</a:t>
            </a:r>
            <a:r>
              <a:rPr lang="nl-NL" sz="2000" dirty="0" smtClean="0">
                <a:solidFill>
                  <a:srgbClr val="A6A6A6"/>
                </a:solidFill>
              </a:rPr>
              <a:t> </a:t>
            </a:r>
            <a:r>
              <a:rPr lang="nl-NL" sz="2000" dirty="0" smtClean="0">
                <a:solidFill>
                  <a:srgbClr val="A6A6A6"/>
                </a:solidFill>
              </a:rPr>
              <a:t>-&gt; geeft een streek identiteit en creëert door toeristische en recreatieve inkomsten financieel-economische waarde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Ontmoetingsplaats</a:t>
            </a:r>
            <a:r>
              <a:rPr lang="nl-NL" sz="2000" dirty="0" smtClean="0">
                <a:solidFill>
                  <a:srgbClr val="A6A6A6"/>
                </a:solidFill>
              </a:rPr>
              <a:t> -&gt; tegenhanger van het idee dat ‘krimp ontbindt’ (Hospers en </a:t>
            </a:r>
            <a:r>
              <a:rPr lang="nl-NL" sz="2000" dirty="0" err="1" smtClean="0">
                <a:solidFill>
                  <a:srgbClr val="A6A6A6"/>
                </a:solidFill>
              </a:rPr>
              <a:t>Reverda</a:t>
            </a:r>
            <a:r>
              <a:rPr lang="nl-NL" sz="2000" dirty="0" smtClean="0">
                <a:solidFill>
                  <a:srgbClr val="A6A6A6"/>
                </a:solidFill>
              </a:rPr>
              <a:t> - 2012)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Totempaal</a:t>
            </a:r>
            <a:r>
              <a:rPr lang="nl-NL" sz="2000" dirty="0" smtClean="0">
                <a:solidFill>
                  <a:srgbClr val="A6A6A6"/>
                </a:solidFill>
              </a:rPr>
              <a:t> -&gt; geeft de bevolking van een gebied identiteit , houvast, trots en richting en wordt daarmee identiteitsdrager</a:t>
            </a:r>
          </a:p>
          <a:p>
            <a:pPr marL="180975" lvl="2" indent="-180975">
              <a:spcAft>
                <a:spcPts val="12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Voedingsbodem</a:t>
            </a:r>
            <a:r>
              <a:rPr lang="nl-NL" sz="2000" dirty="0" smtClean="0">
                <a:solidFill>
                  <a:schemeClr val="tx1"/>
                </a:solidFill>
              </a:rPr>
              <a:t> -&gt; voor </a:t>
            </a:r>
            <a:r>
              <a:rPr lang="nl-NL" sz="2000" dirty="0" err="1" smtClean="0">
                <a:solidFill>
                  <a:schemeClr val="tx1"/>
                </a:solidFill>
              </a:rPr>
              <a:t>culturepreneurs</a:t>
            </a:r>
            <a:r>
              <a:rPr lang="nl-NL" sz="2000" dirty="0" smtClean="0">
                <a:solidFill>
                  <a:schemeClr val="tx1"/>
                </a:solidFill>
              </a:rPr>
              <a:t> die zo een bijdrage leveren aan economische dynamiek (Van </a:t>
            </a:r>
            <a:r>
              <a:rPr lang="nl-NL" sz="2000" dirty="0" err="1" smtClean="0">
                <a:solidFill>
                  <a:schemeClr val="tx1"/>
                </a:solidFill>
              </a:rPr>
              <a:t>Duijn</a:t>
            </a:r>
            <a:r>
              <a:rPr lang="nl-NL" sz="2000" dirty="0" smtClean="0">
                <a:solidFill>
                  <a:schemeClr val="tx1"/>
                </a:solidFill>
              </a:rPr>
              <a:t> en </a:t>
            </a:r>
            <a:r>
              <a:rPr lang="nl-NL" sz="2000" dirty="0" err="1" smtClean="0">
                <a:solidFill>
                  <a:schemeClr val="tx1"/>
                </a:solidFill>
              </a:rPr>
              <a:t>Rouwerdal</a:t>
            </a:r>
            <a:r>
              <a:rPr lang="nl-NL" sz="2000" dirty="0" smtClean="0">
                <a:solidFill>
                  <a:schemeClr val="tx1"/>
                </a:solidFill>
              </a:rPr>
              <a:t> - 2013)</a:t>
            </a: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</p:txBody>
      </p:sp>
      <p:sp>
        <p:nvSpPr>
          <p:cNvPr id="27653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06B21C-3198-0647-8F9E-C36D448BBCD3}" type="slidenum">
              <a:rPr lang="nl-NL"/>
              <a:pPr/>
              <a:t>14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4" y="574675"/>
            <a:ext cx="8169275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Functies van</a:t>
            </a:r>
            <a:r>
              <a:rPr lang="nl-NL" dirty="0" smtClean="0">
                <a:latin typeface="Arial" charset="0"/>
              </a:rPr>
              <a:t> erfgoed </a:t>
            </a:r>
            <a:r>
              <a:rPr lang="nl-NL" dirty="0" smtClean="0">
                <a:latin typeface="Arial" charset="0"/>
              </a:rPr>
              <a:t>in krimpgebieden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047750"/>
            <a:ext cx="8229600" cy="30797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Uithangbord </a:t>
            </a:r>
            <a:r>
              <a:rPr lang="nl-NL" sz="2000" b="1" dirty="0" smtClean="0">
                <a:solidFill>
                  <a:schemeClr val="tx1"/>
                </a:solidFill>
              </a:rPr>
              <a:t>-&gt; </a:t>
            </a:r>
            <a:r>
              <a:rPr lang="nl-NL" sz="2000" b="1" dirty="0" err="1" smtClean="0">
                <a:solidFill>
                  <a:schemeClr val="tx1"/>
                </a:solidFill>
              </a:rPr>
              <a:t>Oerol</a:t>
            </a:r>
            <a:r>
              <a:rPr lang="nl-NL" sz="2000" b="1" dirty="0" smtClean="0">
                <a:solidFill>
                  <a:schemeClr val="tx1"/>
                </a:solidFill>
              </a:rPr>
              <a:t> (Terschelling)</a:t>
            </a:r>
            <a:endParaRPr lang="nl-NL" sz="2000" dirty="0" smtClean="0">
              <a:solidFill>
                <a:schemeClr val="tx1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Ontmoetingsplaats -&gt;</a:t>
            </a:r>
            <a:r>
              <a:rPr lang="nl-NL" sz="2000" b="1" dirty="0" smtClean="0">
                <a:solidFill>
                  <a:srgbClr val="A6A6A6"/>
                </a:solidFill>
              </a:rPr>
              <a:t> Dorpshuis </a:t>
            </a:r>
            <a:r>
              <a:rPr lang="nl-NL" sz="2000" b="1" dirty="0" err="1" smtClean="0">
                <a:solidFill>
                  <a:srgbClr val="A6A6A6"/>
                </a:solidFill>
              </a:rPr>
              <a:t>Pieterburen</a:t>
            </a:r>
            <a:r>
              <a:rPr lang="nl-NL" sz="2000" b="1" dirty="0" smtClean="0">
                <a:solidFill>
                  <a:srgbClr val="A6A6A6"/>
                </a:solidFill>
              </a:rPr>
              <a:t> (De </a:t>
            </a:r>
            <a:r>
              <a:rPr lang="nl-NL" sz="2000" b="1" dirty="0" err="1" smtClean="0">
                <a:solidFill>
                  <a:srgbClr val="A6A6A6"/>
                </a:solidFill>
              </a:rPr>
              <a:t>Marne</a:t>
            </a:r>
            <a:r>
              <a:rPr lang="nl-NL" sz="2000" b="1" dirty="0" smtClean="0">
                <a:solidFill>
                  <a:srgbClr val="A6A6A6"/>
                </a:solidFill>
              </a:rPr>
              <a:t>)</a:t>
            </a:r>
            <a:endParaRPr lang="nl-NL" sz="2000" dirty="0" smtClean="0">
              <a:solidFill>
                <a:srgbClr val="A6A6A6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Totempaal -&gt; </a:t>
            </a:r>
            <a:r>
              <a:rPr lang="nl-NL" sz="2000" b="1" dirty="0" err="1" smtClean="0">
                <a:solidFill>
                  <a:srgbClr val="A6A6A6"/>
                </a:solidFill>
              </a:rPr>
              <a:t>Holwerd</a:t>
            </a:r>
            <a:r>
              <a:rPr lang="nl-NL" sz="2000" b="1" dirty="0" smtClean="0">
                <a:solidFill>
                  <a:srgbClr val="A6A6A6"/>
                </a:solidFill>
              </a:rPr>
              <a:t> aan Zee (</a:t>
            </a:r>
            <a:r>
              <a:rPr lang="nl-NL" sz="2000" b="1" dirty="0" err="1" smtClean="0">
                <a:solidFill>
                  <a:srgbClr val="A6A6A6"/>
                </a:solidFill>
              </a:rPr>
              <a:t>Dongeradeel</a:t>
            </a:r>
            <a:r>
              <a:rPr lang="nl-NL" sz="2000" b="1" dirty="0" smtClean="0">
                <a:solidFill>
                  <a:srgbClr val="A6A6A6"/>
                </a:solidFill>
              </a:rPr>
              <a:t>)</a:t>
            </a:r>
            <a:endParaRPr lang="nl-NL" sz="2000" dirty="0" smtClean="0">
              <a:solidFill>
                <a:srgbClr val="A6A6A6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Voedingsbodem -&gt; Mensenpark (Emmen)</a:t>
            </a:r>
            <a:endParaRPr lang="nl-NL" sz="2000" dirty="0" smtClean="0">
              <a:solidFill>
                <a:srgbClr val="A6A6A6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</p:txBody>
      </p:sp>
      <p:sp>
        <p:nvSpPr>
          <p:cNvPr id="34821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BE03BC-9854-C84B-8F0D-0ECD11A06789}" type="slidenum">
              <a:rPr lang="nl-NL"/>
              <a:pPr/>
              <a:t>15</a:t>
            </a:fld>
            <a:endParaRPr lang="nl-NL"/>
          </a:p>
        </p:txBody>
      </p:sp>
      <p:pic>
        <p:nvPicPr>
          <p:cNvPr id="34825" name="Afbeelding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28950"/>
            <a:ext cx="2057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4" y="574675"/>
            <a:ext cx="8169275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Functies van</a:t>
            </a:r>
            <a:r>
              <a:rPr lang="nl-NL" dirty="0" smtClean="0">
                <a:latin typeface="Arial" charset="0"/>
              </a:rPr>
              <a:t> erfgoed </a:t>
            </a:r>
            <a:r>
              <a:rPr lang="nl-NL" dirty="0" smtClean="0">
                <a:latin typeface="Arial" charset="0"/>
              </a:rPr>
              <a:t>in krimpgebieden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047750"/>
            <a:ext cx="8229600" cy="30797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Uithangbord </a:t>
            </a:r>
            <a:r>
              <a:rPr lang="nl-NL" sz="2000" b="1" dirty="0" smtClean="0">
                <a:solidFill>
                  <a:schemeClr val="tx1"/>
                </a:solidFill>
              </a:rPr>
              <a:t>-&gt; </a:t>
            </a:r>
            <a:r>
              <a:rPr lang="nl-NL" sz="2000" b="1" dirty="0" err="1" smtClean="0">
                <a:solidFill>
                  <a:schemeClr val="tx1"/>
                </a:solidFill>
              </a:rPr>
              <a:t>Oerol</a:t>
            </a:r>
            <a:r>
              <a:rPr lang="nl-NL" sz="2000" b="1" dirty="0" smtClean="0">
                <a:solidFill>
                  <a:schemeClr val="tx1"/>
                </a:solidFill>
              </a:rPr>
              <a:t> (Terschelling)</a:t>
            </a:r>
            <a:endParaRPr lang="nl-NL" sz="2000" dirty="0" smtClean="0">
              <a:solidFill>
                <a:schemeClr val="tx1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Ontmoetingsplaats </a:t>
            </a:r>
            <a:r>
              <a:rPr lang="nl-NL" sz="2000" b="1" dirty="0" smtClean="0">
                <a:solidFill>
                  <a:srgbClr val="000000"/>
                </a:solidFill>
              </a:rPr>
              <a:t>-&gt;</a:t>
            </a:r>
            <a:r>
              <a:rPr lang="nl-NL" sz="2000" b="1" dirty="0" smtClean="0">
                <a:solidFill>
                  <a:srgbClr val="000000"/>
                </a:solidFill>
              </a:rPr>
              <a:t> Dorpshuis </a:t>
            </a:r>
            <a:r>
              <a:rPr lang="nl-NL" sz="2000" b="1" dirty="0" err="1" smtClean="0">
                <a:solidFill>
                  <a:srgbClr val="000000"/>
                </a:solidFill>
              </a:rPr>
              <a:t>Pieterburen</a:t>
            </a:r>
            <a:r>
              <a:rPr lang="nl-NL" sz="2000" b="1" dirty="0" smtClean="0">
                <a:solidFill>
                  <a:srgbClr val="000000"/>
                </a:solidFill>
              </a:rPr>
              <a:t> (De </a:t>
            </a:r>
            <a:r>
              <a:rPr lang="nl-NL" sz="2000" b="1" dirty="0" err="1" smtClean="0">
                <a:solidFill>
                  <a:srgbClr val="000000"/>
                </a:solidFill>
              </a:rPr>
              <a:t>Marne</a:t>
            </a:r>
            <a:r>
              <a:rPr lang="nl-NL" sz="2000" b="1" dirty="0" smtClean="0">
                <a:solidFill>
                  <a:srgbClr val="000000"/>
                </a:solidFill>
              </a:rPr>
              <a:t>)</a:t>
            </a:r>
            <a:endParaRPr lang="nl-NL" sz="2000" dirty="0" smtClean="0">
              <a:solidFill>
                <a:srgbClr val="000000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Totempaal -&gt; </a:t>
            </a:r>
            <a:r>
              <a:rPr lang="nl-NL" sz="2000" b="1" dirty="0" err="1" smtClean="0">
                <a:solidFill>
                  <a:srgbClr val="A6A6A6"/>
                </a:solidFill>
              </a:rPr>
              <a:t>Holwerd</a:t>
            </a:r>
            <a:r>
              <a:rPr lang="nl-NL" sz="2000" b="1" dirty="0" smtClean="0">
                <a:solidFill>
                  <a:srgbClr val="A6A6A6"/>
                </a:solidFill>
              </a:rPr>
              <a:t> aan Zee (</a:t>
            </a:r>
            <a:r>
              <a:rPr lang="nl-NL" sz="2000" b="1" dirty="0" err="1" smtClean="0">
                <a:solidFill>
                  <a:srgbClr val="A6A6A6"/>
                </a:solidFill>
              </a:rPr>
              <a:t>Dongeradeel</a:t>
            </a:r>
            <a:r>
              <a:rPr lang="nl-NL" sz="2000" b="1" dirty="0" smtClean="0">
                <a:solidFill>
                  <a:srgbClr val="A6A6A6"/>
                </a:solidFill>
              </a:rPr>
              <a:t>)</a:t>
            </a:r>
            <a:endParaRPr lang="nl-NL" sz="2000" dirty="0" smtClean="0">
              <a:solidFill>
                <a:srgbClr val="A6A6A6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Voedingsbodem -&gt; Mensenpark (Emmen)</a:t>
            </a:r>
            <a:endParaRPr lang="nl-NL" sz="2000" dirty="0" smtClean="0">
              <a:solidFill>
                <a:srgbClr val="A6A6A6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</p:txBody>
      </p:sp>
      <p:sp>
        <p:nvSpPr>
          <p:cNvPr id="34821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BE03BC-9854-C84B-8F0D-0ECD11A06789}" type="slidenum">
              <a:rPr lang="nl-NL"/>
              <a:pPr/>
              <a:t>16</a:t>
            </a:fld>
            <a:endParaRPr lang="nl-NL"/>
          </a:p>
        </p:txBody>
      </p:sp>
      <p:pic>
        <p:nvPicPr>
          <p:cNvPr id="34823" name="Afbeelding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028950"/>
            <a:ext cx="20574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Afbeelding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028950"/>
            <a:ext cx="2057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4" y="574675"/>
            <a:ext cx="8169275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Functies van</a:t>
            </a:r>
            <a:r>
              <a:rPr lang="nl-NL" dirty="0" smtClean="0">
                <a:latin typeface="Arial" charset="0"/>
              </a:rPr>
              <a:t> erfgoed </a:t>
            </a:r>
            <a:r>
              <a:rPr lang="nl-NL" dirty="0" smtClean="0">
                <a:latin typeface="Arial" charset="0"/>
              </a:rPr>
              <a:t>in krimpgebieden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047750"/>
            <a:ext cx="8229600" cy="30797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Uithangbord </a:t>
            </a:r>
            <a:r>
              <a:rPr lang="nl-NL" sz="2000" b="1" dirty="0" smtClean="0">
                <a:solidFill>
                  <a:schemeClr val="tx1"/>
                </a:solidFill>
              </a:rPr>
              <a:t>-&gt; </a:t>
            </a:r>
            <a:r>
              <a:rPr lang="nl-NL" sz="2000" b="1" dirty="0" err="1" smtClean="0">
                <a:solidFill>
                  <a:schemeClr val="tx1"/>
                </a:solidFill>
              </a:rPr>
              <a:t>Oerol</a:t>
            </a:r>
            <a:r>
              <a:rPr lang="nl-NL" sz="2000" b="1" dirty="0" smtClean="0">
                <a:solidFill>
                  <a:schemeClr val="tx1"/>
                </a:solidFill>
              </a:rPr>
              <a:t> (Terschelling)</a:t>
            </a:r>
            <a:endParaRPr lang="nl-NL" sz="2000" dirty="0" smtClean="0">
              <a:solidFill>
                <a:schemeClr val="tx1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Ontmoetingsplaats </a:t>
            </a:r>
            <a:r>
              <a:rPr lang="nl-NL" sz="2000" b="1" dirty="0" smtClean="0">
                <a:solidFill>
                  <a:srgbClr val="000000"/>
                </a:solidFill>
              </a:rPr>
              <a:t>-&gt;</a:t>
            </a:r>
            <a:r>
              <a:rPr lang="nl-NL" sz="2000" b="1" dirty="0" smtClean="0">
                <a:solidFill>
                  <a:srgbClr val="000000"/>
                </a:solidFill>
              </a:rPr>
              <a:t> Dorpshuis </a:t>
            </a:r>
            <a:r>
              <a:rPr lang="nl-NL" sz="2000" b="1" dirty="0" err="1" smtClean="0">
                <a:solidFill>
                  <a:srgbClr val="000000"/>
                </a:solidFill>
              </a:rPr>
              <a:t>Pieterburen</a:t>
            </a:r>
            <a:r>
              <a:rPr lang="nl-NL" sz="2000" b="1" dirty="0" smtClean="0">
                <a:solidFill>
                  <a:srgbClr val="000000"/>
                </a:solidFill>
              </a:rPr>
              <a:t> (De </a:t>
            </a:r>
            <a:r>
              <a:rPr lang="nl-NL" sz="2000" b="1" dirty="0" err="1" smtClean="0">
                <a:solidFill>
                  <a:srgbClr val="000000"/>
                </a:solidFill>
              </a:rPr>
              <a:t>Marne</a:t>
            </a:r>
            <a:r>
              <a:rPr lang="nl-NL" sz="2000" b="1" dirty="0" smtClean="0">
                <a:solidFill>
                  <a:srgbClr val="000000"/>
                </a:solidFill>
              </a:rPr>
              <a:t>)</a:t>
            </a:r>
            <a:endParaRPr lang="nl-NL" sz="2000" dirty="0" smtClean="0">
              <a:solidFill>
                <a:srgbClr val="000000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Totempaal </a:t>
            </a:r>
            <a:r>
              <a:rPr lang="nl-NL" sz="2000" b="1" dirty="0" smtClean="0">
                <a:solidFill>
                  <a:srgbClr val="000000"/>
                </a:solidFill>
              </a:rPr>
              <a:t>-&gt; </a:t>
            </a:r>
            <a:r>
              <a:rPr lang="nl-NL" sz="2000" b="1" dirty="0" err="1" smtClean="0">
                <a:solidFill>
                  <a:srgbClr val="000000"/>
                </a:solidFill>
              </a:rPr>
              <a:t>Holwerd</a:t>
            </a:r>
            <a:r>
              <a:rPr lang="nl-NL" sz="2000" b="1" dirty="0" smtClean="0">
                <a:solidFill>
                  <a:srgbClr val="000000"/>
                </a:solidFill>
              </a:rPr>
              <a:t> aan Zee (</a:t>
            </a:r>
            <a:r>
              <a:rPr lang="nl-NL" sz="2000" b="1" dirty="0" err="1" smtClean="0">
                <a:solidFill>
                  <a:srgbClr val="000000"/>
                </a:solidFill>
              </a:rPr>
              <a:t>Dongeradeel</a:t>
            </a:r>
            <a:r>
              <a:rPr lang="nl-NL" sz="2000" b="1" dirty="0" smtClean="0">
                <a:solidFill>
                  <a:srgbClr val="000000"/>
                </a:solidFill>
              </a:rPr>
              <a:t>)</a:t>
            </a:r>
            <a:endParaRPr lang="nl-NL" sz="2000" dirty="0" smtClean="0">
              <a:solidFill>
                <a:srgbClr val="000000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A6A6A6"/>
                </a:solidFill>
              </a:rPr>
              <a:t>Voedingsbodem -&gt; Mensenpark (Emmen)</a:t>
            </a:r>
            <a:endParaRPr lang="nl-NL" sz="2000" dirty="0" smtClean="0">
              <a:solidFill>
                <a:srgbClr val="A6A6A6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</p:txBody>
      </p:sp>
      <p:sp>
        <p:nvSpPr>
          <p:cNvPr id="34821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BE03BC-9854-C84B-8F0D-0ECD11A06789}" type="slidenum">
              <a:rPr lang="nl-NL"/>
              <a:pPr/>
              <a:t>17</a:t>
            </a:fld>
            <a:endParaRPr lang="nl-NL"/>
          </a:p>
        </p:txBody>
      </p:sp>
      <p:pic>
        <p:nvPicPr>
          <p:cNvPr id="34822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028950"/>
            <a:ext cx="21939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Afbeelding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028950"/>
            <a:ext cx="20574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Afbeelding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028950"/>
            <a:ext cx="2057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4" y="574675"/>
            <a:ext cx="8169275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Functies van</a:t>
            </a:r>
            <a:r>
              <a:rPr lang="nl-NL" dirty="0" smtClean="0">
                <a:latin typeface="Arial" charset="0"/>
              </a:rPr>
              <a:t> erfgoed </a:t>
            </a:r>
            <a:r>
              <a:rPr lang="nl-NL" dirty="0" smtClean="0">
                <a:latin typeface="Arial" charset="0"/>
              </a:rPr>
              <a:t>in krimpgebieden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047750"/>
            <a:ext cx="8229600" cy="30797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Uithangbord </a:t>
            </a:r>
            <a:r>
              <a:rPr lang="nl-NL" sz="2000" b="1" dirty="0" smtClean="0">
                <a:solidFill>
                  <a:schemeClr val="tx1"/>
                </a:solidFill>
              </a:rPr>
              <a:t>-&gt; </a:t>
            </a:r>
            <a:r>
              <a:rPr lang="nl-NL" sz="2000" b="1" dirty="0" err="1" smtClean="0">
                <a:solidFill>
                  <a:schemeClr val="tx1"/>
                </a:solidFill>
              </a:rPr>
              <a:t>Oerol</a:t>
            </a:r>
            <a:r>
              <a:rPr lang="nl-NL" sz="2000" b="1" dirty="0" smtClean="0">
                <a:solidFill>
                  <a:schemeClr val="tx1"/>
                </a:solidFill>
              </a:rPr>
              <a:t> (Terschelling)</a:t>
            </a:r>
            <a:endParaRPr lang="nl-NL" sz="2000" dirty="0" smtClean="0">
              <a:solidFill>
                <a:schemeClr val="tx1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Ontmoetingsplaats </a:t>
            </a:r>
            <a:r>
              <a:rPr lang="nl-NL" sz="2000" b="1" dirty="0" smtClean="0">
                <a:solidFill>
                  <a:srgbClr val="000000"/>
                </a:solidFill>
              </a:rPr>
              <a:t>-&gt;</a:t>
            </a:r>
            <a:r>
              <a:rPr lang="nl-NL" sz="2000" b="1" dirty="0" smtClean="0">
                <a:solidFill>
                  <a:srgbClr val="000000"/>
                </a:solidFill>
              </a:rPr>
              <a:t> Dorpshuis </a:t>
            </a:r>
            <a:r>
              <a:rPr lang="nl-NL" sz="2000" b="1" dirty="0" err="1" smtClean="0">
                <a:solidFill>
                  <a:srgbClr val="000000"/>
                </a:solidFill>
              </a:rPr>
              <a:t>Pieterburen</a:t>
            </a:r>
            <a:r>
              <a:rPr lang="nl-NL" sz="2000" b="1" dirty="0" smtClean="0">
                <a:solidFill>
                  <a:srgbClr val="000000"/>
                </a:solidFill>
              </a:rPr>
              <a:t> (De </a:t>
            </a:r>
            <a:r>
              <a:rPr lang="nl-NL" sz="2000" b="1" dirty="0" err="1" smtClean="0">
                <a:solidFill>
                  <a:srgbClr val="000000"/>
                </a:solidFill>
              </a:rPr>
              <a:t>Marne</a:t>
            </a:r>
            <a:r>
              <a:rPr lang="nl-NL" sz="2000" b="1" dirty="0" smtClean="0">
                <a:solidFill>
                  <a:srgbClr val="000000"/>
                </a:solidFill>
              </a:rPr>
              <a:t>)</a:t>
            </a:r>
            <a:endParaRPr lang="nl-NL" sz="2000" dirty="0" smtClean="0">
              <a:solidFill>
                <a:srgbClr val="000000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Totempaal </a:t>
            </a:r>
            <a:r>
              <a:rPr lang="nl-NL" sz="2000" b="1" dirty="0" smtClean="0">
                <a:solidFill>
                  <a:srgbClr val="000000"/>
                </a:solidFill>
              </a:rPr>
              <a:t>-&gt; </a:t>
            </a:r>
            <a:r>
              <a:rPr lang="nl-NL" sz="2000" b="1" dirty="0" err="1" smtClean="0">
                <a:solidFill>
                  <a:srgbClr val="000000"/>
                </a:solidFill>
              </a:rPr>
              <a:t>Holwerd</a:t>
            </a:r>
            <a:r>
              <a:rPr lang="nl-NL" sz="2000" b="1" dirty="0" smtClean="0">
                <a:solidFill>
                  <a:srgbClr val="000000"/>
                </a:solidFill>
              </a:rPr>
              <a:t> aan Zee (</a:t>
            </a:r>
            <a:r>
              <a:rPr lang="nl-NL" sz="2000" b="1" dirty="0" err="1" smtClean="0">
                <a:solidFill>
                  <a:srgbClr val="000000"/>
                </a:solidFill>
              </a:rPr>
              <a:t>Dongeradeel</a:t>
            </a:r>
            <a:r>
              <a:rPr lang="nl-NL" sz="2000" b="1" dirty="0" smtClean="0">
                <a:solidFill>
                  <a:srgbClr val="000000"/>
                </a:solidFill>
              </a:rPr>
              <a:t>)</a:t>
            </a:r>
            <a:endParaRPr lang="nl-NL" sz="2000" dirty="0" smtClean="0">
              <a:solidFill>
                <a:srgbClr val="000000"/>
              </a:solidFill>
            </a:endParaRPr>
          </a:p>
          <a:p>
            <a:pPr marL="180975" lvl="2" indent="-180975">
              <a:spcAft>
                <a:spcPts val="600"/>
              </a:spcAft>
              <a:buFontTx/>
              <a:buChar char="-"/>
              <a:defRPr/>
            </a:pPr>
            <a:r>
              <a:rPr lang="nl-NL" sz="2000" b="1" dirty="0" smtClean="0">
                <a:solidFill>
                  <a:srgbClr val="EE7F00"/>
                </a:solidFill>
              </a:rPr>
              <a:t>Voedingsbodem </a:t>
            </a:r>
            <a:r>
              <a:rPr lang="nl-NL" sz="2000" b="1" dirty="0" smtClean="0">
                <a:solidFill>
                  <a:srgbClr val="000000"/>
                </a:solidFill>
              </a:rPr>
              <a:t>-&gt; Mensenpark (Emmen)</a:t>
            </a:r>
            <a:endParaRPr lang="nl-NL" sz="2000" dirty="0" smtClean="0">
              <a:solidFill>
                <a:srgbClr val="000000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</p:txBody>
      </p:sp>
      <p:sp>
        <p:nvSpPr>
          <p:cNvPr id="34821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BE03BC-9854-C84B-8F0D-0ECD11A06789}" type="slidenum">
              <a:rPr lang="nl-NL"/>
              <a:pPr/>
              <a:t>18</a:t>
            </a:fld>
            <a:endParaRPr lang="nl-NL"/>
          </a:p>
        </p:txBody>
      </p:sp>
      <p:pic>
        <p:nvPicPr>
          <p:cNvPr id="34822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028950"/>
            <a:ext cx="21939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Afbeelding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028950"/>
            <a:ext cx="20574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Afbeelding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0838" y="3028950"/>
            <a:ext cx="24431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Afbeelding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3028950"/>
            <a:ext cx="2057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62000" y="819150"/>
            <a:ext cx="7786688" cy="485775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Kansen: Rijksmonumenten en </a:t>
            </a:r>
            <a:r>
              <a:rPr lang="nl-NL" dirty="0" err="1" smtClean="0">
                <a:latin typeface="Arial" pitchFamily="-112" charset="0"/>
                <a:ea typeface="ＭＳ Ｐゴシック" pitchFamily="-112" charset="-128"/>
              </a:rPr>
              <a:t>BSD-en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 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in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 de 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n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oordelijke krimp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- en anticipeergebieden</a:t>
            </a:r>
          </a:p>
        </p:txBody>
      </p:sp>
      <p:sp>
        <p:nvSpPr>
          <p:cNvPr id="35844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E6D718-4E71-DE41-9EF1-855C27107FA2}" type="slidenum">
              <a:rPr lang="nl-NL"/>
              <a:pPr/>
              <a:t>19</a:t>
            </a:fld>
            <a:endParaRPr lang="nl-NL"/>
          </a:p>
        </p:txBody>
      </p:sp>
      <p:pic>
        <p:nvPicPr>
          <p:cNvPr id="35845" name="Afbeelding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1352550"/>
            <a:ext cx="771366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kstvak 18"/>
          <p:cNvSpPr txBox="1">
            <a:spLocks noChangeArrowheads="1"/>
          </p:cNvSpPr>
          <p:nvPr/>
        </p:nvSpPr>
        <p:spPr bwMode="auto">
          <a:xfrm>
            <a:off x="5334000" y="1581150"/>
            <a:ext cx="32766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000"/>
              <a:t>In Nederland bevinden zich 61.959 rijksmonumenten.</a:t>
            </a:r>
          </a:p>
          <a:p>
            <a:r>
              <a:rPr lang="nl-NL" sz="2000"/>
              <a:t>23% daarvan staat in krimp- en anticipeergebieden.</a:t>
            </a:r>
          </a:p>
          <a:p>
            <a:r>
              <a:rPr lang="nl-NL" sz="2000"/>
              <a:t>7% in Noord-Nederlandse krimp- en anticipeergebieden.</a:t>
            </a:r>
          </a:p>
          <a:p>
            <a:endParaRPr lang="nl-NL" sz="2000"/>
          </a:p>
          <a:p>
            <a:endParaRPr lang="nl-NL" sz="2000"/>
          </a:p>
          <a:p>
            <a:r>
              <a:rPr lang="nl-NL" sz="2000"/>
              <a:t>In Nederland bevinden zich 470 beschermde dorpsgezichten.</a:t>
            </a:r>
          </a:p>
          <a:p>
            <a:r>
              <a:rPr lang="nl-NL" sz="2000"/>
              <a:t>30% daarvan staat in krimp- en anticipeergebieden.</a:t>
            </a:r>
          </a:p>
          <a:p>
            <a:r>
              <a:rPr lang="nl-NL" sz="2000"/>
              <a:t>15% in Noord-Nederlandse krimp- en anticipeergebieden.</a:t>
            </a:r>
          </a:p>
          <a:p>
            <a:endParaRPr lang="nl-NL" sz="2000"/>
          </a:p>
        </p:txBody>
      </p:sp>
      <p:pic>
        <p:nvPicPr>
          <p:cNvPr id="35847" name="Afbeelding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47800" y="3181350"/>
            <a:ext cx="6400800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kstvak 22"/>
          <p:cNvSpPr txBox="1">
            <a:spLocks noChangeArrowheads="1"/>
          </p:cNvSpPr>
          <p:nvPr/>
        </p:nvSpPr>
        <p:spPr bwMode="auto">
          <a:xfrm>
            <a:off x="533400" y="4476750"/>
            <a:ext cx="9969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1000"/>
              <a:t>Bron: Erfgoedmonitor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Bevolkingsontwikkeling</a:t>
            </a:r>
            <a:endParaRPr lang="nl-NL" dirty="0">
              <a:latin typeface="Arial" charset="0"/>
            </a:endParaRPr>
          </a:p>
        </p:txBody>
      </p:sp>
      <p:sp>
        <p:nvSpPr>
          <p:cNvPr id="2253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Bevolkingsg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roei 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en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 –krimp: 2000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-2015</a:t>
            </a:r>
          </a:p>
        </p:txBody>
      </p:sp>
      <p:sp>
        <p:nvSpPr>
          <p:cNvPr id="22532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A194F1-E1F7-524D-A1EF-611A1D099A00}" type="slidenum">
              <a:rPr lang="nl-NL"/>
              <a:pPr/>
              <a:t>2</a:t>
            </a:fld>
            <a:endParaRPr lang="nl-NL"/>
          </a:p>
        </p:txBody>
      </p:sp>
      <p:pic>
        <p:nvPicPr>
          <p:cNvPr id="22533" name="Afbeelding 7"/>
          <p:cNvPicPr>
            <a:picLocks noChangeAspect="1"/>
          </p:cNvPicPr>
          <p:nvPr/>
        </p:nvPicPr>
        <p:blipFill>
          <a:blip r:embed="rId2"/>
          <a:srcRect l="37711" t="13168"/>
          <a:stretch>
            <a:fillRect/>
          </a:stretch>
        </p:blipFill>
        <p:spPr bwMode="auto">
          <a:xfrm>
            <a:off x="914400" y="1352550"/>
            <a:ext cx="41433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Afbeelding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492250"/>
            <a:ext cx="17145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jdelijke aanduiding voor inhoud 13"/>
          <p:cNvSpPr txBox="1">
            <a:spLocks/>
          </p:cNvSpPr>
          <p:nvPr/>
        </p:nvSpPr>
        <p:spPr>
          <a:xfrm>
            <a:off x="5181600" y="3105150"/>
            <a:ext cx="847725" cy="26035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defTabSz="457200">
              <a:spcBef>
                <a:spcPct val="20000"/>
              </a:spcBef>
              <a:buFont typeface="Arial"/>
              <a:buNone/>
              <a:defRPr/>
            </a:pPr>
            <a:r>
              <a:rPr lang="nl-NL" sz="1800" baseline="0" dirty="0">
                <a:solidFill>
                  <a:srgbClr val="444444"/>
                </a:solidFill>
                <a:latin typeface="Arial"/>
                <a:ea typeface="MS PGothic" panose="020B0600070205080204" pitchFamily="34" charset="-128"/>
                <a:cs typeface="Arial"/>
              </a:rPr>
              <a:t>Bron: PBL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Kansen: brede interesse voor erfgoed</a:t>
            </a:r>
            <a:endParaRPr lang="nl-NL" dirty="0">
              <a:latin typeface="Arial" charset="0"/>
            </a:endParaRPr>
          </a:p>
        </p:txBody>
      </p:sp>
      <p:sp>
        <p:nvSpPr>
          <p:cNvPr id="36867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Erfgoedinteresse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 algemeen (2012)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36868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9BFA7A-68BF-E54C-8236-8DD599811F5C}" type="slidenum">
              <a:rPr lang="nl-NL"/>
              <a:pPr/>
              <a:t>20</a:t>
            </a:fld>
            <a:endParaRPr lang="nl-NL"/>
          </a:p>
        </p:txBody>
      </p:sp>
      <p:pic>
        <p:nvPicPr>
          <p:cNvPr id="36869" name="Afbeelding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352550"/>
            <a:ext cx="5791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Afbeelding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362200"/>
            <a:ext cx="6905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Afbeelding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828800"/>
            <a:ext cx="6905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kstvak 14"/>
          <p:cNvSpPr txBox="1">
            <a:spLocks noChangeArrowheads="1"/>
          </p:cNvSpPr>
          <p:nvPr/>
        </p:nvSpPr>
        <p:spPr bwMode="auto">
          <a:xfrm>
            <a:off x="6705600" y="4248150"/>
            <a:ext cx="9969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1000"/>
              <a:t>Bron: Erfgoedmonitor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Kansen: brede interesse voor erfgoed</a:t>
            </a:r>
            <a:endParaRPr lang="nl-NL" dirty="0">
              <a:latin typeface="Arial" charset="0"/>
            </a:endParaRPr>
          </a:p>
        </p:txBody>
      </p:sp>
      <p:sp>
        <p:nvSpPr>
          <p:cNvPr id="378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Erfgoedinteresse 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naar 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opleiding (2012)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37892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AF619B-2AFF-C54C-959A-7744BD0F0EA5}" type="slidenum">
              <a:rPr lang="nl-NL"/>
              <a:pPr/>
              <a:t>21</a:t>
            </a:fld>
            <a:endParaRPr lang="nl-NL"/>
          </a:p>
        </p:txBody>
      </p:sp>
      <p:pic>
        <p:nvPicPr>
          <p:cNvPr id="37893" name="Afbeelding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352550"/>
            <a:ext cx="71628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Afbeelding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962150"/>
            <a:ext cx="6905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Afbeelding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504950"/>
            <a:ext cx="6905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Kunst &amp; erfgoed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428750"/>
            <a:ext cx="7940675" cy="3352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nl-NL" sz="2000" dirty="0" smtClean="0">
                <a:solidFill>
                  <a:schemeClr val="tx1"/>
                </a:solidFill>
              </a:rPr>
              <a:t>“Ik zie </a:t>
            </a:r>
            <a:r>
              <a:rPr lang="nl-NL" sz="2000" b="1" dirty="0" smtClean="0">
                <a:solidFill>
                  <a:srgbClr val="EE7F00"/>
                </a:solidFill>
              </a:rPr>
              <a:t>cultuur als onderdeel van een maatschappelijke agenda</a:t>
            </a:r>
            <a:r>
              <a:rPr lang="nl-NL" sz="2000" dirty="0" smtClean="0">
                <a:solidFill>
                  <a:schemeClr val="tx1"/>
                </a:solidFill>
              </a:rPr>
              <a:t>. Het bestaansrecht van kunstenaars en culturele instellingen ligt niet zozeer in de sector zelf maar in de </a:t>
            </a:r>
            <a:r>
              <a:rPr lang="nl-NL" sz="2000" b="1" dirty="0" smtClean="0">
                <a:solidFill>
                  <a:srgbClr val="EE7F00"/>
                </a:solidFill>
              </a:rPr>
              <a:t>verbinding met de samenleving</a:t>
            </a:r>
            <a:r>
              <a:rPr lang="nl-NL" sz="2000" dirty="0" smtClean="0">
                <a:solidFill>
                  <a:schemeClr val="tx1"/>
                </a:solidFill>
              </a:rPr>
              <a:t>.”</a:t>
            </a:r>
            <a:r>
              <a:rPr lang="nl-NL" sz="2000" dirty="0" smtClean="0"/>
              <a:t> </a:t>
            </a:r>
            <a:r>
              <a:rPr lang="nl-NL" sz="2000" dirty="0" smtClean="0">
                <a:solidFill>
                  <a:srgbClr val="000000"/>
                </a:solidFill>
              </a:rPr>
              <a:t>(Ministerie OCW, </a:t>
            </a:r>
            <a:r>
              <a:rPr lang="nl-NL" sz="2000" i="1" dirty="0" smtClean="0">
                <a:solidFill>
                  <a:srgbClr val="000000"/>
                </a:solidFill>
              </a:rPr>
              <a:t>Cultuur beweegt. De betekenis van cultuur in een veranderende samenleving</a:t>
            </a:r>
            <a:r>
              <a:rPr lang="nl-NL" sz="2000" dirty="0" smtClean="0">
                <a:solidFill>
                  <a:srgbClr val="000000"/>
                </a:solidFill>
              </a:rPr>
              <a:t>, 2013</a:t>
            </a:r>
            <a:r>
              <a:rPr lang="nl-NL" sz="2000" dirty="0" smtClean="0">
                <a:solidFill>
                  <a:srgbClr val="000000"/>
                </a:solidFill>
              </a:rPr>
              <a:t>)</a:t>
            </a:r>
            <a:endParaRPr lang="nl-NL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r>
              <a:rPr lang="nl-NL" sz="2000" dirty="0" smtClean="0"/>
              <a:t>De 3 noordelijke provincies </a:t>
            </a:r>
            <a:r>
              <a:rPr lang="nl-NL" sz="2000" dirty="0" smtClean="0"/>
              <a:t>hebben cultuurhistorische waarden opgenomen in de </a:t>
            </a:r>
            <a:r>
              <a:rPr lang="nl-NL" sz="2000" b="1" dirty="0" smtClean="0">
                <a:solidFill>
                  <a:srgbClr val="EE7F00"/>
                </a:solidFill>
              </a:rPr>
              <a:t>omgevingsvisie</a:t>
            </a:r>
            <a:r>
              <a:rPr lang="nl-NL" sz="2000" dirty="0" smtClean="0"/>
              <a:t> en hebben tevens </a:t>
            </a:r>
            <a:r>
              <a:rPr lang="nl-NL" sz="2000" b="1" dirty="0" smtClean="0">
                <a:solidFill>
                  <a:srgbClr val="EE7F00"/>
                </a:solidFill>
              </a:rPr>
              <a:t>afzonderlijk erfgoed beleid</a:t>
            </a:r>
            <a:r>
              <a:rPr lang="nl-NL" sz="2000" dirty="0" smtClean="0"/>
              <a:t>.</a:t>
            </a: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</p:txBody>
      </p:sp>
      <p:sp>
        <p:nvSpPr>
          <p:cNvPr id="25604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Beleid</a:t>
            </a:r>
          </a:p>
        </p:txBody>
      </p:sp>
      <p:sp>
        <p:nvSpPr>
          <p:cNvPr id="25605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4333B5-FD2E-FA4A-9B40-829B3A7DC2A8}" type="slidenum">
              <a:rPr lang="nl-NL"/>
              <a:pPr/>
              <a:t>22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Kunst &amp; erfgoed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428750"/>
            <a:ext cx="7940675" cy="3352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175" lvl="2" indent="-3175">
              <a:buFont typeface="Arial" pitchFamily="-109" charset="0"/>
              <a:buNone/>
              <a:defRPr/>
            </a:pPr>
            <a:r>
              <a:rPr lang="nl-NL" sz="2000" i="1" dirty="0" smtClean="0">
                <a:solidFill>
                  <a:schemeClr val="tx1"/>
                </a:solidFill>
              </a:rPr>
              <a:t>Kiezen </a:t>
            </a:r>
            <a:r>
              <a:rPr lang="nl-NL" sz="2000" i="1" dirty="0" smtClean="0">
                <a:solidFill>
                  <a:schemeClr val="tx1"/>
                </a:solidFill>
              </a:rPr>
              <a:t>voor Karakter, Visie Erfgoed en Ruimte </a:t>
            </a:r>
            <a:r>
              <a:rPr lang="nl-NL" sz="2000" dirty="0" smtClean="0">
                <a:solidFill>
                  <a:schemeClr val="tx1"/>
                </a:solidFill>
              </a:rPr>
              <a:t>(VER - 2011) van de Rijksoverheid stelt dat </a:t>
            </a:r>
            <a:r>
              <a:rPr lang="nl-NL" sz="2000" b="1" dirty="0" smtClean="0">
                <a:solidFill>
                  <a:srgbClr val="EE7F00"/>
                </a:solidFill>
              </a:rPr>
              <a:t>herbestemming als gebiedsopgave </a:t>
            </a:r>
            <a:r>
              <a:rPr lang="nl-NL" sz="2000" dirty="0" smtClean="0">
                <a:solidFill>
                  <a:schemeClr val="tx1"/>
                </a:solidFill>
              </a:rPr>
              <a:t>kansen biedt voor ontwikkeling en versterking van de identiteit van </a:t>
            </a:r>
            <a:r>
              <a:rPr lang="nl-NL" sz="2000" dirty="0" smtClean="0">
                <a:solidFill>
                  <a:schemeClr val="tx1"/>
                </a:solidFill>
              </a:rPr>
              <a:t>krimpgebieden -&gt; </a:t>
            </a:r>
            <a:r>
              <a:rPr lang="nl-NL" sz="2000" b="1" dirty="0" smtClean="0">
                <a:solidFill>
                  <a:srgbClr val="EE7F00"/>
                </a:solidFill>
              </a:rPr>
              <a:t>Kerkencarrousel </a:t>
            </a:r>
            <a:r>
              <a:rPr lang="nl-NL" sz="2000" b="1" dirty="0" err="1" smtClean="0">
                <a:solidFill>
                  <a:srgbClr val="EE7F00"/>
                </a:solidFill>
              </a:rPr>
              <a:t>Appingedam</a:t>
            </a:r>
            <a:endParaRPr lang="nl-NL" sz="2000" b="1" dirty="0" smtClean="0">
              <a:solidFill>
                <a:srgbClr val="EE7F00"/>
              </a:solidFill>
            </a:endParaRPr>
          </a:p>
        </p:txBody>
      </p:sp>
      <p:sp>
        <p:nvSpPr>
          <p:cNvPr id="25604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Beleid – best </a:t>
            </a:r>
            <a:r>
              <a:rPr lang="nl-NL" dirty="0" err="1" smtClean="0">
                <a:latin typeface="Arial" pitchFamily="-112" charset="0"/>
                <a:ea typeface="ＭＳ Ｐゴシック" pitchFamily="-112" charset="-128"/>
              </a:rPr>
              <a:t>practice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5605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4333B5-FD2E-FA4A-9B40-829B3A7DC2A8}" type="slidenum">
              <a:rPr lang="nl-NL"/>
              <a:pPr/>
              <a:t>23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9400"/>
            <a:ext cx="2605062" cy="17335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813142"/>
            <a:ext cx="2583938" cy="17352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800350"/>
            <a:ext cx="2602800" cy="173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Leefbaarheid, kunst &amp; erfgoed</a:t>
            </a:r>
            <a:endParaRPr lang="nl-NL" dirty="0">
              <a:latin typeface="Arial" charset="0"/>
            </a:endParaRPr>
          </a:p>
        </p:txBody>
      </p:sp>
      <p:sp>
        <p:nvSpPr>
          <p:cNvPr id="38915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9CF7BB-C2A9-0242-AE47-CE0146E0F8BE}" type="slidenum">
              <a:rPr lang="nl-NL"/>
              <a:pPr/>
              <a:t>24</a:t>
            </a:fld>
            <a:endParaRPr lang="nl-NL"/>
          </a:p>
        </p:txBody>
      </p:sp>
      <p:pic>
        <p:nvPicPr>
          <p:cNvPr id="38916" name="Afbeelding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457325"/>
            <a:ext cx="23622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Afbeelding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105150"/>
            <a:ext cx="23622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Afbeelding 10" descr="IMG_202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50495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Afbeelding 11" descr="AR-307119748.jpg&amp;MaxW=505&amp;ImageVersion=default&amp;NCS_modified=20150831151922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1446157"/>
            <a:ext cx="2209800" cy="165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ijdelijke aanduiding voor tekst 8"/>
          <p:cNvSpPr>
            <a:spLocks noGrp="1"/>
          </p:cNvSpPr>
          <p:nvPr>
            <p:ph type="body" sz="quarter" idx="13"/>
          </p:nvPr>
        </p:nvSpPr>
        <p:spPr bwMode="auto">
          <a:xfrm>
            <a:off x="762000" y="1047750"/>
            <a:ext cx="7786688" cy="2698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Best </a:t>
            </a:r>
            <a:r>
              <a:rPr lang="nl-NL" dirty="0" err="1" smtClean="0">
                <a:latin typeface="Arial" charset="0"/>
              </a:rPr>
              <a:t>Practice</a:t>
            </a:r>
            <a:r>
              <a:rPr lang="nl-NL" dirty="0" smtClean="0">
                <a:latin typeface="Arial" charset="0"/>
              </a:rPr>
              <a:t>: </a:t>
            </a:r>
            <a:r>
              <a:rPr lang="nl-NL" dirty="0" err="1" smtClean="0">
                <a:latin typeface="Arial" charset="0"/>
              </a:rPr>
              <a:t>Kunstlerstadt</a:t>
            </a:r>
            <a:r>
              <a:rPr lang="nl-NL" dirty="0" smtClean="0">
                <a:latin typeface="Arial" charset="0"/>
              </a:rPr>
              <a:t> </a:t>
            </a:r>
            <a:r>
              <a:rPr lang="nl-NL" dirty="0" err="1" smtClean="0">
                <a:latin typeface="Arial" charset="0"/>
              </a:rPr>
              <a:t>Kalbe</a:t>
            </a:r>
            <a:r>
              <a:rPr lang="nl-NL" dirty="0" smtClean="0">
                <a:latin typeface="Arial" charset="0"/>
              </a:rPr>
              <a:t> (</a:t>
            </a:r>
            <a:r>
              <a:rPr lang="nl-NL" dirty="0" err="1" smtClean="0">
                <a:latin typeface="Arial" charset="0"/>
              </a:rPr>
              <a:t>Nord-Harz</a:t>
            </a:r>
            <a:r>
              <a:rPr lang="nl-NL" dirty="0" smtClean="0">
                <a:latin typeface="Arial" charset="0"/>
              </a:rPr>
              <a:t>)</a:t>
            </a:r>
            <a:endParaRPr lang="nl-NL" dirty="0">
              <a:latin typeface="Arial" pitchFamily="-112" charset="0"/>
              <a:ea typeface="ＭＳ Ｐゴシック" pitchFamily="-112" charset="-128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3206750"/>
            <a:ext cx="2286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Leefbaarheid, kunst &amp; erfgoed</a:t>
            </a:r>
            <a:endParaRPr lang="nl-NL" dirty="0">
              <a:latin typeface="Arial" charset="0"/>
            </a:endParaRPr>
          </a:p>
        </p:txBody>
      </p:sp>
      <p:sp>
        <p:nvSpPr>
          <p:cNvPr id="3993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indent="-3175">
              <a:buFont typeface="Arial" pitchFamily="-112" charset="0"/>
              <a:buNone/>
            </a:pPr>
            <a:r>
              <a:rPr lang="nl-NL" smtClean="0">
                <a:latin typeface="Arial" pitchFamily="-112" charset="0"/>
                <a:ea typeface="ＭＳ Ｐゴシック" pitchFamily="-112" charset="-128"/>
              </a:rPr>
              <a:t>Op basis van </a:t>
            </a:r>
            <a:r>
              <a:rPr lang="nl-NL" b="1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regionale leefbaarheidvraagstukken</a:t>
            </a:r>
            <a:r>
              <a:rPr lang="nl-NL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 </a:t>
            </a:r>
            <a:r>
              <a:rPr lang="nl-NL" smtClean="0">
                <a:latin typeface="Arial" pitchFamily="-112" charset="0"/>
                <a:ea typeface="ＭＳ Ｐゴシック" pitchFamily="-112" charset="-128"/>
              </a:rPr>
              <a:t>in krimpende plattelandsgebieden en kleine steden </a:t>
            </a:r>
            <a:r>
              <a:rPr lang="nl-NL" b="1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gaan studenten met bewoners </a:t>
            </a:r>
            <a:r>
              <a:rPr lang="nl-NL" smtClean="0">
                <a:latin typeface="Arial" pitchFamily="-112" charset="0"/>
                <a:ea typeface="ＭＳ Ｐゴシック" pitchFamily="-112" charset="-128"/>
              </a:rPr>
              <a:t>aan de slag.</a:t>
            </a:r>
          </a:p>
          <a:p>
            <a:pPr marL="3175" indent="-3175">
              <a:buFont typeface="Arial" pitchFamily="-112" charset="0"/>
              <a:buNone/>
            </a:pPr>
            <a:r>
              <a:rPr lang="nl-NL" smtClean="0">
                <a:latin typeface="Arial" pitchFamily="-112" charset="0"/>
                <a:ea typeface="ＭＳ Ｐゴシック" pitchFamily="-112" charset="-128"/>
              </a:rPr>
              <a:t>Geïnspireerd door de </a:t>
            </a:r>
            <a:r>
              <a:rPr lang="nl-NL" b="1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wensen, vragen, problemen en gedachte oplossingen van de regionale bewoners </a:t>
            </a:r>
            <a:r>
              <a:rPr lang="nl-NL" smtClean="0">
                <a:latin typeface="Arial" pitchFamily="-112" charset="0"/>
                <a:ea typeface="ＭＳ Ｐゴシック" pitchFamily="-112" charset="-128"/>
              </a:rPr>
              <a:t>en organisaties werken zij een project, voorstelling of visualisatie uit.</a:t>
            </a:r>
          </a:p>
          <a:p>
            <a:pPr marL="3175" indent="-3175">
              <a:buFont typeface="Arial" pitchFamily="-112" charset="0"/>
              <a:buNone/>
            </a:pPr>
            <a:r>
              <a:rPr lang="nl-NL" smtClean="0">
                <a:latin typeface="Arial" pitchFamily="-112" charset="0"/>
                <a:ea typeface="ＭＳ Ｐゴシック" pitchFamily="-112" charset="-128"/>
              </a:rPr>
              <a:t>De </a:t>
            </a:r>
            <a:r>
              <a:rPr lang="nl-NL" b="1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voorbereiding</a:t>
            </a:r>
            <a:r>
              <a:rPr lang="nl-NL" smtClean="0">
                <a:latin typeface="Arial" pitchFamily="-112" charset="0"/>
                <a:ea typeface="ＭＳ Ｐゴシック" pitchFamily="-112" charset="-128"/>
              </a:rPr>
              <a:t> op de komst van de studenten, het </a:t>
            </a:r>
            <a:r>
              <a:rPr lang="nl-NL" b="1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begeleiden</a:t>
            </a:r>
            <a:r>
              <a:rPr lang="nl-NL" smtClean="0">
                <a:latin typeface="Arial" pitchFamily="-112" charset="0"/>
                <a:ea typeface="ＭＳ Ｐゴシック" pitchFamily="-112" charset="-128"/>
              </a:rPr>
              <a:t> van studenten en de </a:t>
            </a:r>
            <a:r>
              <a:rPr lang="nl-NL" b="1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cocreatie processen </a:t>
            </a:r>
            <a:r>
              <a:rPr lang="nl-NL" smtClean="0">
                <a:latin typeface="Arial" pitchFamily="-112" charset="0"/>
                <a:ea typeface="ＭＳ Ｐゴシック" pitchFamily="-112" charset="-128"/>
              </a:rPr>
              <a:t>die hierbij worden ingezet zijn, naast de tastbare resultaten van het proces, een instrument om de cohesie in het gebied te bevorderen en het sociale kapitaal te versterken. </a:t>
            </a:r>
            <a:endParaRPr lang="nl-NL" b="1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39940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Kunst Contra Krimp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39941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7A1D8A-2873-A04E-A322-0665F756B72C}" type="slidenum">
              <a:rPr lang="nl-NL"/>
              <a:pPr/>
              <a:t>25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VRAGEN?</a:t>
            </a:r>
            <a:endParaRPr lang="nl-NL" dirty="0">
              <a:latin typeface="Arial" charset="0"/>
            </a:endParaRPr>
          </a:p>
        </p:txBody>
      </p:sp>
      <p:sp>
        <p:nvSpPr>
          <p:cNvPr id="41987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-112" charset="0"/>
              <a:buNone/>
            </a:pPr>
            <a:endParaRPr lang="nl-NL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41988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41989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5B3563-4742-7348-8B52-C478B053B90B}" type="slidenum">
              <a:rPr lang="nl-NL"/>
              <a:pPr/>
              <a:t>26</a:t>
            </a:fld>
            <a:endParaRPr lang="nl-NL"/>
          </a:p>
        </p:txBody>
      </p:sp>
      <p:pic>
        <p:nvPicPr>
          <p:cNvPr id="41990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352550"/>
            <a:ext cx="4572000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1835150" y="1330325"/>
            <a:ext cx="5616575" cy="16732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nl-NL" b="1" dirty="0" smtClean="0">
                <a:latin typeface="Arial" pitchFamily="-112" charset="0"/>
                <a:ea typeface="ＭＳ Ｐゴシック" pitchFamily="-112" charset="-128"/>
              </a:rPr>
              <a:t>Elles Bulder</a:t>
            </a:r>
          </a:p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Lector ‘Krimp en Leefomgeving’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  <a:p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  <a:p>
            <a:r>
              <a:rPr lang="nl-NL" dirty="0" err="1" smtClean="0">
                <a:latin typeface="Arial" pitchFamily="-112" charset="0"/>
                <a:ea typeface="ＭＳ Ｐゴシック" pitchFamily="-112" charset="-128"/>
              </a:rPr>
              <a:t>e.a.m.bulder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@</a:t>
            </a:r>
            <a:r>
              <a:rPr lang="nl-NL" dirty="0" err="1" smtClean="0">
                <a:latin typeface="Arial" pitchFamily="-112" charset="0"/>
                <a:ea typeface="ＭＳ Ｐゴシック" pitchFamily="-112" charset="-128"/>
              </a:rPr>
              <a:t>pl.hanze.nl</a:t>
            </a:r>
            <a:endParaRPr lang="nl-NL" dirty="0">
              <a:latin typeface="Arial" pitchFamily="-112" charset="0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Bevolkingsontwikkeling</a:t>
            </a:r>
            <a:endParaRPr lang="nl-NL" dirty="0">
              <a:latin typeface="Arial" charset="0"/>
            </a:endParaRPr>
          </a:p>
        </p:txBody>
      </p:sp>
      <p:sp>
        <p:nvSpPr>
          <p:cNvPr id="23555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Bevolkingsgroei en –krimp</a:t>
            </a:r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: </a:t>
            </a:r>
            <a:r>
              <a:rPr lang="nl-NL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</a:rPr>
              <a:t>2015</a:t>
            </a:r>
            <a:r>
              <a:rPr lang="nl-NL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</a:rPr>
              <a:t>-2030</a:t>
            </a:r>
          </a:p>
        </p:txBody>
      </p:sp>
      <p:sp>
        <p:nvSpPr>
          <p:cNvPr id="23556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0A65B7-C181-C745-A1D2-25B9786531CF}" type="slidenum">
              <a:rPr lang="nl-NL"/>
              <a:pPr/>
              <a:t>3</a:t>
            </a:fld>
            <a:endParaRPr lang="nl-NL"/>
          </a:p>
        </p:txBody>
      </p:sp>
      <p:sp>
        <p:nvSpPr>
          <p:cNvPr id="11" name="Tijdelijke aanduiding voor inhoud 13"/>
          <p:cNvSpPr txBox="1">
            <a:spLocks/>
          </p:cNvSpPr>
          <p:nvPr/>
        </p:nvSpPr>
        <p:spPr>
          <a:xfrm>
            <a:off x="5181600" y="3105150"/>
            <a:ext cx="847725" cy="26035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defTabSz="457200">
              <a:spcBef>
                <a:spcPct val="20000"/>
              </a:spcBef>
              <a:buFont typeface="Arial"/>
              <a:buNone/>
              <a:defRPr/>
            </a:pPr>
            <a:r>
              <a:rPr lang="nl-NL" sz="1800" baseline="0" dirty="0">
                <a:solidFill>
                  <a:srgbClr val="444444"/>
                </a:solidFill>
                <a:latin typeface="Arial"/>
                <a:ea typeface="MS PGothic" panose="020B0600070205080204" pitchFamily="34" charset="-128"/>
                <a:cs typeface="Arial"/>
              </a:rPr>
              <a:t>Bron: PBL</a:t>
            </a:r>
          </a:p>
        </p:txBody>
      </p:sp>
      <p:pic>
        <p:nvPicPr>
          <p:cNvPr id="23558" name="Afbeelding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1492250"/>
            <a:ext cx="17145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Afbeelding 12"/>
          <p:cNvPicPr>
            <a:picLocks noChangeAspect="1"/>
          </p:cNvPicPr>
          <p:nvPr/>
        </p:nvPicPr>
        <p:blipFill>
          <a:blip r:embed="rId3"/>
          <a:srcRect l="37753" t="13190"/>
          <a:stretch>
            <a:fillRect/>
          </a:stretch>
        </p:blipFill>
        <p:spPr bwMode="auto">
          <a:xfrm>
            <a:off x="914400" y="1352550"/>
            <a:ext cx="41433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Leefbaarheid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3825875" cy="3079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lvl="2" indent="-3175">
              <a:buFont typeface="Arial" pitchFamily="-112" charset="0"/>
              <a:buNone/>
            </a:pPr>
            <a:r>
              <a:rPr lang="nl-NL" sz="2000" b="1" dirty="0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Ervaren leefbaarheid</a:t>
            </a:r>
            <a:r>
              <a:rPr lang="nl-NL" sz="2000" dirty="0" smtClean="0">
                <a:latin typeface="Arial" pitchFamily="-112" charset="0"/>
                <a:ea typeface="ＭＳ Ｐゴシック" pitchFamily="-112" charset="-128"/>
              </a:rPr>
              <a:t> = de aspecten die men </a:t>
            </a:r>
            <a:r>
              <a:rPr lang="nl-NL" sz="2000" b="1" dirty="0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ervaart </a:t>
            </a:r>
            <a:r>
              <a:rPr lang="nl-NL" sz="2000" dirty="0" smtClean="0">
                <a:latin typeface="Arial" pitchFamily="-112" charset="0"/>
                <a:ea typeface="ＭＳ Ｐゴシック" pitchFamily="-112" charset="-128"/>
              </a:rPr>
              <a:t>binnen een omgeving en in de nabijheid van die omgeving, die er voor zorgen dat men zich </a:t>
            </a:r>
            <a:r>
              <a:rPr lang="nl-NL" sz="2000" b="1" dirty="0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wel of niet goed voelt</a:t>
            </a:r>
            <a:r>
              <a:rPr lang="nl-NL" sz="2000" dirty="0" smtClean="0">
                <a:latin typeface="Arial" pitchFamily="-112" charset="0"/>
                <a:ea typeface="ＭＳ Ｐゴシック" pitchFamily="-112" charset="-128"/>
              </a:rPr>
              <a:t> op die plek</a:t>
            </a:r>
            <a:r>
              <a:rPr lang="nl-NL" sz="2000" dirty="0" smtClean="0">
                <a:latin typeface="Arial" pitchFamily="-112" charset="0"/>
                <a:ea typeface="ＭＳ Ｐゴシック" pitchFamily="-112" charset="-128"/>
              </a:rPr>
              <a:t>.</a:t>
            </a:r>
          </a:p>
          <a:p>
            <a:pPr marL="3175" lvl="2" indent="-3175">
              <a:buFont typeface="Arial" pitchFamily="-112" charset="0"/>
              <a:buNone/>
            </a:pPr>
            <a:endParaRPr lang="nl-NL" sz="2000" dirty="0" smtClean="0">
              <a:latin typeface="Arial" pitchFamily="-112" charset="0"/>
              <a:ea typeface="ＭＳ Ｐゴシック" pitchFamily="-112" charset="-128"/>
            </a:endParaRPr>
          </a:p>
          <a:p>
            <a:pPr marL="3175" lvl="2" indent="-3175">
              <a:buFont typeface="Arial" pitchFamily="-112" charset="0"/>
              <a:buNone/>
            </a:pPr>
            <a:r>
              <a:rPr lang="nl-NL" sz="2000" b="1" dirty="0" smtClean="0">
                <a:solidFill>
                  <a:srgbClr val="EE7F00"/>
                </a:solidFill>
                <a:latin typeface="Arial" pitchFamily="-112" charset="0"/>
                <a:ea typeface="ＭＳ Ｐゴシック" pitchFamily="-112" charset="-128"/>
              </a:rPr>
              <a:t>Cultuur</a:t>
            </a:r>
            <a:r>
              <a:rPr lang="nl-NL" sz="2000" dirty="0" smtClean="0">
                <a:latin typeface="Arial" pitchFamily="-112" charset="0"/>
                <a:ea typeface="ＭＳ Ｐゴシック" pitchFamily="-112" charset="-128"/>
              </a:rPr>
              <a:t> is een van de dimensies die van belang is.</a:t>
            </a:r>
            <a:endParaRPr lang="nl-NL" sz="2000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4580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…wie bepaalt wat dat is?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4581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39FAB2-65F9-B146-92AE-F8C1098D084A}" type="slidenum">
              <a:rPr lang="nl-NL"/>
              <a:pPr/>
              <a:t>4</a:t>
            </a:fld>
            <a:endParaRPr lang="nl-NL"/>
          </a:p>
        </p:txBody>
      </p:sp>
      <p:pic>
        <p:nvPicPr>
          <p:cNvPr id="24582" name="Afbeelding 6"/>
          <p:cNvPicPr>
            <a:picLocks noChangeAspect="1"/>
          </p:cNvPicPr>
          <p:nvPr/>
        </p:nvPicPr>
        <p:blipFill>
          <a:blip r:embed="rId2"/>
          <a:srcRect l="21260" r="20247"/>
          <a:stretch>
            <a:fillRect/>
          </a:stretch>
        </p:blipFill>
        <p:spPr bwMode="auto">
          <a:xfrm>
            <a:off x="4724400" y="666750"/>
            <a:ext cx="4114800" cy="3932238"/>
          </a:xfrm>
          <a:prstGeom prst="rect">
            <a:avLst/>
          </a:prstGeom>
          <a:solidFill>
            <a:srgbClr val="E66E1E"/>
          </a:solidFill>
          <a:ln w="9525">
            <a:noFill/>
            <a:miter lim="800000"/>
            <a:headEnd/>
            <a:tailEnd/>
          </a:ln>
        </p:spPr>
      </p:pic>
      <p:pic>
        <p:nvPicPr>
          <p:cNvPr id="24583" name="Afbeelding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2876550"/>
            <a:ext cx="6905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K</a:t>
            </a:r>
            <a:r>
              <a:rPr lang="nl-NL" dirty="0" smtClean="0">
                <a:latin typeface="Arial" charset="0"/>
              </a:rPr>
              <a:t>unst </a:t>
            </a:r>
            <a:r>
              <a:rPr lang="nl-NL" dirty="0" smtClean="0">
                <a:latin typeface="Arial" charset="0"/>
              </a:rPr>
              <a:t>&amp; erfgoed in steden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428750"/>
            <a:ext cx="7940675" cy="3352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3175" lvl="2" indent="-3175">
              <a:buNone/>
              <a:defRPr/>
            </a:pPr>
            <a:r>
              <a:rPr lang="nl-NL" sz="2065" b="1" dirty="0" smtClean="0">
                <a:solidFill>
                  <a:srgbClr val="EE7F00"/>
                </a:solidFill>
              </a:rPr>
              <a:t>Gerard Marlet </a:t>
            </a:r>
            <a:r>
              <a:rPr lang="nl-NL" sz="2065" dirty="0" smtClean="0">
                <a:solidFill>
                  <a:schemeClr val="tx1"/>
                </a:solidFill>
              </a:rPr>
              <a:t>(2009</a:t>
            </a:r>
            <a:r>
              <a:rPr lang="nl-NL" sz="2065" dirty="0" smtClean="0">
                <a:solidFill>
                  <a:schemeClr val="tx1"/>
                </a:solidFill>
              </a:rPr>
              <a:t>) grote </a:t>
            </a:r>
            <a:r>
              <a:rPr lang="nl-NL" sz="2065" dirty="0" smtClean="0">
                <a:solidFill>
                  <a:schemeClr val="tx1"/>
                </a:solidFill>
              </a:rPr>
              <a:t>evenementen, een divers aanbod van cultuur, horeca, winkels </a:t>
            </a:r>
            <a:r>
              <a:rPr lang="nl-NL" sz="2065" dirty="0" err="1" smtClean="0">
                <a:solidFill>
                  <a:schemeClr val="tx1"/>
                </a:solidFill>
              </a:rPr>
              <a:t>e.d.</a:t>
            </a:r>
            <a:r>
              <a:rPr lang="nl-NL" sz="2065" dirty="0" smtClean="0">
                <a:solidFill>
                  <a:schemeClr val="tx1"/>
                </a:solidFill>
              </a:rPr>
              <a:t> bepalen (mede) de aantrekkelijkheid van steden en sturen de vestigingsbeslissingen van huishoudens.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Hoogopgeleiden hechten meer waarde aan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 cultuur.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De omvang van de creatieve klasse binnen de stadsgrenzen verklaart lokale werkgelegenheidsgroei, vooral in de 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financiële 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en zakelijke dienstverlening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De 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omvang van de creatieve klasse hangt ook significant samen met het aantal startende ondernemers,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 en dus het 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vermogen om de 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overgang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van 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een industrië</a:t>
            </a:r>
            <a:r>
              <a:rPr lang="nl-NL" sz="2065" dirty="0" err="1" smtClean="0">
                <a:solidFill>
                  <a:schemeClr val="bg1">
                    <a:lumMod val="65000"/>
                  </a:schemeClr>
                </a:solidFill>
              </a:rPr>
              <a:t>le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 naar 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een </a:t>
            </a:r>
            <a:r>
              <a:rPr lang="nl-NL" sz="2065" dirty="0" smtClean="0">
                <a:solidFill>
                  <a:schemeClr val="bg1">
                    <a:lumMod val="65000"/>
                  </a:schemeClr>
                </a:solidFill>
              </a:rPr>
              <a:t>diensteneconomie te maken.</a:t>
            </a:r>
            <a:endParaRPr lang="nl-NL" sz="20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604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Onderzoek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5605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4333B5-FD2E-FA4A-9B40-829B3A7DC2A8}" type="slidenum">
              <a:rPr lang="nl-NL"/>
              <a:pPr/>
              <a:t>5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K</a:t>
            </a:r>
            <a:r>
              <a:rPr lang="nl-NL" dirty="0" smtClean="0">
                <a:latin typeface="Arial" charset="0"/>
              </a:rPr>
              <a:t>unst </a:t>
            </a:r>
            <a:r>
              <a:rPr lang="nl-NL" dirty="0" smtClean="0">
                <a:latin typeface="Arial" charset="0"/>
              </a:rPr>
              <a:t>&amp; erfgoed</a:t>
            </a:r>
            <a:r>
              <a:rPr lang="nl-NL" dirty="0" smtClean="0">
                <a:latin typeface="Arial" charset="0"/>
              </a:rPr>
              <a:t> in </a:t>
            </a:r>
            <a:r>
              <a:rPr lang="nl-NL" dirty="0" smtClean="0">
                <a:latin typeface="Arial" charset="0"/>
              </a:rPr>
              <a:t>steden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428750"/>
            <a:ext cx="7940675" cy="3352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3175" lvl="2" indent="-3175">
              <a:buNone/>
              <a:defRPr/>
            </a:pPr>
            <a:r>
              <a:rPr lang="nl-NL" sz="2065" b="1" dirty="0" smtClean="0">
                <a:solidFill>
                  <a:srgbClr val="EE7F00"/>
                </a:solidFill>
              </a:rPr>
              <a:t>Gerard Marlet </a:t>
            </a:r>
            <a:r>
              <a:rPr lang="nl-NL" sz="2065" dirty="0" smtClean="0">
                <a:solidFill>
                  <a:schemeClr val="tx1"/>
                </a:solidFill>
              </a:rPr>
              <a:t>(2009</a:t>
            </a:r>
            <a:r>
              <a:rPr lang="nl-NL" sz="2065" dirty="0" smtClean="0">
                <a:solidFill>
                  <a:schemeClr val="tx1"/>
                </a:solidFill>
              </a:rPr>
              <a:t>) </a:t>
            </a:r>
            <a:r>
              <a:rPr lang="nl-NL" sz="2065" dirty="0" smtClean="0">
                <a:solidFill>
                  <a:srgbClr val="A6A6A6"/>
                </a:solidFill>
              </a:rPr>
              <a:t>grote </a:t>
            </a:r>
            <a:r>
              <a:rPr lang="nl-NL" sz="2065" dirty="0" smtClean="0">
                <a:solidFill>
                  <a:srgbClr val="A6A6A6"/>
                </a:solidFill>
              </a:rPr>
              <a:t>evenementen, een divers aanbod van cultuur, horeca, winkels </a:t>
            </a:r>
            <a:r>
              <a:rPr lang="nl-NL" sz="2065" dirty="0" err="1" smtClean="0">
                <a:solidFill>
                  <a:srgbClr val="A6A6A6"/>
                </a:solidFill>
              </a:rPr>
              <a:t>e.d.</a:t>
            </a:r>
            <a:r>
              <a:rPr lang="nl-NL" sz="2065" dirty="0" smtClean="0">
                <a:solidFill>
                  <a:srgbClr val="A6A6A6"/>
                </a:solidFill>
              </a:rPr>
              <a:t> bepalen (mede) de aantrekkelijkheid van steden en sturen de vestigingsbeslissingen van huishoudens.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rgbClr val="000000"/>
                </a:solidFill>
              </a:rPr>
              <a:t>Hoogopgeleiden hechten meer waarde aan</a:t>
            </a:r>
            <a:r>
              <a:rPr lang="nl-NL" sz="2065" dirty="0" smtClean="0">
                <a:solidFill>
                  <a:srgbClr val="000000"/>
                </a:solidFill>
              </a:rPr>
              <a:t> cultuur.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rgbClr val="A6A6A6"/>
                </a:solidFill>
              </a:rPr>
              <a:t>De omvang van de creatieve klasse binnen de stadsgrenzen verklaart lokale werkgelegenheidsgroei, vooral in de </a:t>
            </a:r>
            <a:r>
              <a:rPr lang="nl-NL" sz="2065" dirty="0" smtClean="0">
                <a:solidFill>
                  <a:srgbClr val="A6A6A6"/>
                </a:solidFill>
              </a:rPr>
              <a:t>financiële </a:t>
            </a:r>
            <a:r>
              <a:rPr lang="nl-NL" sz="2065" dirty="0" smtClean="0">
                <a:solidFill>
                  <a:srgbClr val="A6A6A6"/>
                </a:solidFill>
              </a:rPr>
              <a:t>en zakelijke dienstverlening</a:t>
            </a:r>
            <a:r>
              <a:rPr lang="nl-NL" sz="2065" dirty="0" smtClean="0">
                <a:solidFill>
                  <a:srgbClr val="A6A6A6"/>
                </a:solidFill>
              </a:rPr>
              <a:t>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rgbClr val="A6A6A6"/>
                </a:solidFill>
              </a:rPr>
              <a:t>De </a:t>
            </a:r>
            <a:r>
              <a:rPr lang="nl-NL" sz="2065" dirty="0" smtClean="0">
                <a:solidFill>
                  <a:srgbClr val="A6A6A6"/>
                </a:solidFill>
              </a:rPr>
              <a:t>omvang van de creatieve klasse hangt ook significant samen met het aantal startende ondernemers,</a:t>
            </a:r>
            <a:r>
              <a:rPr lang="nl-NL" sz="2065" dirty="0" smtClean="0">
                <a:solidFill>
                  <a:srgbClr val="A6A6A6"/>
                </a:solidFill>
              </a:rPr>
              <a:t> en dus het </a:t>
            </a:r>
            <a:r>
              <a:rPr lang="nl-NL" sz="2065" dirty="0" smtClean="0">
                <a:solidFill>
                  <a:srgbClr val="A6A6A6"/>
                </a:solidFill>
              </a:rPr>
              <a:t>vermogen om de </a:t>
            </a:r>
            <a:r>
              <a:rPr lang="nl-NL" sz="2065" dirty="0" smtClean="0">
                <a:solidFill>
                  <a:srgbClr val="A6A6A6"/>
                </a:solidFill>
              </a:rPr>
              <a:t>overgang</a:t>
            </a:r>
            <a:r>
              <a:rPr lang="nl-NL" sz="2065" dirty="0" smtClean="0">
                <a:solidFill>
                  <a:srgbClr val="A6A6A6"/>
                </a:solidFill>
              </a:rPr>
              <a:t> </a:t>
            </a:r>
            <a:r>
              <a:rPr lang="nl-NL" sz="2065" dirty="0" smtClean="0">
                <a:solidFill>
                  <a:srgbClr val="A6A6A6"/>
                </a:solidFill>
              </a:rPr>
              <a:t>van </a:t>
            </a:r>
            <a:r>
              <a:rPr lang="nl-NL" sz="2065" dirty="0" smtClean="0">
                <a:solidFill>
                  <a:srgbClr val="A6A6A6"/>
                </a:solidFill>
              </a:rPr>
              <a:t>een industrië</a:t>
            </a:r>
            <a:r>
              <a:rPr lang="nl-NL" sz="2065" dirty="0" err="1" smtClean="0">
                <a:solidFill>
                  <a:srgbClr val="A6A6A6"/>
                </a:solidFill>
              </a:rPr>
              <a:t>le</a:t>
            </a:r>
            <a:r>
              <a:rPr lang="nl-NL" sz="2065" dirty="0" smtClean="0">
                <a:solidFill>
                  <a:srgbClr val="A6A6A6"/>
                </a:solidFill>
              </a:rPr>
              <a:t> naar </a:t>
            </a:r>
            <a:r>
              <a:rPr lang="nl-NL" sz="2065" dirty="0" smtClean="0">
                <a:solidFill>
                  <a:srgbClr val="A6A6A6"/>
                </a:solidFill>
              </a:rPr>
              <a:t>een </a:t>
            </a:r>
            <a:r>
              <a:rPr lang="nl-NL" sz="2065" dirty="0" smtClean="0">
                <a:solidFill>
                  <a:srgbClr val="A6A6A6"/>
                </a:solidFill>
              </a:rPr>
              <a:t>diensteneconomie te maken.</a:t>
            </a:r>
            <a:endParaRPr lang="nl-NL" sz="2000" dirty="0" smtClean="0">
              <a:solidFill>
                <a:srgbClr val="A6A6A6"/>
              </a:solidFill>
            </a:endParaRPr>
          </a:p>
        </p:txBody>
      </p:sp>
      <p:sp>
        <p:nvSpPr>
          <p:cNvPr id="25604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Onderzoek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5605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4333B5-FD2E-FA4A-9B40-829B3A7DC2A8}" type="slidenum">
              <a:rPr lang="nl-NL"/>
              <a:pPr/>
              <a:t>6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K</a:t>
            </a:r>
            <a:r>
              <a:rPr lang="nl-NL" dirty="0" smtClean="0">
                <a:latin typeface="Arial" charset="0"/>
              </a:rPr>
              <a:t>unst </a:t>
            </a:r>
            <a:r>
              <a:rPr lang="nl-NL" dirty="0" smtClean="0">
                <a:latin typeface="Arial" charset="0"/>
              </a:rPr>
              <a:t>&amp; erfgoed in steden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428750"/>
            <a:ext cx="7940675" cy="3352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3175" lvl="2" indent="-3175">
              <a:buNone/>
              <a:defRPr/>
            </a:pPr>
            <a:r>
              <a:rPr lang="nl-NL" sz="2065" b="1" dirty="0" smtClean="0">
                <a:solidFill>
                  <a:srgbClr val="EE7F00"/>
                </a:solidFill>
              </a:rPr>
              <a:t>Gerard Marlet </a:t>
            </a:r>
            <a:r>
              <a:rPr lang="nl-NL" sz="2065" dirty="0" smtClean="0">
                <a:solidFill>
                  <a:schemeClr val="tx1"/>
                </a:solidFill>
              </a:rPr>
              <a:t>(2009</a:t>
            </a:r>
            <a:r>
              <a:rPr lang="nl-NL" sz="2065" dirty="0" smtClean="0">
                <a:solidFill>
                  <a:schemeClr val="tx1"/>
                </a:solidFill>
              </a:rPr>
              <a:t>) </a:t>
            </a:r>
            <a:r>
              <a:rPr lang="nl-NL" sz="2065" dirty="0" smtClean="0">
                <a:solidFill>
                  <a:srgbClr val="A6A6A6"/>
                </a:solidFill>
              </a:rPr>
              <a:t>grote </a:t>
            </a:r>
            <a:r>
              <a:rPr lang="nl-NL" sz="2065" dirty="0" smtClean="0">
                <a:solidFill>
                  <a:srgbClr val="A6A6A6"/>
                </a:solidFill>
              </a:rPr>
              <a:t>evenementen, een divers aanbod van cultuur, horeca, winkels </a:t>
            </a:r>
            <a:r>
              <a:rPr lang="nl-NL" sz="2065" dirty="0" err="1" smtClean="0">
                <a:solidFill>
                  <a:srgbClr val="A6A6A6"/>
                </a:solidFill>
              </a:rPr>
              <a:t>e.d.</a:t>
            </a:r>
            <a:r>
              <a:rPr lang="nl-NL" sz="2065" dirty="0" smtClean="0">
                <a:solidFill>
                  <a:srgbClr val="A6A6A6"/>
                </a:solidFill>
              </a:rPr>
              <a:t> bepalen (mede) de aantrekkelijkheid van steden en sturen de vestigingsbeslissingen van huishoudens.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rgbClr val="A6A6A6"/>
                </a:solidFill>
              </a:rPr>
              <a:t>Hoogopgeleiden hechten meer waarde aan</a:t>
            </a:r>
            <a:r>
              <a:rPr lang="nl-NL" sz="2065" dirty="0" smtClean="0">
                <a:solidFill>
                  <a:srgbClr val="A6A6A6"/>
                </a:solidFill>
              </a:rPr>
              <a:t> cultuur.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rgbClr val="000000"/>
                </a:solidFill>
              </a:rPr>
              <a:t>De omvang van de creatieve klasse binnen de stadsgrenzen verklaart lokale werkgelegenheidsgroei, vooral in de </a:t>
            </a:r>
            <a:r>
              <a:rPr lang="nl-NL" sz="2065" dirty="0" smtClean="0">
                <a:solidFill>
                  <a:srgbClr val="000000"/>
                </a:solidFill>
              </a:rPr>
              <a:t>financiële </a:t>
            </a:r>
            <a:r>
              <a:rPr lang="nl-NL" sz="2065" dirty="0" smtClean="0">
                <a:solidFill>
                  <a:srgbClr val="000000"/>
                </a:solidFill>
              </a:rPr>
              <a:t>en zakelijke dienstverlening</a:t>
            </a:r>
            <a:r>
              <a:rPr lang="nl-NL" sz="2065" dirty="0" smtClean="0">
                <a:solidFill>
                  <a:srgbClr val="000000"/>
                </a:solidFill>
              </a:rPr>
              <a:t>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rgbClr val="A6A6A6"/>
                </a:solidFill>
              </a:rPr>
              <a:t>De </a:t>
            </a:r>
            <a:r>
              <a:rPr lang="nl-NL" sz="2065" dirty="0" smtClean="0">
                <a:solidFill>
                  <a:srgbClr val="A6A6A6"/>
                </a:solidFill>
              </a:rPr>
              <a:t>omvang van de creatieve klasse hangt ook significant samen met het aantal startende ondernemers,</a:t>
            </a:r>
            <a:r>
              <a:rPr lang="nl-NL" sz="2065" dirty="0" smtClean="0">
                <a:solidFill>
                  <a:srgbClr val="A6A6A6"/>
                </a:solidFill>
              </a:rPr>
              <a:t> en dus het </a:t>
            </a:r>
            <a:r>
              <a:rPr lang="nl-NL" sz="2065" dirty="0" smtClean="0">
                <a:solidFill>
                  <a:srgbClr val="A6A6A6"/>
                </a:solidFill>
              </a:rPr>
              <a:t>vermogen om de </a:t>
            </a:r>
            <a:r>
              <a:rPr lang="nl-NL" sz="2065" dirty="0" smtClean="0">
                <a:solidFill>
                  <a:srgbClr val="A6A6A6"/>
                </a:solidFill>
              </a:rPr>
              <a:t>overgang</a:t>
            </a:r>
            <a:r>
              <a:rPr lang="nl-NL" sz="2065" dirty="0" smtClean="0">
                <a:solidFill>
                  <a:srgbClr val="A6A6A6"/>
                </a:solidFill>
              </a:rPr>
              <a:t> </a:t>
            </a:r>
            <a:r>
              <a:rPr lang="nl-NL" sz="2065" dirty="0" smtClean="0">
                <a:solidFill>
                  <a:srgbClr val="A6A6A6"/>
                </a:solidFill>
              </a:rPr>
              <a:t>van </a:t>
            </a:r>
            <a:r>
              <a:rPr lang="nl-NL" sz="2065" dirty="0" smtClean="0">
                <a:solidFill>
                  <a:srgbClr val="A6A6A6"/>
                </a:solidFill>
              </a:rPr>
              <a:t>een industrië</a:t>
            </a:r>
            <a:r>
              <a:rPr lang="nl-NL" sz="2065" dirty="0" err="1" smtClean="0">
                <a:solidFill>
                  <a:srgbClr val="A6A6A6"/>
                </a:solidFill>
              </a:rPr>
              <a:t>le</a:t>
            </a:r>
            <a:r>
              <a:rPr lang="nl-NL" sz="2065" dirty="0" smtClean="0">
                <a:solidFill>
                  <a:srgbClr val="A6A6A6"/>
                </a:solidFill>
              </a:rPr>
              <a:t> naar </a:t>
            </a:r>
            <a:r>
              <a:rPr lang="nl-NL" sz="2065" dirty="0" smtClean="0">
                <a:solidFill>
                  <a:srgbClr val="A6A6A6"/>
                </a:solidFill>
              </a:rPr>
              <a:t>een </a:t>
            </a:r>
            <a:r>
              <a:rPr lang="nl-NL" sz="2065" dirty="0" smtClean="0">
                <a:solidFill>
                  <a:srgbClr val="A6A6A6"/>
                </a:solidFill>
              </a:rPr>
              <a:t>diensteneconomie te maken.</a:t>
            </a:r>
            <a:endParaRPr lang="nl-NL" sz="2000" dirty="0" smtClean="0">
              <a:solidFill>
                <a:srgbClr val="A6A6A6"/>
              </a:solidFill>
            </a:endParaRPr>
          </a:p>
        </p:txBody>
      </p:sp>
      <p:sp>
        <p:nvSpPr>
          <p:cNvPr id="25604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Onderzoek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5605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4333B5-FD2E-FA4A-9B40-829B3A7DC2A8}" type="slidenum">
              <a:rPr lang="nl-NL"/>
              <a:pPr/>
              <a:t>7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K</a:t>
            </a:r>
            <a:r>
              <a:rPr lang="nl-NL" dirty="0" smtClean="0">
                <a:latin typeface="Arial" charset="0"/>
              </a:rPr>
              <a:t>unst </a:t>
            </a:r>
            <a:r>
              <a:rPr lang="nl-NL" dirty="0" smtClean="0">
                <a:latin typeface="Arial" charset="0"/>
              </a:rPr>
              <a:t>&amp; erfgoed in steden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428750"/>
            <a:ext cx="7940675" cy="33528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3175" lvl="2" indent="-3175">
              <a:buNone/>
              <a:defRPr/>
            </a:pPr>
            <a:r>
              <a:rPr lang="nl-NL" sz="2065" b="1" dirty="0" smtClean="0">
                <a:solidFill>
                  <a:srgbClr val="EE7F00"/>
                </a:solidFill>
              </a:rPr>
              <a:t>Gerard Marlet </a:t>
            </a:r>
            <a:r>
              <a:rPr lang="nl-NL" sz="2065" dirty="0" smtClean="0">
                <a:solidFill>
                  <a:schemeClr val="tx1"/>
                </a:solidFill>
              </a:rPr>
              <a:t>(2009</a:t>
            </a:r>
            <a:r>
              <a:rPr lang="nl-NL" sz="2065" dirty="0" smtClean="0">
                <a:solidFill>
                  <a:schemeClr val="tx1"/>
                </a:solidFill>
              </a:rPr>
              <a:t>) </a:t>
            </a:r>
            <a:r>
              <a:rPr lang="nl-NL" sz="2065" dirty="0" smtClean="0">
                <a:solidFill>
                  <a:srgbClr val="A6A6A6"/>
                </a:solidFill>
              </a:rPr>
              <a:t>grote </a:t>
            </a:r>
            <a:r>
              <a:rPr lang="nl-NL" sz="2065" dirty="0" smtClean="0">
                <a:solidFill>
                  <a:srgbClr val="A6A6A6"/>
                </a:solidFill>
              </a:rPr>
              <a:t>evenementen, een divers aanbod van cultuur, horeca, winkels </a:t>
            </a:r>
            <a:r>
              <a:rPr lang="nl-NL" sz="2065" dirty="0" err="1" smtClean="0">
                <a:solidFill>
                  <a:srgbClr val="A6A6A6"/>
                </a:solidFill>
              </a:rPr>
              <a:t>e.d.</a:t>
            </a:r>
            <a:r>
              <a:rPr lang="nl-NL" sz="2065" dirty="0" smtClean="0">
                <a:solidFill>
                  <a:srgbClr val="A6A6A6"/>
                </a:solidFill>
              </a:rPr>
              <a:t> bepalen (mede) de aantrekkelijkheid van steden en sturen de vestigingsbeslissingen van huishoudens.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rgbClr val="A6A6A6"/>
                </a:solidFill>
              </a:rPr>
              <a:t>Hoogopgeleiden hechten meer waarde aan</a:t>
            </a:r>
            <a:r>
              <a:rPr lang="nl-NL" sz="2065" dirty="0" smtClean="0">
                <a:solidFill>
                  <a:srgbClr val="A6A6A6"/>
                </a:solidFill>
              </a:rPr>
              <a:t> cultuur.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rgbClr val="A6A6A6"/>
                </a:solidFill>
              </a:rPr>
              <a:t>De omvang van de creatieve klasse binnen de stadsgrenzen verklaart lokale werkgelegenheidsgroei, vooral in de </a:t>
            </a:r>
            <a:r>
              <a:rPr lang="nl-NL" sz="2065" dirty="0" smtClean="0">
                <a:solidFill>
                  <a:srgbClr val="A6A6A6"/>
                </a:solidFill>
              </a:rPr>
              <a:t>financiële </a:t>
            </a:r>
            <a:r>
              <a:rPr lang="nl-NL" sz="2065" dirty="0" smtClean="0">
                <a:solidFill>
                  <a:srgbClr val="A6A6A6"/>
                </a:solidFill>
              </a:rPr>
              <a:t>en zakelijke dienstverlening</a:t>
            </a:r>
            <a:r>
              <a:rPr lang="nl-NL" sz="2065" dirty="0" smtClean="0">
                <a:solidFill>
                  <a:srgbClr val="A6A6A6"/>
                </a:solidFill>
              </a:rPr>
              <a:t>.</a:t>
            </a:r>
          </a:p>
          <a:p>
            <a:pPr marL="3175" lvl="2" indent="-3175">
              <a:buNone/>
              <a:defRPr/>
            </a:pPr>
            <a:r>
              <a:rPr lang="nl-NL" sz="2065" dirty="0" smtClean="0">
                <a:solidFill>
                  <a:schemeClr val="tx1"/>
                </a:solidFill>
              </a:rPr>
              <a:t>De </a:t>
            </a:r>
            <a:r>
              <a:rPr lang="nl-NL" sz="2065" dirty="0" smtClean="0">
                <a:solidFill>
                  <a:schemeClr val="tx1"/>
                </a:solidFill>
              </a:rPr>
              <a:t>omvang van de creatieve klasse hangt ook significant samen met het aantal startende ondernemers,</a:t>
            </a:r>
            <a:r>
              <a:rPr lang="nl-NL" sz="2065" dirty="0" smtClean="0">
                <a:solidFill>
                  <a:schemeClr val="tx1"/>
                </a:solidFill>
              </a:rPr>
              <a:t> en dus het </a:t>
            </a:r>
            <a:r>
              <a:rPr lang="nl-NL" sz="2065" dirty="0" smtClean="0">
                <a:solidFill>
                  <a:schemeClr val="tx1"/>
                </a:solidFill>
              </a:rPr>
              <a:t>vermogen om de </a:t>
            </a:r>
            <a:r>
              <a:rPr lang="nl-NL" sz="2065" dirty="0" smtClean="0">
                <a:solidFill>
                  <a:schemeClr val="tx1"/>
                </a:solidFill>
              </a:rPr>
              <a:t>overgang</a:t>
            </a:r>
            <a:r>
              <a:rPr lang="nl-NL" sz="2065" dirty="0" smtClean="0">
                <a:solidFill>
                  <a:schemeClr val="tx1"/>
                </a:solidFill>
              </a:rPr>
              <a:t> </a:t>
            </a:r>
            <a:r>
              <a:rPr lang="nl-NL" sz="2065" dirty="0" smtClean="0">
                <a:solidFill>
                  <a:schemeClr val="tx1"/>
                </a:solidFill>
              </a:rPr>
              <a:t>van </a:t>
            </a:r>
            <a:r>
              <a:rPr lang="nl-NL" sz="2065" dirty="0" smtClean="0">
                <a:solidFill>
                  <a:schemeClr val="tx1"/>
                </a:solidFill>
              </a:rPr>
              <a:t>een industrië</a:t>
            </a:r>
            <a:r>
              <a:rPr lang="nl-NL" sz="2065" dirty="0" err="1" smtClean="0">
                <a:solidFill>
                  <a:schemeClr val="tx1"/>
                </a:solidFill>
              </a:rPr>
              <a:t>le</a:t>
            </a:r>
            <a:r>
              <a:rPr lang="nl-NL" sz="2065" dirty="0" smtClean="0">
                <a:solidFill>
                  <a:schemeClr val="tx1"/>
                </a:solidFill>
              </a:rPr>
              <a:t> naar </a:t>
            </a:r>
            <a:r>
              <a:rPr lang="nl-NL" sz="2065" dirty="0" smtClean="0">
                <a:solidFill>
                  <a:schemeClr val="tx1"/>
                </a:solidFill>
              </a:rPr>
              <a:t>een </a:t>
            </a:r>
            <a:r>
              <a:rPr lang="nl-NL" sz="2065" dirty="0" smtClean="0">
                <a:solidFill>
                  <a:schemeClr val="tx1"/>
                </a:solidFill>
              </a:rPr>
              <a:t>diensteneconomie te maken.</a:t>
            </a:r>
            <a:endParaRPr lang="nl-NL" sz="2000" dirty="0" smtClean="0">
              <a:solidFill>
                <a:schemeClr val="tx1"/>
              </a:solidFill>
            </a:endParaRPr>
          </a:p>
        </p:txBody>
      </p:sp>
      <p:sp>
        <p:nvSpPr>
          <p:cNvPr id="25604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Onderzoek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5605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4333B5-FD2E-FA4A-9B40-829B3A7DC2A8}" type="slidenum">
              <a:rPr lang="nl-NL"/>
              <a:pPr/>
              <a:t>8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K</a:t>
            </a:r>
            <a:r>
              <a:rPr lang="nl-NL" dirty="0" smtClean="0">
                <a:latin typeface="Arial" charset="0"/>
              </a:rPr>
              <a:t>unst </a:t>
            </a:r>
            <a:r>
              <a:rPr lang="nl-NL" dirty="0" smtClean="0">
                <a:latin typeface="Arial" charset="0"/>
              </a:rPr>
              <a:t>&amp; erfgoed - algemeen</a:t>
            </a:r>
            <a:endParaRPr lang="nl-NL" dirty="0">
              <a:latin typeface="Arial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62000" y="1428750"/>
            <a:ext cx="7940675" cy="30797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lvl="2" indent="-3175">
              <a:buFont typeface="Arial" pitchFamily="-109" charset="0"/>
              <a:buNone/>
              <a:defRPr/>
            </a:pPr>
            <a:r>
              <a:rPr lang="nl-NL" sz="2000" b="1" dirty="0" err="1" smtClean="0">
                <a:solidFill>
                  <a:srgbClr val="EE7F00"/>
                </a:solidFill>
              </a:rPr>
              <a:t>Thuur</a:t>
            </a:r>
            <a:r>
              <a:rPr lang="nl-NL" sz="2000" b="1" dirty="0" smtClean="0">
                <a:solidFill>
                  <a:srgbClr val="EE7F00"/>
                </a:solidFill>
              </a:rPr>
              <a:t> </a:t>
            </a:r>
            <a:r>
              <a:rPr lang="nl-NL" sz="2000" b="1" dirty="0" err="1" smtClean="0">
                <a:solidFill>
                  <a:srgbClr val="EE7F00"/>
                </a:solidFill>
              </a:rPr>
              <a:t>Caris</a:t>
            </a:r>
            <a:r>
              <a:rPr lang="nl-NL" sz="2000" b="1" dirty="0" smtClean="0">
                <a:solidFill>
                  <a:srgbClr val="EE7F00"/>
                </a:solidFill>
              </a:rPr>
              <a:t> (2016)</a:t>
            </a:r>
          </a:p>
          <a:p>
            <a:pPr marL="3175" lvl="2" indent="-3175">
              <a:buFont typeface="Arial" pitchFamily="-109" charset="0"/>
              <a:buNone/>
              <a:defRPr/>
            </a:pPr>
            <a:r>
              <a:rPr lang="nl-NL" sz="2000" dirty="0" smtClean="0">
                <a:solidFill>
                  <a:schemeClr val="tx1"/>
                </a:solidFill>
              </a:rPr>
              <a:t>“</a:t>
            </a:r>
            <a:r>
              <a:rPr lang="nl-NL" sz="2000" b="1" dirty="0" smtClean="0">
                <a:solidFill>
                  <a:schemeClr val="tx1"/>
                </a:solidFill>
              </a:rPr>
              <a:t>Kunst</a:t>
            </a:r>
            <a:r>
              <a:rPr lang="nl-NL" sz="2000" dirty="0" smtClean="0">
                <a:solidFill>
                  <a:schemeClr val="tx1"/>
                </a:solidFill>
              </a:rPr>
              <a:t> is</a:t>
            </a:r>
            <a:r>
              <a:rPr lang="nl-NL" sz="2000" dirty="0" smtClean="0">
                <a:solidFill>
                  <a:schemeClr val="tx1"/>
                </a:solidFill>
              </a:rPr>
              <a:t> </a:t>
            </a:r>
            <a:r>
              <a:rPr lang="nl-NL" sz="2000" dirty="0" smtClean="0">
                <a:solidFill>
                  <a:schemeClr val="tx1"/>
                </a:solidFill>
              </a:rPr>
              <a:t>óó</a:t>
            </a:r>
            <a:r>
              <a:rPr lang="nl-NL" sz="2000" dirty="0" smtClean="0">
                <a:solidFill>
                  <a:schemeClr val="tx1"/>
                </a:solidFill>
              </a:rPr>
              <a:t>k </a:t>
            </a:r>
            <a:r>
              <a:rPr lang="nl-NL" sz="2000" dirty="0" smtClean="0">
                <a:solidFill>
                  <a:schemeClr val="tx1"/>
                </a:solidFill>
              </a:rPr>
              <a:t>een arena van </a:t>
            </a:r>
            <a:r>
              <a:rPr lang="nl-NL" sz="2000" b="1" dirty="0" smtClean="0">
                <a:solidFill>
                  <a:srgbClr val="EE7F00"/>
                </a:solidFill>
              </a:rPr>
              <a:t>actief burgerschap</a:t>
            </a:r>
            <a:r>
              <a:rPr lang="nl-NL" sz="2000" dirty="0" smtClean="0">
                <a:solidFill>
                  <a:schemeClr val="tx1"/>
                </a:solidFill>
              </a:rPr>
              <a:t> die de samenleving help </a:t>
            </a:r>
            <a:r>
              <a:rPr lang="nl-NL" sz="2000" b="1" dirty="0" smtClean="0">
                <a:solidFill>
                  <a:srgbClr val="EE7F00"/>
                </a:solidFill>
              </a:rPr>
              <a:t>ontwikkelen</a:t>
            </a:r>
            <a:r>
              <a:rPr lang="nl-NL" sz="2000" dirty="0" smtClean="0">
                <a:solidFill>
                  <a:schemeClr val="tx1"/>
                </a:solidFill>
              </a:rPr>
              <a:t> en </a:t>
            </a:r>
            <a:r>
              <a:rPr lang="nl-NL" sz="2000" b="1" dirty="0" smtClean="0">
                <a:solidFill>
                  <a:srgbClr val="EE7F00"/>
                </a:solidFill>
              </a:rPr>
              <a:t>bestendigen</a:t>
            </a:r>
            <a:r>
              <a:rPr lang="nl-NL" sz="2000" dirty="0" smtClean="0">
                <a:solidFill>
                  <a:schemeClr val="tx1"/>
                </a:solidFill>
              </a:rPr>
              <a:t>.”</a:t>
            </a: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r>
              <a:rPr lang="nl-NL" sz="2000" b="1" dirty="0" smtClean="0">
                <a:solidFill>
                  <a:schemeClr val="bg1">
                    <a:lumMod val="65000"/>
                  </a:schemeClr>
                </a:solidFill>
              </a:rPr>
              <a:t>Hans </a:t>
            </a:r>
            <a:r>
              <a:rPr lang="nl-NL" sz="2000" b="1" dirty="0" err="1" smtClean="0">
                <a:solidFill>
                  <a:schemeClr val="bg1">
                    <a:lumMod val="65000"/>
                  </a:schemeClr>
                </a:solidFill>
              </a:rPr>
              <a:t>Renes</a:t>
            </a:r>
            <a:r>
              <a:rPr lang="nl-NL" sz="2000" b="1" dirty="0" smtClean="0">
                <a:solidFill>
                  <a:schemeClr val="bg1">
                    <a:lumMod val="65000"/>
                  </a:schemeClr>
                </a:solidFill>
              </a:rPr>
              <a:t> (2011) Jan </a:t>
            </a:r>
            <a:r>
              <a:rPr lang="nl-NL" sz="2000" b="1" dirty="0" err="1" smtClean="0">
                <a:solidFill>
                  <a:schemeClr val="bg1">
                    <a:lumMod val="65000"/>
                  </a:schemeClr>
                </a:solidFill>
              </a:rPr>
              <a:t>Rouwendal</a:t>
            </a:r>
            <a:r>
              <a:rPr lang="nl-NL" sz="2000" b="1" dirty="0" smtClean="0">
                <a:solidFill>
                  <a:schemeClr val="bg1">
                    <a:lumMod val="65000"/>
                  </a:schemeClr>
                </a:solidFill>
              </a:rPr>
              <a:t> (2013-&gt;)</a:t>
            </a:r>
          </a:p>
          <a:p>
            <a:pPr marL="3175" lvl="2" indent="-3175">
              <a:buFont typeface="Arial" pitchFamily="-109" charset="0"/>
              <a:buNone/>
              <a:defRPr/>
            </a:pPr>
            <a:r>
              <a:rPr lang="nl-NL" sz="2000" dirty="0" smtClean="0">
                <a:solidFill>
                  <a:schemeClr val="bg1">
                    <a:lumMod val="65000"/>
                  </a:schemeClr>
                </a:solidFill>
              </a:rPr>
              <a:t>“Erfgoed kan worden ingezet om de kwaliteit van een omgeving te verhogen en is daarmee een middel om bewoners en bedrijvigheid vast te houden.”</a:t>
            </a: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  <a:p>
            <a:pPr marL="3175" lvl="2" indent="-3175">
              <a:buFont typeface="Arial" pitchFamily="-109" charset="0"/>
              <a:buNone/>
              <a:defRPr/>
            </a:pPr>
            <a:endParaRPr lang="nl-NL" sz="2000" dirty="0" smtClean="0">
              <a:solidFill>
                <a:schemeClr val="tx1"/>
              </a:solidFill>
            </a:endParaRPr>
          </a:p>
        </p:txBody>
      </p:sp>
      <p:sp>
        <p:nvSpPr>
          <p:cNvPr id="25604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006475"/>
            <a:ext cx="7786688" cy="268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pitchFamily="-112" charset="0"/>
                <a:ea typeface="ＭＳ Ｐゴシック" pitchFamily="-112" charset="-128"/>
              </a:rPr>
              <a:t>Onderzoek</a:t>
            </a:r>
            <a:endParaRPr lang="nl-NL" dirty="0" smtClean="0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5605" name="Tijdelijke aanduiding voor dianummer 4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4333B5-FD2E-FA4A-9B40-829B3A7DC2A8}" type="slidenum">
              <a:rPr lang="nl-NL"/>
              <a:pPr/>
              <a:t>9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67D97A06FE34EAEC3144F8447271A" ma:contentTypeVersion="1" ma:contentTypeDescription="Create a new document." ma:contentTypeScope="" ma:versionID="524d6aa268fc7430e50439b6b7bd712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19875D-F16E-42C5-A771-4D67E9FA7E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29BCAF-A1BD-417D-ABFC-2453713B051D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52B913EC-CB96-49A1-BFE1-EE1590EE11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7402</TotalTime>
  <Words>1491</Words>
  <Application>Microsoft Macintosh PowerPoint</Application>
  <PresentationFormat>Diavoorstelling (16:9)</PresentationFormat>
  <Paragraphs>160</Paragraphs>
  <Slides>27</Slides>
  <Notes>0</Notes>
  <HiddenSlides>0</HiddenSlides>
  <MMClips>0</MMClips>
  <ScaleCrop>false</ScaleCrop>
  <HeadingPairs>
    <vt:vector size="4" baseType="variant">
      <vt:variant>
        <vt:lpstr>Ontwerpsjabloon</vt:lpstr>
      </vt:variant>
      <vt:variant>
        <vt:i4>5</vt:i4>
      </vt:variant>
      <vt:variant>
        <vt:lpstr>Diatitels</vt:lpstr>
      </vt:variant>
      <vt:variant>
        <vt:i4>27</vt:i4>
      </vt:variant>
    </vt:vector>
  </HeadingPairs>
  <TitlesOfParts>
    <vt:vector size="32" baseType="lpstr">
      <vt:lpstr>Aangepast ontwerp</vt:lpstr>
      <vt:lpstr>2_Aangepast ontwerp</vt:lpstr>
      <vt:lpstr>1_Aangepast ontwerp</vt:lpstr>
      <vt:lpstr>4_Aangepast ontwerp</vt:lpstr>
      <vt:lpstr>3_Aangepast ontwerp</vt:lpstr>
      <vt:lpstr>Leefbaarheid, kunst &amp; erfgoed</vt:lpstr>
      <vt:lpstr>Bevolkingsontwikkeling</vt:lpstr>
      <vt:lpstr>Bevolkingsontwikkeling</vt:lpstr>
      <vt:lpstr>Leefbaarheid</vt:lpstr>
      <vt:lpstr>Kunst &amp; erfgoed in steden</vt:lpstr>
      <vt:lpstr>Kunst &amp; erfgoed in steden</vt:lpstr>
      <vt:lpstr>Kunst &amp; erfgoed in steden</vt:lpstr>
      <vt:lpstr>Kunst &amp; erfgoed in steden</vt:lpstr>
      <vt:lpstr>Kunst &amp; erfgoed - algemeen</vt:lpstr>
      <vt:lpstr>Kunst &amp; erfgoed - algemeen</vt:lpstr>
      <vt:lpstr>Functies van erfgoed in krimpgebieden</vt:lpstr>
      <vt:lpstr>Functies van erfgoed in krimpgebieden</vt:lpstr>
      <vt:lpstr>Functies van erfgoed in krimpgebieden</vt:lpstr>
      <vt:lpstr>Functies van erfgoed in krimpgebieden</vt:lpstr>
      <vt:lpstr>Functies van erfgoed in krimpgebieden</vt:lpstr>
      <vt:lpstr>Functies van erfgoed in krimpgebieden</vt:lpstr>
      <vt:lpstr>Functies van erfgoed in krimpgebieden</vt:lpstr>
      <vt:lpstr>Functies van erfgoed in krimpgebieden</vt:lpstr>
      <vt:lpstr>Kansen: Rijksmonumenten en BSD-en in de noordelijke krimp- en anticipeergebieden</vt:lpstr>
      <vt:lpstr>Kansen: brede interesse voor erfgoed</vt:lpstr>
      <vt:lpstr>Kansen: brede interesse voor erfgoed</vt:lpstr>
      <vt:lpstr>Kunst &amp; erfgoed</vt:lpstr>
      <vt:lpstr>Kunst &amp; erfgoed</vt:lpstr>
      <vt:lpstr>Leefbaarheid, kunst &amp; erfgoed</vt:lpstr>
      <vt:lpstr>Leefbaarheid, kunst &amp; erfgoed</vt:lpstr>
      <vt:lpstr>VRAGEN?</vt:lpstr>
      <vt:lpstr>Dia 27</vt:lpstr>
    </vt:vector>
  </TitlesOfParts>
  <Company>RCLM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presentatie Corporate NL</dc:title>
  <dc:creator>Ruben van der Made</dc:creator>
  <cp:lastModifiedBy>Elles Bulder</cp:lastModifiedBy>
  <cp:revision>327</cp:revision>
  <cp:lastPrinted>2014-06-01T10:22:31Z</cp:lastPrinted>
  <dcterms:created xsi:type="dcterms:W3CDTF">2017-11-18T21:11:41Z</dcterms:created>
  <dcterms:modified xsi:type="dcterms:W3CDTF">2017-11-19T10:51:46Z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Organisatieonderdeel">
    <vt:lpwstr>Corporate</vt:lpwstr>
  </property>
  <property fmtid="{D5CDD505-2E9C-101B-9397-08002B2CF9AE}" pid="4" name="p3ad7c7221c64df2988a42b43ef158eb">
    <vt:lpwstr>Marketing and Communication|b136be3e-7b26-4d45-868e-3f5f05aa195b</vt:lpwstr>
  </property>
  <property fmtid="{D5CDD505-2E9C-101B-9397-08002B2CF9AE}" pid="5" name="TaxCatchAll">
    <vt:lpwstr>85;#Marketing and Communication|b136be3e-7b26-4d45-868e-3f5f05aa195b</vt:lpwstr>
  </property>
  <property fmtid="{D5CDD505-2E9C-101B-9397-08002B2CF9AE}" pid="6" name="HanzeNavigationTerm">
    <vt:lpwstr>85;#Marketing and Communication|b136be3e-7b26-4d45-868e-3f5f05aa195b</vt:lpwstr>
  </property>
</Properties>
</file>