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notesMasterIdLst>
    <p:notesMasterId r:id="rId29"/>
  </p:notesMasterIdLst>
  <p:sldIdLst>
    <p:sldId id="315" r:id="rId6"/>
    <p:sldId id="331" r:id="rId7"/>
    <p:sldId id="332" r:id="rId8"/>
    <p:sldId id="333" r:id="rId9"/>
    <p:sldId id="336" r:id="rId10"/>
    <p:sldId id="337" r:id="rId11"/>
    <p:sldId id="339" r:id="rId12"/>
    <p:sldId id="340" r:id="rId13"/>
    <p:sldId id="284" r:id="rId14"/>
    <p:sldId id="276" r:id="rId15"/>
    <p:sldId id="277" r:id="rId16"/>
    <p:sldId id="279" r:id="rId17"/>
    <p:sldId id="280" r:id="rId18"/>
    <p:sldId id="345" r:id="rId19"/>
    <p:sldId id="344" r:id="rId20"/>
    <p:sldId id="343" r:id="rId21"/>
    <p:sldId id="348" r:id="rId22"/>
    <p:sldId id="349" r:id="rId23"/>
    <p:sldId id="283" r:id="rId24"/>
    <p:sldId id="278" r:id="rId25"/>
    <p:sldId id="281" r:id="rId26"/>
    <p:sldId id="282" r:id="rId27"/>
    <p:sldId id="338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3D"/>
    <a:srgbClr val="23A0DC"/>
    <a:srgbClr val="DE5E4F"/>
    <a:srgbClr val="002060"/>
    <a:srgbClr val="38BD7D"/>
    <a:srgbClr val="73A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C7C94-06BC-4385-90AA-682A977214AC}" v="6" dt="2022-04-06T13:25:30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6"/>
    <p:restoredTop sz="94477"/>
  </p:normalViewPr>
  <p:slideViewPr>
    <p:cSldViewPr snapToGrid="0" snapToObjects="1">
      <p:cViewPr varScale="1">
        <p:scale>
          <a:sx n="81" d="100"/>
          <a:sy n="81" d="100"/>
        </p:scale>
        <p:origin x="8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E5EE5-AB1F-954E-A090-EFFAD5C05AAD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58180-1778-3C40-801C-5A7B31B70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42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EE90AE-4929-7341-9EC8-30CE8B3EA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EE90AE-4929-7341-9EC8-30CE8B3EA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92FAB80-618F-424B-8A46-FFB419ED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C6F3774-27BA-1943-8209-20593886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2475" y="6078409"/>
            <a:ext cx="2269525" cy="441667"/>
          </a:xfrm>
        </p:spPr>
        <p:txBody>
          <a:bodyPr/>
          <a:lstStyle>
            <a:lvl1pPr algn="ctr">
              <a:defRPr sz="2000" b="0" i="0">
                <a:solidFill>
                  <a:srgbClr val="00173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15D35FA7-2C87-BE48-BD30-988446008F78}" type="datetimeFigureOut">
              <a:rPr lang="nl-NL" smtClean="0"/>
              <a:pPr/>
              <a:t>25-4-2022</a:t>
            </a:fld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64DBC08-5E9A-BF45-96D0-28E528DC0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6AF597-7523-7642-99CF-D6366DFF6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3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53B4078-9F6E-D045-8DF4-FC9D20153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el 4">
            <a:extLst>
              <a:ext uri="{FF2B5EF4-FFF2-40B4-BE49-F238E27FC236}">
                <a16:creationId xmlns:a16="http://schemas.microsoft.com/office/drawing/2014/main" id="{426551F5-6276-A545-94A1-DF04926E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D3A059D-1853-4542-BEA8-07B65EAD5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79603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pag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FBDA74D-BA31-0648-8075-F5AE506D7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92FAB80-618F-424B-8A46-FFB419ED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C6F3774-27BA-1943-8209-20593886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2475" y="6078409"/>
            <a:ext cx="2269525" cy="441667"/>
          </a:xfrm>
        </p:spPr>
        <p:txBody>
          <a:bodyPr/>
          <a:lstStyle>
            <a:lvl1pPr algn="ctr">
              <a:defRPr sz="2000" b="0" i="0">
                <a:solidFill>
                  <a:srgbClr val="00173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15D35FA7-2C87-BE48-BD30-988446008F78}" type="datetimeFigureOut">
              <a:rPr lang="nl-NL" smtClean="0"/>
              <a:pPr/>
              <a:t>25-4-2022</a:t>
            </a:fld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64DBC08-5E9A-BF45-96D0-28E528DC0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7563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0A8ABC1-92B4-0540-B0CE-0FFDF0C89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5B1C6290-4D9A-304C-B01A-8C378947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1">
            <a:extLst>
              <a:ext uri="{FF2B5EF4-FFF2-40B4-BE49-F238E27FC236}">
                <a16:creationId xmlns:a16="http://schemas.microsoft.com/office/drawing/2014/main" id="{BAC53ECA-96D0-B84B-99CF-20F3C4724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8218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1C3CE5C-FE64-CE4C-A7F0-EB264B13F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7D12D3-C9AD-CC4A-B911-3E85D67E3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346" y="2224216"/>
            <a:ext cx="6907427" cy="425072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“Hier kan een quote komen te staan”</a:t>
            </a:r>
          </a:p>
        </p:txBody>
      </p:sp>
    </p:spTree>
    <p:extLst>
      <p:ext uri="{BB962C8B-B14F-4D97-AF65-F5344CB8AC3E}">
        <p14:creationId xmlns:p14="http://schemas.microsoft.com/office/powerpoint/2010/main" val="345551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F0B5F46-B62B-A04B-87DA-CD7BBDAD3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7D12D3-C9AD-CC4A-B911-3E85D67E3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346" y="2224216"/>
            <a:ext cx="6907427" cy="425072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“Hier kan een quote komen te staan”</a:t>
            </a:r>
          </a:p>
        </p:txBody>
      </p:sp>
    </p:spTree>
    <p:extLst>
      <p:ext uri="{BB962C8B-B14F-4D97-AF65-F5344CB8AC3E}">
        <p14:creationId xmlns:p14="http://schemas.microsoft.com/office/powerpoint/2010/main" val="3387695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afbeelding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32A92EE4-C3FE-104E-89C5-D51C7D8C2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1B1055-8143-F643-83DB-55415BF044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00876" cy="355172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517DC1F-D74B-1C40-8B65-9FB4C8ECA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4194" y="3306278"/>
            <a:ext cx="2417805" cy="355172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9214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logo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127A96-BF4E-7547-B19E-8549F89BC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1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92FAB80-618F-424B-8A46-FFB419ED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C6F3774-27BA-1943-8209-20593886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2475" y="6078409"/>
            <a:ext cx="2269525" cy="441667"/>
          </a:xfrm>
        </p:spPr>
        <p:txBody>
          <a:bodyPr/>
          <a:lstStyle>
            <a:lvl1pPr algn="ctr">
              <a:defRPr sz="2000" b="0" i="0">
                <a:solidFill>
                  <a:srgbClr val="00173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15D35FA7-2C87-BE48-BD30-988446008F78}" type="datetimeFigureOut">
              <a:rPr lang="nl-NL" smtClean="0"/>
              <a:pPr/>
              <a:t>25-4-2022</a:t>
            </a:fld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64DBC08-5E9A-BF45-96D0-28E528DC0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6AF597-7523-7642-99CF-D6366DFF6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4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53B4078-9F6E-D045-8DF4-FC9D20153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el 4">
            <a:extLst>
              <a:ext uri="{FF2B5EF4-FFF2-40B4-BE49-F238E27FC236}">
                <a16:creationId xmlns:a16="http://schemas.microsoft.com/office/drawing/2014/main" id="{426551F5-6276-A545-94A1-DF04926E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D3A059D-1853-4542-BEA8-07B65EAD5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8054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pag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FBDA74D-BA31-0648-8075-F5AE506D7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92FAB80-618F-424B-8A46-FFB419ED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C6F3774-27BA-1943-8209-20593886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2475" y="6078409"/>
            <a:ext cx="2269525" cy="441667"/>
          </a:xfrm>
        </p:spPr>
        <p:txBody>
          <a:bodyPr/>
          <a:lstStyle>
            <a:lvl1pPr algn="ctr">
              <a:defRPr sz="2000" b="0" i="0">
                <a:solidFill>
                  <a:srgbClr val="00173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15D35FA7-2C87-BE48-BD30-988446008F78}" type="datetimeFigureOut">
              <a:rPr lang="nl-NL" smtClean="0"/>
              <a:pPr/>
              <a:t>25-4-2022</a:t>
            </a:fld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64DBC08-5E9A-BF45-96D0-28E528DC0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9530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0A8ABC1-92B4-0540-B0CE-0FFDF0C89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5B1C6290-4D9A-304C-B01A-8C378947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1">
            <a:extLst>
              <a:ext uri="{FF2B5EF4-FFF2-40B4-BE49-F238E27FC236}">
                <a16:creationId xmlns:a16="http://schemas.microsoft.com/office/drawing/2014/main" id="{BAC53ECA-96D0-B84B-99CF-20F3C4724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6144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1C3CE5C-FE64-CE4C-A7F0-EB264B13F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7D12D3-C9AD-CC4A-B911-3E85D67E3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346" y="2224216"/>
            <a:ext cx="6907427" cy="425072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“Hier kan een quote komen te staan”</a:t>
            </a:r>
          </a:p>
        </p:txBody>
      </p:sp>
    </p:spTree>
    <p:extLst>
      <p:ext uri="{BB962C8B-B14F-4D97-AF65-F5344CB8AC3E}">
        <p14:creationId xmlns:p14="http://schemas.microsoft.com/office/powerpoint/2010/main" val="180916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F0B5F46-B62B-A04B-87DA-CD7BBDAD3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7D12D3-C9AD-CC4A-B911-3E85D67E3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346" y="2224216"/>
            <a:ext cx="6907427" cy="425072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“Hier kan een quote komen te staan”</a:t>
            </a:r>
          </a:p>
        </p:txBody>
      </p:sp>
    </p:spTree>
    <p:extLst>
      <p:ext uri="{BB962C8B-B14F-4D97-AF65-F5344CB8AC3E}">
        <p14:creationId xmlns:p14="http://schemas.microsoft.com/office/powerpoint/2010/main" val="367308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afbeelding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32A92EE4-C3FE-104E-89C5-D51C7D8C2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1B1055-8143-F643-83DB-55415BF044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00876" cy="355172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517DC1F-D74B-1C40-8B65-9FB4C8ECA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4194" y="3306278"/>
            <a:ext cx="2417805" cy="355172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10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logo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127A96-BF4E-7547-B19E-8549F89BC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9CB665C-6D6C-9D4E-AEAD-4E674E88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A134C9-F823-B94C-96B9-26572AB2E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D144C8-DDEB-FA42-A3F3-365A0690E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5FA7-2C87-BE48-BD30-988446008F78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B7AD43-39EA-0242-8B89-49EE7388A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353E90-DCA2-C54C-9B99-44ECAB84B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40441-AB5F-204E-8A06-029963F977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49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61" r:id="rId4"/>
    <p:sldLayoutId id="2147483662" r:id="rId5"/>
    <p:sldLayoutId id="2147483658" r:id="rId6"/>
    <p:sldLayoutId id="2147483663" r:id="rId7"/>
    <p:sldLayoutId id="2147483649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9CB665C-6D6C-9D4E-AEAD-4E674E88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A134C9-F823-B94C-96B9-26572AB2E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D144C8-DDEB-FA42-A3F3-365A0690E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5FA7-2C87-BE48-BD30-988446008F78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B7AD43-39EA-0242-8B89-49EE7388A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353E90-DCA2-C54C-9B99-44ECAB84B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40441-AB5F-204E-8A06-029963F977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30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f-m44C5j40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sDklJztqY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7t1f6cQlVE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0E6D2D3C-8DB7-364C-8E7C-1E6AD43F9263}"/>
              </a:ext>
            </a:extLst>
          </p:cNvPr>
          <p:cNvSpPr txBox="1">
            <a:spLocks/>
          </p:cNvSpPr>
          <p:nvPr/>
        </p:nvSpPr>
        <p:spPr>
          <a:xfrm>
            <a:off x="7606146" y="6026727"/>
            <a:ext cx="4171662" cy="4857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>
                <a:solidFill>
                  <a:srgbClr val="002060"/>
                </a:solidFill>
              </a:rPr>
              <a:t>7 april 2022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0A70F2A-F497-42D5-B2D6-0B00757C5608}"/>
              </a:ext>
            </a:extLst>
          </p:cNvPr>
          <p:cNvSpPr txBox="1">
            <a:spLocks/>
          </p:cNvSpPr>
          <p:nvPr/>
        </p:nvSpPr>
        <p:spPr>
          <a:xfrm>
            <a:off x="837771" y="446312"/>
            <a:ext cx="9319054" cy="14531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>
                <a:solidFill>
                  <a:srgbClr val="002060"/>
                </a:solidFill>
              </a:rPr>
              <a:t>Krimpcafé Nes</a:t>
            </a:r>
          </a:p>
        </p:txBody>
      </p:sp>
    </p:spTree>
    <p:extLst>
      <p:ext uri="{BB962C8B-B14F-4D97-AF65-F5344CB8AC3E}">
        <p14:creationId xmlns:p14="http://schemas.microsoft.com/office/powerpoint/2010/main" val="332264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2EC99E5-367E-5349-87CA-033237313B7A}"/>
              </a:ext>
            </a:extLst>
          </p:cNvPr>
          <p:cNvSpPr txBox="1">
            <a:spLocks/>
          </p:cNvSpPr>
          <p:nvPr/>
        </p:nvSpPr>
        <p:spPr>
          <a:xfrm>
            <a:off x="2303318" y="260003"/>
            <a:ext cx="9053946" cy="607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sz="3600" dirty="0"/>
              <a:t>DOM-voorbeelden uit de praktijk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145B69-0A90-8A4B-A0CE-0F897DF1FC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049" y="1417323"/>
            <a:ext cx="2504464" cy="377040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2BBD54-AD91-934F-9F69-2C6C8E78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488" y="1413164"/>
            <a:ext cx="4291584" cy="37745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02A69F9-AFD2-D840-8157-EC2C13C25F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028" y="1413164"/>
            <a:ext cx="3021065" cy="37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7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F74B429-ED4A-5045-948D-19EFF25D4F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680" y="1413162"/>
            <a:ext cx="5032754" cy="377456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A29AF7-44C2-B648-B9AA-2D227A6CD1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67" y="1413164"/>
            <a:ext cx="5032754" cy="37745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6396C5A-0A3E-C84F-88BF-C4372E84A84F}"/>
              </a:ext>
            </a:extLst>
          </p:cNvPr>
          <p:cNvSpPr txBox="1">
            <a:spLocks/>
          </p:cNvSpPr>
          <p:nvPr/>
        </p:nvSpPr>
        <p:spPr>
          <a:xfrm>
            <a:off x="2303318" y="260003"/>
            <a:ext cx="9053946" cy="607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sz="3600" dirty="0"/>
              <a:t>Holwerd</a:t>
            </a:r>
          </a:p>
        </p:txBody>
      </p:sp>
    </p:spTree>
    <p:extLst>
      <p:ext uri="{BB962C8B-B14F-4D97-AF65-F5344CB8AC3E}">
        <p14:creationId xmlns:p14="http://schemas.microsoft.com/office/powerpoint/2010/main" val="393690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9CEC56B-DC1E-2346-B4CD-4623E1C2E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654" y="1413163"/>
            <a:ext cx="5654779" cy="37745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DCD348C-E000-B64E-BC7D-8CF2D5208E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67" y="1413163"/>
            <a:ext cx="4409337" cy="377456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A9D38A6-5A1A-EA4E-A93B-2323FCD23002}"/>
              </a:ext>
            </a:extLst>
          </p:cNvPr>
          <p:cNvSpPr txBox="1">
            <a:spLocks/>
          </p:cNvSpPr>
          <p:nvPr/>
        </p:nvSpPr>
        <p:spPr>
          <a:xfrm>
            <a:off x="2303318" y="260003"/>
            <a:ext cx="7596586" cy="607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sz="3600" dirty="0"/>
              <a:t>Metslawier</a:t>
            </a:r>
          </a:p>
        </p:txBody>
      </p:sp>
    </p:spTree>
    <p:extLst>
      <p:ext uri="{BB962C8B-B14F-4D97-AF65-F5344CB8AC3E}">
        <p14:creationId xmlns:p14="http://schemas.microsoft.com/office/powerpoint/2010/main" val="250193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F3E172A-329D-204E-A4F5-3F79CD671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58" y="1407684"/>
            <a:ext cx="5679483" cy="377456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EC46EDF-06B6-AB43-A7B2-F38434D9BB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194" y="0"/>
            <a:ext cx="5331810" cy="32756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028A413-B489-F642-B34D-666C06229B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860368" y="2526364"/>
            <a:ext cx="3331465" cy="533180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424FA4D-AE16-A440-B76B-B6D318730175}"/>
              </a:ext>
            </a:extLst>
          </p:cNvPr>
          <p:cNvSpPr txBox="1">
            <a:spLocks/>
          </p:cNvSpPr>
          <p:nvPr/>
        </p:nvSpPr>
        <p:spPr>
          <a:xfrm>
            <a:off x="2303318" y="260003"/>
            <a:ext cx="7596586" cy="607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sz="3600" dirty="0"/>
              <a:t>Ee</a:t>
            </a:r>
          </a:p>
        </p:txBody>
      </p:sp>
    </p:spTree>
    <p:extLst>
      <p:ext uri="{BB962C8B-B14F-4D97-AF65-F5344CB8AC3E}">
        <p14:creationId xmlns:p14="http://schemas.microsoft.com/office/powerpoint/2010/main" val="166492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beddengoed&#10;&#10;Automatisch gegenereerde beschrijving">
            <a:extLst>
              <a:ext uri="{FF2B5EF4-FFF2-40B4-BE49-F238E27FC236}">
                <a16:creationId xmlns:a16="http://schemas.microsoft.com/office/drawing/2014/main" id="{F8074699-2E00-40AE-B037-E9E22730D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67" y="1413163"/>
            <a:ext cx="10354866" cy="37745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5AB3C6-2D71-1A47-B000-416BE55FFCBF}"/>
              </a:ext>
            </a:extLst>
          </p:cNvPr>
          <p:cNvSpPr txBox="1">
            <a:spLocks/>
          </p:cNvSpPr>
          <p:nvPr/>
        </p:nvSpPr>
        <p:spPr>
          <a:xfrm>
            <a:off x="2303318" y="260003"/>
            <a:ext cx="7596586" cy="607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sz="3600" dirty="0"/>
              <a:t>DOM </a:t>
            </a:r>
            <a:r>
              <a:rPr lang="nl-NL" sz="3600" dirty="0" err="1"/>
              <a:t>Broeksterwâld</a:t>
            </a:r>
            <a:endParaRPr lang="nl-NL" sz="3600" dirty="0"/>
          </a:p>
        </p:txBody>
      </p:sp>
      <p:sp>
        <p:nvSpPr>
          <p:cNvPr id="7" name="Driehoek 6">
            <a:hlinkClick r:id="rId3"/>
            <a:extLst>
              <a:ext uri="{FF2B5EF4-FFF2-40B4-BE49-F238E27FC236}">
                <a16:creationId xmlns:a16="http://schemas.microsoft.com/office/drawing/2014/main" id="{AC5F5E40-9263-1A4A-9ABC-88C69806A316}"/>
              </a:ext>
            </a:extLst>
          </p:cNvPr>
          <p:cNvSpPr/>
          <p:nvPr/>
        </p:nvSpPr>
        <p:spPr>
          <a:xfrm rot="5400000">
            <a:off x="6899654" y="461249"/>
            <a:ext cx="237767" cy="204972"/>
          </a:xfrm>
          <a:prstGeom prst="triangle">
            <a:avLst/>
          </a:prstGeom>
          <a:solidFill>
            <a:srgbClr val="001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1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4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visitekaartje, vectorafbeeldingen&#10;&#10;Automatisch gegenereerde beschrijving">
            <a:extLst>
              <a:ext uri="{FF2B5EF4-FFF2-40B4-BE49-F238E27FC236}">
                <a16:creationId xmlns:a16="http://schemas.microsoft.com/office/drawing/2014/main" id="{659CDD94-5379-4129-A9AB-42967EE570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195" y="3535680"/>
            <a:ext cx="5331805" cy="3322319"/>
          </a:xfrm>
          <a:prstGeom prst="rect">
            <a:avLst/>
          </a:prstGeom>
        </p:spPr>
      </p:pic>
      <p:pic>
        <p:nvPicPr>
          <p:cNvPr id="7" name="Afbeelding 6" descr="Afbeelding met boom, lucht, grond, buiten&#10;&#10;Automatisch gegenereerde beschrijving">
            <a:extLst>
              <a:ext uri="{FF2B5EF4-FFF2-40B4-BE49-F238E27FC236}">
                <a16:creationId xmlns:a16="http://schemas.microsoft.com/office/drawing/2014/main" id="{674892FD-2E76-4194-A2D5-7220E4985B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58" y="1439874"/>
            <a:ext cx="5679483" cy="374237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B3501E8-0E06-4863-A41C-AB73B3D22A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195" y="1"/>
            <a:ext cx="5331806" cy="327567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AC7F098-FFE3-D945-AC8C-2B1DC4E3B92B}"/>
              </a:ext>
            </a:extLst>
          </p:cNvPr>
          <p:cNvSpPr txBox="1">
            <a:spLocks/>
          </p:cNvSpPr>
          <p:nvPr/>
        </p:nvSpPr>
        <p:spPr>
          <a:xfrm>
            <a:off x="2303318" y="260003"/>
            <a:ext cx="7596586" cy="607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sz="3600" dirty="0"/>
              <a:t>DOM </a:t>
            </a:r>
            <a:r>
              <a:rPr lang="nl-NL" sz="3600" dirty="0" err="1"/>
              <a:t>Jistrum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6907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E026288-3F63-4122-88AE-0D8D0C8442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287" y="1439874"/>
            <a:ext cx="5401426" cy="3742376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26009E5-F5DE-2A43-BAC6-31BE906C38FE}"/>
              </a:ext>
            </a:extLst>
          </p:cNvPr>
          <p:cNvSpPr txBox="1">
            <a:spLocks/>
          </p:cNvSpPr>
          <p:nvPr/>
        </p:nvSpPr>
        <p:spPr>
          <a:xfrm>
            <a:off x="2303318" y="260003"/>
            <a:ext cx="7596586" cy="607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sz="3600" dirty="0"/>
              <a:t>DOM </a:t>
            </a:r>
            <a:r>
              <a:rPr lang="nl-NL" sz="3600" dirty="0" err="1"/>
              <a:t>Aldeboarn</a:t>
            </a:r>
            <a:endParaRPr lang="nl-NL" sz="3600" dirty="0"/>
          </a:p>
        </p:txBody>
      </p:sp>
      <p:sp>
        <p:nvSpPr>
          <p:cNvPr id="6" name="Driehoek 5">
            <a:hlinkClick r:id="rId3"/>
            <a:extLst>
              <a:ext uri="{FF2B5EF4-FFF2-40B4-BE49-F238E27FC236}">
                <a16:creationId xmlns:a16="http://schemas.microsoft.com/office/drawing/2014/main" id="{4A63CC00-E77D-C84A-BEF5-9A5497FA189C}"/>
              </a:ext>
            </a:extLst>
          </p:cNvPr>
          <p:cNvSpPr/>
          <p:nvPr/>
        </p:nvSpPr>
        <p:spPr>
          <a:xfrm rot="5400000">
            <a:off x="5977116" y="461250"/>
            <a:ext cx="237767" cy="204972"/>
          </a:xfrm>
          <a:prstGeom prst="triangle">
            <a:avLst/>
          </a:prstGeom>
          <a:solidFill>
            <a:srgbClr val="001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1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0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35125-AF1F-42EB-BF3D-743EA261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686"/>
            <a:ext cx="4788618" cy="1453121"/>
          </a:xfrm>
        </p:spPr>
        <p:txBody>
          <a:bodyPr/>
          <a:lstStyle/>
          <a:p>
            <a:r>
              <a:rPr lang="nl-NL" dirty="0"/>
              <a:t>Informatie </a:t>
            </a:r>
            <a:br>
              <a:rPr lang="nl-NL" dirty="0"/>
            </a:br>
            <a:r>
              <a:rPr lang="nl-NL" dirty="0"/>
              <a:t>over de DOM’s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77FAB0-CF78-48AF-86E0-B408E91671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286000"/>
            <a:ext cx="5822373" cy="1971675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365"/>
              </a:spcAft>
            </a:pPr>
            <a:r>
              <a:rPr lang="nl-NL" sz="2800" dirty="0"/>
              <a:t>De flyer “DOM de slimme methode” </a:t>
            </a:r>
            <a:br>
              <a:rPr lang="nl-NL" sz="2800" dirty="0"/>
            </a:br>
            <a:r>
              <a:rPr lang="nl-NL" sz="2800" dirty="0"/>
              <a:t>en de DOM-subsidieregeling </a:t>
            </a:r>
            <a:br>
              <a:rPr lang="nl-NL" sz="2800" dirty="0"/>
            </a:br>
            <a:r>
              <a:rPr lang="nl-NL" sz="2800" dirty="0"/>
              <a:t>zijn te vinden op de website: </a:t>
            </a:r>
            <a:br>
              <a:rPr lang="nl-NL" sz="2800" dirty="0"/>
            </a:br>
            <a:r>
              <a:rPr lang="nl-NL" sz="2800" b="1" dirty="0" err="1"/>
              <a:t>www.wijzijndom.frl</a:t>
            </a:r>
            <a:endParaRPr lang="nl-NL" sz="28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A538B0-B729-6E41-AF81-18EF69BA1A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366" y="805157"/>
            <a:ext cx="5453634" cy="54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17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65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288E63B1-EAED-AF4A-81AB-BBE60F54F1AE}"/>
              </a:ext>
            </a:extLst>
          </p:cNvPr>
          <p:cNvSpPr/>
          <p:nvPr/>
        </p:nvSpPr>
        <p:spPr>
          <a:xfrm>
            <a:off x="9899904" y="2399799"/>
            <a:ext cx="2292096" cy="332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900C16A-38A1-754A-94F8-393ADE7A5D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66" y="1413164"/>
            <a:ext cx="5032754" cy="377456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7054C95-7880-6B46-88B3-3E5F23A66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679" y="1413164"/>
            <a:ext cx="5032754" cy="377456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31E3C32-8179-AF46-9268-7C794FE9CF1C}"/>
              </a:ext>
            </a:extLst>
          </p:cNvPr>
          <p:cNvSpPr txBox="1">
            <a:spLocks/>
          </p:cNvSpPr>
          <p:nvPr/>
        </p:nvSpPr>
        <p:spPr>
          <a:xfrm>
            <a:off x="2303318" y="260003"/>
            <a:ext cx="7596586" cy="607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sz="3600" dirty="0"/>
              <a:t>Paesens-Moddergat</a:t>
            </a:r>
          </a:p>
        </p:txBody>
      </p:sp>
    </p:spTree>
    <p:extLst>
      <p:ext uri="{BB962C8B-B14F-4D97-AF65-F5344CB8AC3E}">
        <p14:creationId xmlns:p14="http://schemas.microsoft.com/office/powerpoint/2010/main" val="94530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6EDCA-474E-0045-9C56-0491F7B0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982"/>
            <a:ext cx="9319054" cy="1453121"/>
          </a:xfrm>
        </p:spPr>
        <p:txBody>
          <a:bodyPr/>
          <a:lstStyle/>
          <a:p>
            <a:r>
              <a:rPr lang="nl-NL" dirty="0"/>
              <a:t>Dit is DOM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581FA0-E169-FA48-9E1E-2E69D17FF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797628"/>
            <a:ext cx="8675914" cy="2819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2800" dirty="0"/>
              <a:t>DOM is een samenwerkingsmethode die dorpen en gemeente in staat stelt gelijkwaardig, structureel en effectief te bouwen aan </a:t>
            </a:r>
            <a:r>
              <a:rPr lang="nl-NL" sz="2800" dirty="0" err="1"/>
              <a:t>leefgeluk</a:t>
            </a:r>
            <a:r>
              <a:rPr lang="nl-NL" sz="2800" dirty="0"/>
              <a:t>.</a:t>
            </a:r>
          </a:p>
          <a:p>
            <a:pPr>
              <a:lnSpc>
                <a:spcPct val="100000"/>
              </a:lnSpc>
            </a:pPr>
            <a:r>
              <a:rPr lang="nl-NL" sz="2800" dirty="0"/>
              <a:t>DOM maakt optimale samenwerking, co-creatie en maximale integrale dorpsontwikkeling mogelijk.</a:t>
            </a:r>
          </a:p>
        </p:txBody>
      </p:sp>
    </p:spTree>
    <p:extLst>
      <p:ext uri="{BB962C8B-B14F-4D97-AF65-F5344CB8AC3E}">
        <p14:creationId xmlns:p14="http://schemas.microsoft.com/office/powerpoint/2010/main" val="1954127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963D4FD-E0C5-834F-AAEE-848DB5CE0D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088" y="1413164"/>
            <a:ext cx="5665343" cy="377456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F06C10-BBFA-7D4B-A3D2-8B54F795EB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68" y="1413164"/>
            <a:ext cx="4404870" cy="99505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51F2B3F-893F-5044-9EDC-497157974E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8568" y="2672182"/>
            <a:ext cx="4404869" cy="25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61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8A51E9B-9868-C748-B4D8-399266921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686" y="1411053"/>
            <a:ext cx="2533231" cy="37745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D61F621-FC2B-454A-889D-9852DB1FE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7" y="1411053"/>
            <a:ext cx="4252773" cy="37745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55819B1-4AD5-9345-A88F-0EE6388905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570" y="1407828"/>
            <a:ext cx="2961744" cy="37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8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FC0C263-6F11-D146-BC91-73928CD2E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161" y="2262652"/>
            <a:ext cx="3799845" cy="204608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B867E3D-DF92-6642-9F1D-44DCD1B6F2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448" y="1385771"/>
            <a:ext cx="2533230" cy="37998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04FA9FE-0EBC-4A47-B7C8-F874C6F1C7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373957" y="2107813"/>
            <a:ext cx="3799846" cy="235576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A3D35A-E7CD-E24A-A3D7-0CECFEE78F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02774" y="2019080"/>
            <a:ext cx="3799847" cy="253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08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46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CC9FE-4A96-4B49-A25A-5F1E2C37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992"/>
            <a:ext cx="9319054" cy="1453121"/>
          </a:xfrm>
        </p:spPr>
        <p:txBody>
          <a:bodyPr/>
          <a:lstStyle/>
          <a:p>
            <a:r>
              <a:rPr lang="nl-NL" dirty="0"/>
              <a:t>De principes van de DOM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F8CD46-8E3B-D544-96F3-A7B2B1D849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176113"/>
            <a:ext cx="4125686" cy="33580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23A0DC"/>
                </a:solidFill>
              </a:rPr>
              <a:t>Samenwerken</a:t>
            </a:r>
          </a:p>
          <a:p>
            <a:pPr>
              <a:lnSpc>
                <a:spcPct val="150000"/>
              </a:lnSpc>
            </a:pPr>
            <a:r>
              <a:rPr lang="nl-NL" sz="2800" dirty="0"/>
              <a:t>	Met elkaar</a:t>
            </a:r>
          </a:p>
          <a:p>
            <a:pPr>
              <a:lnSpc>
                <a:spcPct val="150000"/>
              </a:lnSpc>
            </a:pPr>
            <a:r>
              <a:rPr lang="nl-NL" sz="2800" dirty="0"/>
              <a:t>	Door het midden</a:t>
            </a:r>
          </a:p>
          <a:p>
            <a:pPr>
              <a:lnSpc>
                <a:spcPct val="150000"/>
              </a:lnSpc>
            </a:pPr>
            <a:r>
              <a:rPr lang="nl-NL" sz="2800" dirty="0"/>
              <a:t>	Verbinding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89762B-1245-E948-8497-A063D3073A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45" y="3704357"/>
            <a:ext cx="932399" cy="9323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00251B8-FEFD-CB43-8AA1-E2DBD901A5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1" y="4544498"/>
            <a:ext cx="859971" cy="85997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C85029-76D4-AD4B-9594-427370E941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46" y="2948009"/>
            <a:ext cx="907143" cy="90714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D76577B-F7FE-FA42-BE6E-852965A613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15" y="3074866"/>
            <a:ext cx="780285" cy="78028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38299B4-62F6-C042-BA48-87EE3C0ACD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373" y="3895209"/>
            <a:ext cx="685799" cy="685799"/>
          </a:xfrm>
          <a:prstGeom prst="rect">
            <a:avLst/>
          </a:prstGeom>
        </p:spPr>
      </p:pic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9852CB3C-DDD8-A74C-BF99-4FE7C5AA88F8}"/>
              </a:ext>
            </a:extLst>
          </p:cNvPr>
          <p:cNvSpPr txBox="1">
            <a:spLocks/>
          </p:cNvSpPr>
          <p:nvPr/>
        </p:nvSpPr>
        <p:spPr>
          <a:xfrm>
            <a:off x="6293901" y="2176113"/>
            <a:ext cx="4125686" cy="2798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23A0DC"/>
                </a:solidFill>
              </a:rPr>
              <a:t>Projectmatig</a:t>
            </a:r>
          </a:p>
          <a:p>
            <a:pPr>
              <a:lnSpc>
                <a:spcPct val="150000"/>
              </a:lnSpc>
            </a:pPr>
            <a:r>
              <a:rPr lang="nl-NL" sz="2800" dirty="0"/>
              <a:t>	Resultaatgericht</a:t>
            </a:r>
          </a:p>
          <a:p>
            <a:pPr>
              <a:lnSpc>
                <a:spcPct val="150000"/>
              </a:lnSpc>
            </a:pPr>
            <a:r>
              <a:rPr lang="nl-NL" sz="2800" dirty="0"/>
              <a:t>	Sturen en loslaten</a:t>
            </a:r>
          </a:p>
        </p:txBody>
      </p:sp>
      <p:sp>
        <p:nvSpPr>
          <p:cNvPr id="4" name="Driehoek 3">
            <a:hlinkClick r:id="rId7"/>
            <a:extLst>
              <a:ext uri="{FF2B5EF4-FFF2-40B4-BE49-F238E27FC236}">
                <a16:creationId xmlns:a16="http://schemas.microsoft.com/office/drawing/2014/main" id="{0A9FAB52-F094-3C4B-AFED-07A1B0CAE99F}"/>
              </a:ext>
            </a:extLst>
          </p:cNvPr>
          <p:cNvSpPr/>
          <p:nvPr/>
        </p:nvSpPr>
        <p:spPr>
          <a:xfrm rot="5400000">
            <a:off x="3839460" y="2562170"/>
            <a:ext cx="237767" cy="204972"/>
          </a:xfrm>
          <a:prstGeom prst="triangle">
            <a:avLst/>
          </a:prstGeom>
          <a:solidFill>
            <a:srgbClr val="23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23A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7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E767E031-5EDF-1F42-923F-446F019573B2}"/>
              </a:ext>
            </a:extLst>
          </p:cNvPr>
          <p:cNvSpPr/>
          <p:nvPr/>
        </p:nvSpPr>
        <p:spPr>
          <a:xfrm>
            <a:off x="9525000" y="3015343"/>
            <a:ext cx="2667000" cy="3842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EC7865-2114-FC42-B5C1-C42203D9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441"/>
            <a:ext cx="9319054" cy="533732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23A0DC"/>
                </a:solidFill>
              </a:rPr>
              <a:t>Samenwerken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6E7E9383-F974-CB4D-A335-AC6E0A1620F0}"/>
              </a:ext>
            </a:extLst>
          </p:cNvPr>
          <p:cNvSpPr txBox="1">
            <a:spLocks/>
          </p:cNvSpPr>
          <p:nvPr/>
        </p:nvSpPr>
        <p:spPr>
          <a:xfrm>
            <a:off x="4252642" y="1408721"/>
            <a:ext cx="4125686" cy="654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800" dirty="0"/>
              <a:t>	Door het midden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2CA898-E0A0-0743-966B-C63D7B0C12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86" y="1367689"/>
            <a:ext cx="932399" cy="93239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6084A2B-E6C5-6043-996C-98745AC7E6EA}"/>
              </a:ext>
            </a:extLst>
          </p:cNvPr>
          <p:cNvSpPr/>
          <p:nvPr/>
        </p:nvSpPr>
        <p:spPr>
          <a:xfrm>
            <a:off x="918256" y="2674303"/>
            <a:ext cx="10351328" cy="649963"/>
          </a:xfrm>
          <a:prstGeom prst="rect">
            <a:avLst/>
          </a:prstGeom>
          <a:solidFill>
            <a:srgbClr val="38B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616FB178-9670-5D43-9940-9CED86C98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0253" y="2649686"/>
            <a:ext cx="8179665" cy="605533"/>
          </a:xfrm>
        </p:spPr>
        <p:txBody>
          <a:bodyPr lIns="90000" anchor="ctr"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nl-NL" sz="2800" b="1" dirty="0">
                <a:solidFill>
                  <a:schemeClr val="bg1"/>
                </a:solidFill>
              </a:rPr>
              <a:t>Overheid faciliteert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F7D452B-E1A7-5248-A4FE-F4B788F1AC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52642" y="3935917"/>
            <a:ext cx="932399" cy="932399"/>
          </a:xfrm>
          <a:prstGeom prst="rect">
            <a:avLst/>
          </a:prstGeom>
        </p:spPr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68780B73-DEA2-E144-9401-1817CEE3B6EA}"/>
              </a:ext>
            </a:extLst>
          </p:cNvPr>
          <p:cNvSpPr txBox="1">
            <a:spLocks/>
          </p:cNvSpPr>
          <p:nvPr/>
        </p:nvSpPr>
        <p:spPr>
          <a:xfrm>
            <a:off x="5055519" y="3980985"/>
            <a:ext cx="2667001" cy="870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2800" dirty="0" err="1"/>
              <a:t>Troch</a:t>
            </a:r>
            <a:r>
              <a:rPr lang="nl-NL" sz="2800" dirty="0"/>
              <a:t> </a:t>
            </a:r>
            <a:r>
              <a:rPr lang="nl-NL" sz="2800" dirty="0" err="1"/>
              <a:t>it</a:t>
            </a:r>
            <a:r>
              <a:rPr lang="nl-NL" sz="2800" dirty="0"/>
              <a:t> midden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2EC5899-78EB-BC4A-B05F-B448D0CF5947}"/>
              </a:ext>
            </a:extLst>
          </p:cNvPr>
          <p:cNvSpPr/>
          <p:nvPr/>
        </p:nvSpPr>
        <p:spPr>
          <a:xfrm>
            <a:off x="918256" y="5440662"/>
            <a:ext cx="10351328" cy="649963"/>
          </a:xfrm>
          <a:prstGeom prst="rect">
            <a:avLst/>
          </a:prstGeom>
          <a:solidFill>
            <a:srgbClr val="23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23A0DC"/>
              </a:solidFill>
            </a:endParaRP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0CB2D1B2-65BD-5A4A-B2F9-A4B2D4A29738}"/>
              </a:ext>
            </a:extLst>
          </p:cNvPr>
          <p:cNvSpPr txBox="1">
            <a:spLocks/>
          </p:cNvSpPr>
          <p:nvPr/>
        </p:nvSpPr>
        <p:spPr>
          <a:xfrm>
            <a:off x="1210253" y="5457609"/>
            <a:ext cx="8179665" cy="60553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nl-NL" sz="2800" b="1" dirty="0">
                <a:solidFill>
                  <a:schemeClr val="bg1"/>
                </a:solidFill>
              </a:rPr>
              <a:t>Initiatief </a:t>
            </a:r>
            <a:r>
              <a:rPr lang="nl-NL" sz="2800" b="1" dirty="0" err="1">
                <a:solidFill>
                  <a:schemeClr val="bg1"/>
                </a:solidFill>
              </a:rPr>
              <a:t>doarpen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6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8E878CD9-A8C9-474B-B14A-33AEEBDFD0BB" descr="Image">
            <a:extLst>
              <a:ext uri="{FF2B5EF4-FFF2-40B4-BE49-F238E27FC236}">
                <a16:creationId xmlns:a16="http://schemas.microsoft.com/office/drawing/2014/main" id="{2961A7ED-D2C1-654E-BDA7-446ACE57C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672" y="3347354"/>
            <a:ext cx="4534318" cy="20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hoek 26">
            <a:extLst>
              <a:ext uri="{FF2B5EF4-FFF2-40B4-BE49-F238E27FC236}">
                <a16:creationId xmlns:a16="http://schemas.microsoft.com/office/drawing/2014/main" id="{FBD3350E-721B-D94A-ADA2-F09B4B4FA9B9}"/>
              </a:ext>
            </a:extLst>
          </p:cNvPr>
          <p:cNvSpPr/>
          <p:nvPr/>
        </p:nvSpPr>
        <p:spPr>
          <a:xfrm>
            <a:off x="7610001" y="3494000"/>
            <a:ext cx="3653744" cy="1778824"/>
          </a:xfrm>
          <a:prstGeom prst="rect">
            <a:avLst/>
          </a:prstGeom>
          <a:solidFill>
            <a:srgbClr val="DE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A64F66B4-38A3-2647-89C5-C1B9477D88BF}"/>
              </a:ext>
            </a:extLst>
          </p:cNvPr>
          <p:cNvSpPr/>
          <p:nvPr/>
        </p:nvSpPr>
        <p:spPr>
          <a:xfrm>
            <a:off x="918256" y="3494000"/>
            <a:ext cx="3653744" cy="1778824"/>
          </a:xfrm>
          <a:prstGeom prst="rect">
            <a:avLst/>
          </a:prstGeom>
          <a:solidFill>
            <a:srgbClr val="DE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801CB23-70EC-D646-94F7-34C61D9B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441"/>
            <a:ext cx="9319054" cy="533732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23A0DC"/>
                </a:solidFill>
              </a:rPr>
              <a:t>Samenwerken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B65DC7-EA2B-C64D-B8D0-43D903834082}"/>
              </a:ext>
            </a:extLst>
          </p:cNvPr>
          <p:cNvSpPr/>
          <p:nvPr/>
        </p:nvSpPr>
        <p:spPr>
          <a:xfrm>
            <a:off x="1" y="5405521"/>
            <a:ext cx="4831772" cy="1452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6BE3019-8D30-3E44-BDA3-127CB53769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018" y="1381616"/>
            <a:ext cx="859971" cy="859971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A5576DA1-1A6C-254D-84A9-FDF70E3C7EA5}"/>
              </a:ext>
            </a:extLst>
          </p:cNvPr>
          <p:cNvSpPr/>
          <p:nvPr/>
        </p:nvSpPr>
        <p:spPr>
          <a:xfrm>
            <a:off x="7031915" y="0"/>
            <a:ext cx="5160085" cy="2462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8E680510-33FE-B244-8F88-3AE3FBDAE796}"/>
              </a:ext>
            </a:extLst>
          </p:cNvPr>
          <p:cNvSpPr txBox="1">
            <a:spLocks/>
          </p:cNvSpPr>
          <p:nvPr/>
        </p:nvSpPr>
        <p:spPr>
          <a:xfrm>
            <a:off x="1034237" y="3919396"/>
            <a:ext cx="3465026" cy="124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chemeClr val="bg1"/>
                </a:solidFill>
              </a:rPr>
              <a:t>Belanghebbenden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0E917E3-9692-5340-9448-25B5765BB700}"/>
              </a:ext>
            </a:extLst>
          </p:cNvPr>
          <p:cNvSpPr/>
          <p:nvPr/>
        </p:nvSpPr>
        <p:spPr>
          <a:xfrm>
            <a:off x="918256" y="5440662"/>
            <a:ext cx="10351328" cy="649963"/>
          </a:xfrm>
          <a:prstGeom prst="rect">
            <a:avLst/>
          </a:prstGeom>
          <a:solidFill>
            <a:srgbClr val="23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23A0DC"/>
              </a:solidFill>
            </a:endParaRPr>
          </a:p>
        </p:txBody>
      </p: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id="{70FAE85A-522A-CD4C-9EDE-CC0F97C79F38}"/>
              </a:ext>
            </a:extLst>
          </p:cNvPr>
          <p:cNvSpPr txBox="1">
            <a:spLocks/>
          </p:cNvSpPr>
          <p:nvPr/>
        </p:nvSpPr>
        <p:spPr>
          <a:xfrm>
            <a:off x="1210253" y="5457609"/>
            <a:ext cx="8179665" cy="60553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nl-NL" sz="2800" b="1" dirty="0">
                <a:solidFill>
                  <a:schemeClr val="bg1"/>
                </a:solidFill>
              </a:rPr>
              <a:t>Initiatief </a:t>
            </a:r>
            <a:r>
              <a:rPr lang="nl-NL" sz="2800" b="1" dirty="0" err="1">
                <a:solidFill>
                  <a:schemeClr val="bg1"/>
                </a:solidFill>
              </a:rPr>
              <a:t>doarpen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2982199-6F71-FB41-90FE-C6813D46CBED}"/>
              </a:ext>
            </a:extLst>
          </p:cNvPr>
          <p:cNvSpPr txBox="1"/>
          <p:nvPr/>
        </p:nvSpPr>
        <p:spPr>
          <a:xfrm>
            <a:off x="9253392" y="5524573"/>
            <a:ext cx="1728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2400" dirty="0" err="1">
                <a:solidFill>
                  <a:schemeClr val="bg1"/>
                </a:solidFill>
              </a:rPr>
              <a:t>Bottum</a:t>
            </a:r>
            <a:r>
              <a:rPr lang="nl-NL" sz="2400" dirty="0">
                <a:solidFill>
                  <a:schemeClr val="bg1"/>
                </a:solidFill>
              </a:rPr>
              <a:t>-up</a:t>
            </a:r>
            <a:endParaRPr lang="nl-NL" sz="2400" dirty="0"/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73D692EB-BA1E-3C4E-89C1-4F89974B4DDD}"/>
              </a:ext>
            </a:extLst>
          </p:cNvPr>
          <p:cNvSpPr txBox="1">
            <a:spLocks/>
          </p:cNvSpPr>
          <p:nvPr/>
        </p:nvSpPr>
        <p:spPr>
          <a:xfrm>
            <a:off x="7620002" y="3919396"/>
            <a:ext cx="3643743" cy="124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chemeClr val="bg1"/>
                </a:solidFill>
              </a:rPr>
              <a:t>Experts</a:t>
            </a: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40E9955E-0A63-D940-A95C-85E2F1693D63}"/>
              </a:ext>
            </a:extLst>
          </p:cNvPr>
          <p:cNvSpPr txBox="1">
            <a:spLocks/>
          </p:cNvSpPr>
          <p:nvPr/>
        </p:nvSpPr>
        <p:spPr>
          <a:xfrm>
            <a:off x="4252642" y="1408721"/>
            <a:ext cx="4125686" cy="654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800" dirty="0"/>
              <a:t>	 Verbinding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42184420-29DA-D641-BDAD-4DACA5514D59}"/>
              </a:ext>
            </a:extLst>
          </p:cNvPr>
          <p:cNvSpPr/>
          <p:nvPr/>
        </p:nvSpPr>
        <p:spPr>
          <a:xfrm>
            <a:off x="918256" y="2674303"/>
            <a:ext cx="10351328" cy="649963"/>
          </a:xfrm>
          <a:prstGeom prst="rect">
            <a:avLst/>
          </a:prstGeom>
          <a:solidFill>
            <a:srgbClr val="38B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DACE7470-3107-944D-8C0D-06B7A64FF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0253" y="2649686"/>
            <a:ext cx="8179665" cy="605533"/>
          </a:xfrm>
        </p:spPr>
        <p:txBody>
          <a:bodyPr lIns="90000" anchor="ctr"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nl-NL" sz="2800" b="1" dirty="0">
                <a:solidFill>
                  <a:schemeClr val="bg1"/>
                </a:solidFill>
              </a:rPr>
              <a:t>Overheid faciliteert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0DA90FD-D41B-8A40-B76F-50EE00C62E7C}"/>
              </a:ext>
            </a:extLst>
          </p:cNvPr>
          <p:cNvSpPr txBox="1"/>
          <p:nvPr/>
        </p:nvSpPr>
        <p:spPr>
          <a:xfrm>
            <a:off x="9253392" y="2769224"/>
            <a:ext cx="1728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2400" dirty="0">
                <a:solidFill>
                  <a:schemeClr val="bg1"/>
                </a:solidFill>
              </a:rPr>
              <a:t>Top-down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6717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641E9151-EE02-0346-B432-0D8E90A37DAD}"/>
              </a:ext>
            </a:extLst>
          </p:cNvPr>
          <p:cNvSpPr/>
          <p:nvPr/>
        </p:nvSpPr>
        <p:spPr>
          <a:xfrm>
            <a:off x="7031915" y="3429000"/>
            <a:ext cx="5160085" cy="3427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5D54FAD-33CF-D84C-9F49-C5FED9457AEC}"/>
              </a:ext>
            </a:extLst>
          </p:cNvPr>
          <p:cNvSpPr txBox="1">
            <a:spLocks/>
          </p:cNvSpPr>
          <p:nvPr/>
        </p:nvSpPr>
        <p:spPr>
          <a:xfrm>
            <a:off x="838200" y="1545441"/>
            <a:ext cx="9319054" cy="533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sz="3200" dirty="0">
                <a:solidFill>
                  <a:srgbClr val="23A0DC"/>
                </a:solidFill>
              </a:rPr>
              <a:t>Projectmatig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F7821DC-0CA6-DC47-A9D2-D24BF7BDDECC}"/>
              </a:ext>
            </a:extLst>
          </p:cNvPr>
          <p:cNvSpPr/>
          <p:nvPr/>
        </p:nvSpPr>
        <p:spPr>
          <a:xfrm>
            <a:off x="9525000" y="3015343"/>
            <a:ext cx="2667000" cy="3842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58EFC5-4A96-104E-82DF-F76952AD5B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139" y="1436452"/>
            <a:ext cx="780285" cy="780285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5ED5EBBB-9FA2-E247-835E-E2A5688BCB4A}"/>
              </a:ext>
            </a:extLst>
          </p:cNvPr>
          <p:cNvSpPr/>
          <p:nvPr/>
        </p:nvSpPr>
        <p:spPr>
          <a:xfrm>
            <a:off x="918256" y="5618980"/>
            <a:ext cx="10351328" cy="649963"/>
          </a:xfrm>
          <a:prstGeom prst="rect">
            <a:avLst/>
          </a:prstGeom>
          <a:solidFill>
            <a:srgbClr val="23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23A0DC"/>
              </a:solidFill>
            </a:endParaRP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73616C30-CF35-A14C-948A-F7C934AA7144}"/>
              </a:ext>
            </a:extLst>
          </p:cNvPr>
          <p:cNvSpPr txBox="1">
            <a:spLocks/>
          </p:cNvSpPr>
          <p:nvPr/>
        </p:nvSpPr>
        <p:spPr>
          <a:xfrm>
            <a:off x="1210253" y="5635927"/>
            <a:ext cx="8179665" cy="60553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nl-NL" sz="2800" b="1" dirty="0">
                <a:solidFill>
                  <a:schemeClr val="bg1"/>
                </a:solidFill>
              </a:rPr>
              <a:t>Toenemende mate van overeenstemming</a:t>
            </a:r>
          </a:p>
        </p:txBody>
      </p:sp>
      <p:sp>
        <p:nvSpPr>
          <p:cNvPr id="24" name="Gelijkbenige driehoek 9">
            <a:extLst>
              <a:ext uri="{FF2B5EF4-FFF2-40B4-BE49-F238E27FC236}">
                <a16:creationId xmlns:a16="http://schemas.microsoft.com/office/drawing/2014/main" id="{EE93B37B-E1C3-8749-B6A9-5E7F41A64C13}"/>
              </a:ext>
            </a:extLst>
          </p:cNvPr>
          <p:cNvSpPr/>
          <p:nvPr/>
        </p:nvSpPr>
        <p:spPr>
          <a:xfrm rot="5400000">
            <a:off x="4915407" y="-620926"/>
            <a:ext cx="2254186" cy="10165358"/>
          </a:xfrm>
          <a:prstGeom prst="triangle">
            <a:avLst/>
          </a:prstGeom>
          <a:noFill/>
          <a:ln w="44450">
            <a:solidFill>
              <a:srgbClr val="DE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47017346-68C6-D447-B0E6-70D572DB1F06}"/>
              </a:ext>
            </a:extLst>
          </p:cNvPr>
          <p:cNvCxnSpPr>
            <a:cxnSpLocks/>
          </p:cNvCxnSpPr>
          <p:nvPr/>
        </p:nvCxnSpPr>
        <p:spPr>
          <a:xfrm>
            <a:off x="2252027" y="3334660"/>
            <a:ext cx="0" cy="2281423"/>
          </a:xfrm>
          <a:prstGeom prst="line">
            <a:avLst/>
          </a:prstGeom>
          <a:ln w="31750">
            <a:solidFill>
              <a:srgbClr val="00173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4B0E5A71-1F28-A543-A88D-A7B8D95DF89D}"/>
              </a:ext>
            </a:extLst>
          </p:cNvPr>
          <p:cNvCxnSpPr>
            <a:cxnSpLocks/>
          </p:cNvCxnSpPr>
          <p:nvPr/>
        </p:nvCxnSpPr>
        <p:spPr>
          <a:xfrm>
            <a:off x="4704282" y="3334660"/>
            <a:ext cx="0" cy="2281423"/>
          </a:xfrm>
          <a:prstGeom prst="line">
            <a:avLst/>
          </a:prstGeom>
          <a:ln w="31750">
            <a:solidFill>
              <a:srgbClr val="00173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CC9DD5FB-7E05-7F46-BF97-B61FCDCC5996}"/>
              </a:ext>
            </a:extLst>
          </p:cNvPr>
          <p:cNvCxnSpPr>
            <a:cxnSpLocks/>
          </p:cNvCxnSpPr>
          <p:nvPr/>
        </p:nvCxnSpPr>
        <p:spPr>
          <a:xfrm>
            <a:off x="8393055" y="3334660"/>
            <a:ext cx="0" cy="2281423"/>
          </a:xfrm>
          <a:prstGeom prst="line">
            <a:avLst/>
          </a:prstGeom>
          <a:ln w="31750">
            <a:solidFill>
              <a:srgbClr val="00173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1A0316FC-7F6A-524F-9BF2-645BF866F80F}"/>
              </a:ext>
            </a:extLst>
          </p:cNvPr>
          <p:cNvCxnSpPr>
            <a:cxnSpLocks/>
          </p:cNvCxnSpPr>
          <p:nvPr/>
        </p:nvCxnSpPr>
        <p:spPr>
          <a:xfrm>
            <a:off x="11229773" y="3334660"/>
            <a:ext cx="0" cy="2281423"/>
          </a:xfrm>
          <a:prstGeom prst="line">
            <a:avLst/>
          </a:prstGeom>
          <a:ln w="31750">
            <a:solidFill>
              <a:srgbClr val="00173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52375C15-5085-9346-A643-9DAE580F34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8490" y="4171681"/>
            <a:ext cx="607380" cy="607380"/>
          </a:xfrm>
          <a:prstGeom prst="rect">
            <a:avLst/>
          </a:prstGeom>
        </p:spPr>
      </p:pic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8B845A5A-D977-BE46-A008-DA5CFAD8A4BE}"/>
              </a:ext>
            </a:extLst>
          </p:cNvPr>
          <p:cNvSpPr txBox="1">
            <a:spLocks/>
          </p:cNvSpPr>
          <p:nvPr/>
        </p:nvSpPr>
        <p:spPr>
          <a:xfrm>
            <a:off x="4252642" y="1408721"/>
            <a:ext cx="5805758" cy="654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800" dirty="0"/>
              <a:t>	 Resultaatgericht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C145F36-145A-354A-97F5-CB4A404BA026}"/>
              </a:ext>
            </a:extLst>
          </p:cNvPr>
          <p:cNvSpPr/>
          <p:nvPr/>
        </p:nvSpPr>
        <p:spPr>
          <a:xfrm>
            <a:off x="918256" y="2674303"/>
            <a:ext cx="10351328" cy="649963"/>
          </a:xfrm>
          <a:prstGeom prst="rect">
            <a:avLst/>
          </a:prstGeom>
          <a:solidFill>
            <a:srgbClr val="38B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id="{80795284-1420-D449-90E5-1937CF1BE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0253" y="2649686"/>
            <a:ext cx="8179665" cy="605533"/>
          </a:xfrm>
        </p:spPr>
        <p:txBody>
          <a:bodyPr lIns="90000" anchor="ctr"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nl-NL" sz="2800" b="1" dirty="0">
                <a:solidFill>
                  <a:schemeClr val="bg1"/>
                </a:solidFill>
              </a:rPr>
              <a:t>Projectfasen</a:t>
            </a:r>
          </a:p>
        </p:txBody>
      </p:sp>
    </p:spTree>
    <p:extLst>
      <p:ext uri="{BB962C8B-B14F-4D97-AF65-F5344CB8AC3E}">
        <p14:creationId xmlns:p14="http://schemas.microsoft.com/office/powerpoint/2010/main" val="331159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66E82FD-D9C5-0241-B91D-4B215B1E990D}"/>
              </a:ext>
            </a:extLst>
          </p:cNvPr>
          <p:cNvSpPr/>
          <p:nvPr/>
        </p:nvSpPr>
        <p:spPr>
          <a:xfrm>
            <a:off x="0" y="5498592"/>
            <a:ext cx="5120640" cy="135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8006625-A9AA-3A47-8909-7CC822A519FE}"/>
              </a:ext>
            </a:extLst>
          </p:cNvPr>
          <p:cNvSpPr txBox="1">
            <a:spLocks/>
          </p:cNvSpPr>
          <p:nvPr/>
        </p:nvSpPr>
        <p:spPr>
          <a:xfrm>
            <a:off x="838200" y="1545441"/>
            <a:ext cx="9319054" cy="533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sz="3200" dirty="0">
                <a:solidFill>
                  <a:srgbClr val="23A0DC"/>
                </a:solidFill>
              </a:rPr>
              <a:t>Projectmatig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7959285-8167-454A-96F2-B6303343F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841" y="1497704"/>
            <a:ext cx="685799" cy="685799"/>
          </a:xfrm>
          <a:prstGeom prst="rect">
            <a:avLst/>
          </a:prstGeom>
        </p:spPr>
      </p:pic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05EB080B-9377-9E4D-A2C3-FF013004A31B}"/>
              </a:ext>
            </a:extLst>
          </p:cNvPr>
          <p:cNvSpPr txBox="1">
            <a:spLocks/>
          </p:cNvSpPr>
          <p:nvPr/>
        </p:nvSpPr>
        <p:spPr>
          <a:xfrm>
            <a:off x="7979247" y="4328783"/>
            <a:ext cx="3290337" cy="1065806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dirty="0"/>
              <a:t>Overheid: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dirty="0"/>
              <a:t>1. Niet te sturend op tijd en proces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dirty="0"/>
              <a:t>2. Respecteer de uitkomst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156FA87-018C-6F48-ABB3-48FA067150B4}"/>
              </a:ext>
            </a:extLst>
          </p:cNvPr>
          <p:cNvSpPr/>
          <p:nvPr/>
        </p:nvSpPr>
        <p:spPr>
          <a:xfrm>
            <a:off x="918256" y="5618980"/>
            <a:ext cx="10351328" cy="649963"/>
          </a:xfrm>
          <a:prstGeom prst="rect">
            <a:avLst/>
          </a:prstGeom>
          <a:solidFill>
            <a:srgbClr val="23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23A0DC"/>
              </a:solidFill>
            </a:endParaRP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39765FBC-CBCC-BB40-9AB7-D3628AEA0503}"/>
              </a:ext>
            </a:extLst>
          </p:cNvPr>
          <p:cNvSpPr txBox="1">
            <a:spLocks/>
          </p:cNvSpPr>
          <p:nvPr/>
        </p:nvSpPr>
        <p:spPr>
          <a:xfrm>
            <a:off x="1210253" y="5635927"/>
            <a:ext cx="8179665" cy="60553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nl-NL" sz="2800" b="1" dirty="0">
                <a:solidFill>
                  <a:schemeClr val="bg1"/>
                </a:solidFill>
              </a:rPr>
              <a:t>Kader</a:t>
            </a:r>
          </a:p>
        </p:txBody>
      </p:sp>
      <p:sp>
        <p:nvSpPr>
          <p:cNvPr id="25" name="Vrije vorm: vorm 5">
            <a:extLst>
              <a:ext uri="{FF2B5EF4-FFF2-40B4-BE49-F238E27FC236}">
                <a16:creationId xmlns:a16="http://schemas.microsoft.com/office/drawing/2014/main" id="{2275EADB-E120-CA4A-B3DE-7F4F3207CF02}"/>
              </a:ext>
            </a:extLst>
          </p:cNvPr>
          <p:cNvSpPr/>
          <p:nvPr/>
        </p:nvSpPr>
        <p:spPr>
          <a:xfrm>
            <a:off x="918256" y="3721403"/>
            <a:ext cx="9652883" cy="1749706"/>
          </a:xfrm>
          <a:custGeom>
            <a:avLst/>
            <a:gdLst>
              <a:gd name="connsiteX0" fmla="*/ 0 w 9652883"/>
              <a:gd name="connsiteY0" fmla="*/ 1881605 h 1881605"/>
              <a:gd name="connsiteX1" fmla="*/ 1574358 w 9652883"/>
              <a:gd name="connsiteY1" fmla="*/ 1142133 h 1881605"/>
              <a:gd name="connsiteX2" fmla="*/ 2775005 w 9652883"/>
              <a:gd name="connsiteY2" fmla="*/ 283393 h 1881605"/>
              <a:gd name="connsiteX3" fmla="*/ 4222142 w 9652883"/>
              <a:gd name="connsiteY3" fmla="*/ 999010 h 1881605"/>
              <a:gd name="connsiteX4" fmla="*/ 5947575 w 9652883"/>
              <a:gd name="connsiteY4" fmla="*/ 1833897 h 1881605"/>
              <a:gd name="connsiteX5" fmla="*/ 6615485 w 9652883"/>
              <a:gd name="connsiteY5" fmla="*/ 1102377 h 1881605"/>
              <a:gd name="connsiteX6" fmla="*/ 6814268 w 9652883"/>
              <a:gd name="connsiteY6" fmla="*/ 991059 h 1881605"/>
              <a:gd name="connsiteX7" fmla="*/ 7307248 w 9652883"/>
              <a:gd name="connsiteY7" fmla="*/ 434467 h 1881605"/>
              <a:gd name="connsiteX8" fmla="*/ 8945217 w 9652883"/>
              <a:gd name="connsiteY8" fmla="*/ 180026 h 1881605"/>
              <a:gd name="connsiteX9" fmla="*/ 9652883 w 9652883"/>
              <a:gd name="connsiteY9" fmla="*/ 5097 h 188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2883" h="1881605">
                <a:moveTo>
                  <a:pt x="0" y="1881605"/>
                </a:moveTo>
                <a:cubicBezTo>
                  <a:pt x="555928" y="1645053"/>
                  <a:pt x="1111857" y="1408502"/>
                  <a:pt x="1574358" y="1142133"/>
                </a:cubicBezTo>
                <a:cubicBezTo>
                  <a:pt x="2036859" y="875764"/>
                  <a:pt x="2333708" y="307247"/>
                  <a:pt x="2775005" y="283393"/>
                </a:cubicBezTo>
                <a:cubicBezTo>
                  <a:pt x="3216302" y="259539"/>
                  <a:pt x="4222142" y="999010"/>
                  <a:pt x="4222142" y="999010"/>
                </a:cubicBezTo>
                <a:cubicBezTo>
                  <a:pt x="4750904" y="1257427"/>
                  <a:pt x="5548685" y="1816669"/>
                  <a:pt x="5947575" y="1833897"/>
                </a:cubicBezTo>
                <a:cubicBezTo>
                  <a:pt x="6346466" y="1851125"/>
                  <a:pt x="6471036" y="1242850"/>
                  <a:pt x="6615485" y="1102377"/>
                </a:cubicBezTo>
                <a:cubicBezTo>
                  <a:pt x="6759934" y="961904"/>
                  <a:pt x="6698974" y="1102377"/>
                  <a:pt x="6814268" y="991059"/>
                </a:cubicBezTo>
                <a:cubicBezTo>
                  <a:pt x="6929562" y="879741"/>
                  <a:pt x="6952090" y="569639"/>
                  <a:pt x="7307248" y="434467"/>
                </a:cubicBezTo>
                <a:cubicBezTo>
                  <a:pt x="7662406" y="299295"/>
                  <a:pt x="8554278" y="251588"/>
                  <a:pt x="8945217" y="180026"/>
                </a:cubicBezTo>
                <a:cubicBezTo>
                  <a:pt x="9336156" y="108464"/>
                  <a:pt x="9611801" y="-28033"/>
                  <a:pt x="9652883" y="5097"/>
                </a:cubicBezTo>
              </a:path>
            </a:pathLst>
          </a:custGeom>
          <a:ln w="44450">
            <a:solidFill>
              <a:srgbClr val="DE5E4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590D31B-1941-974E-80CD-7659272000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0600" y="3444654"/>
            <a:ext cx="607380" cy="607380"/>
          </a:xfrm>
          <a:prstGeom prst="rect">
            <a:avLst/>
          </a:prstGeom>
        </p:spPr>
      </p:pic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1D90348C-5FF6-4F4C-99B1-B2280DC0750F}"/>
              </a:ext>
            </a:extLst>
          </p:cNvPr>
          <p:cNvSpPr txBox="1">
            <a:spLocks/>
          </p:cNvSpPr>
          <p:nvPr/>
        </p:nvSpPr>
        <p:spPr>
          <a:xfrm>
            <a:off x="4252642" y="1408721"/>
            <a:ext cx="5805758" cy="654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800" dirty="0"/>
              <a:t>	 Sturen en loslaten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F16D73B-290E-404A-8B3B-69172CD7A4DE}"/>
              </a:ext>
            </a:extLst>
          </p:cNvPr>
          <p:cNvSpPr/>
          <p:nvPr/>
        </p:nvSpPr>
        <p:spPr>
          <a:xfrm>
            <a:off x="918256" y="2674303"/>
            <a:ext cx="10351328" cy="649963"/>
          </a:xfrm>
          <a:prstGeom prst="rect">
            <a:avLst/>
          </a:prstGeom>
          <a:solidFill>
            <a:srgbClr val="38B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C54A7542-CC7A-DB4D-A29D-E5C668F87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0253" y="2649686"/>
            <a:ext cx="8179665" cy="605533"/>
          </a:xfrm>
        </p:spPr>
        <p:txBody>
          <a:bodyPr lIns="90000" anchor="ctr"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nl-NL" sz="2800" b="1" dirty="0">
                <a:solidFill>
                  <a:schemeClr val="bg1"/>
                </a:solidFill>
              </a:rPr>
              <a:t>Kader</a:t>
            </a:r>
          </a:p>
        </p:txBody>
      </p:sp>
    </p:spTree>
    <p:extLst>
      <p:ext uri="{BB962C8B-B14F-4D97-AF65-F5344CB8AC3E}">
        <p14:creationId xmlns:p14="http://schemas.microsoft.com/office/powerpoint/2010/main" val="89672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A5061-31F5-DA45-A155-745FEC2C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6618"/>
            <a:ext cx="8622792" cy="1453121"/>
          </a:xfrm>
        </p:spPr>
        <p:txBody>
          <a:bodyPr>
            <a:normAutofit fontScale="90000"/>
          </a:bodyPr>
          <a:lstStyle/>
          <a:p>
            <a:r>
              <a:rPr lang="nl-NL" dirty="0"/>
              <a:t>De DOM-methode is inzetbaar bij ingewikkelde problematiek en veel partijen.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05B315-CFF4-664A-87C5-2B3CCDB5E4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3636264"/>
            <a:ext cx="8878824" cy="19716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800" dirty="0"/>
              <a:t>En dan vooral in die situaties waar het gesprek tussen het dorp (de dorpen) en de gemeente niet vanzelf ontstaat. De onafhankelijke verbinder kan dan activeren, aanjagen, enthousiasmeren en motiveren. </a:t>
            </a:r>
          </a:p>
        </p:txBody>
      </p:sp>
    </p:spTree>
    <p:extLst>
      <p:ext uri="{BB962C8B-B14F-4D97-AF65-F5344CB8AC3E}">
        <p14:creationId xmlns:p14="http://schemas.microsoft.com/office/powerpoint/2010/main" val="312317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48BFF30-841C-394D-BACB-3ACBAE7C6A90}"/>
              </a:ext>
            </a:extLst>
          </p:cNvPr>
          <p:cNvSpPr/>
          <p:nvPr/>
        </p:nvSpPr>
        <p:spPr>
          <a:xfrm>
            <a:off x="2286000" y="5326912"/>
            <a:ext cx="2711303" cy="1531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921EF04-1467-3D40-860E-28F1DBAB4A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609" y="494414"/>
            <a:ext cx="6666614" cy="58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323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3AF43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3AF43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4C865A09CA4499D0217E5EBB18CAE" ma:contentTypeVersion="9" ma:contentTypeDescription="Een nieuw document maken." ma:contentTypeScope="" ma:versionID="367cd7417991e7b9a6f07181e4db59e6">
  <xsd:schema xmlns:xsd="http://www.w3.org/2001/XMLSchema" xmlns:xs="http://www.w3.org/2001/XMLSchema" xmlns:p="http://schemas.microsoft.com/office/2006/metadata/properties" xmlns:ns2="2d84a6f7-1fff-452a-af23-8b5584a907ee" targetNamespace="http://schemas.microsoft.com/office/2006/metadata/properties" ma:root="true" ma:fieldsID="1438a54ce63239947bd2386ef5565802" ns2:_="">
    <xsd:import namespace="2d84a6f7-1fff-452a-af23-8b5584a90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4a6f7-1fff-452a-af23-8b5584a90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591185-6335-49C1-AAFF-F1AED80767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4a6f7-1fff-452a-af23-8b5584a907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F8BBF1-A0F6-4A2E-9FE9-4063372341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15085B-A320-428B-8262-301658EDF3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212</Words>
  <Application>Microsoft Office PowerPoint</Application>
  <PresentationFormat>Breedbeeld</PresentationFormat>
  <Paragraphs>49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Helvetica Neue Light</vt:lpstr>
      <vt:lpstr>Kantoorthema</vt:lpstr>
      <vt:lpstr>1_Kantoorthema</vt:lpstr>
      <vt:lpstr>PowerPoint-presentatie</vt:lpstr>
      <vt:lpstr>Dit is DOM</vt:lpstr>
      <vt:lpstr>De principes van de DOM</vt:lpstr>
      <vt:lpstr>Samenwerken</vt:lpstr>
      <vt:lpstr>Samenwerken</vt:lpstr>
      <vt:lpstr>PowerPoint-presentatie</vt:lpstr>
      <vt:lpstr>PowerPoint-presentatie</vt:lpstr>
      <vt:lpstr>De DOM-methode is inzetbaar bij ingewikkelde problematiek en veel partijen.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Informatie  over de DOM’s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Matthijs van Hulsentop</dc:creator>
  <cp:lastModifiedBy>Muskens AWLP, Akko</cp:lastModifiedBy>
  <cp:revision>159</cp:revision>
  <cp:lastPrinted>2021-09-16T07:36:12Z</cp:lastPrinted>
  <dcterms:created xsi:type="dcterms:W3CDTF">2019-03-15T12:53:32Z</dcterms:created>
  <dcterms:modified xsi:type="dcterms:W3CDTF">2022-04-25T13:33:56Z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0x010100EDB4C865A09CA4499D0217E5EBB18CAE</vt:lpwstr>
  </property>
</Properties>
</file>