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6.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7.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27.xml" ContentType="application/vnd.openxmlformats-officedocument.presentationml.slide+xml"/>
  <Override PartName="/ppt/slides/slide2.xml" ContentType="application/vnd.openxmlformats-officedocument.presentationml.slide+xml"/>
  <Override PartName="/ppt/slides/slide28.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notesSlides/notesSlide20.xml" ContentType="application/vnd.openxmlformats-officedocument.presentationml.notesSlide+xml"/>
  <Override PartName="/ppt/notesSlides/notesSlide24.xml" ContentType="application/vnd.openxmlformats-officedocument.presentationml.notesSlide+xml"/>
  <Override PartName="/ppt/notesSlides/notesSlide23.xml" ContentType="application/vnd.openxmlformats-officedocument.presentationml.notesSlide+xml"/>
  <Override PartName="/ppt/notesSlides/notesSlide22.xml" ContentType="application/vnd.openxmlformats-officedocument.presentationml.notesSlide+xml"/>
  <Override PartName="/ppt/notesSlides/notesSlide21.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notesSlides/notesSlide19.xml" ContentType="application/vnd.openxmlformats-officedocument.presentationml.notes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5.xml" ContentType="application/vnd.openxmlformats-officedocument.presentationml.notesSlide+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8.xml" ContentType="application/vnd.openxmlformats-officedocument.presentationml.slideLayout+xml"/>
  <Override PartName="/ppt/slideLayouts/slideLayout27.xml" ContentType="application/vnd.openxmlformats-officedocument.presentationml.slideLayout+xml"/>
  <Override PartName="/ppt/slideLayouts/slideLayout26.xml" ContentType="application/vnd.openxmlformats-officedocument.presentationml.slideLayout+xml"/>
  <Override PartName="/ppt/slideLayouts/slideLayout25.xml" ContentType="application/vnd.openxmlformats-officedocument.presentationml.slideLayout+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4.xml" ContentType="application/vnd.openxmlformats-officedocument.presentationml.notesSlide+xml"/>
  <Override PartName="/ppt/notesSlides/notesSlide1.xml" ContentType="application/vnd.openxmlformats-officedocument.presentationml.notesSlide+xml"/>
  <Override PartName="/ppt/slideLayouts/slideLayout34.xml" ContentType="application/vnd.openxmlformats-officedocument.presentationml.slideLayout+xml"/>
  <Override PartName="/ppt/slideLayouts/slideLayout33.xml" ContentType="application/vnd.openxmlformats-officedocument.presentationml.slideLayout+xml"/>
  <Override PartName="/ppt/slideLayouts/slideLayout32.xml" ContentType="application/vnd.openxmlformats-officedocument.presentationml.slideLayou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custom.xml" ContentType="application/vnd.openxmlformats-officedocument.custom-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 id="2147483652" r:id="rId3"/>
  </p:sldMasterIdLst>
  <p:notesMasterIdLst>
    <p:notesMasterId r:id="rId32"/>
  </p:notesMasterIdLst>
  <p:handoutMasterIdLst>
    <p:handoutMasterId r:id="rId33"/>
  </p:handoutMasterIdLst>
  <p:sldIdLst>
    <p:sldId id="257" r:id="rId4"/>
    <p:sldId id="261" r:id="rId5"/>
    <p:sldId id="268" r:id="rId6"/>
    <p:sldId id="274" r:id="rId7"/>
    <p:sldId id="286" r:id="rId8"/>
    <p:sldId id="262" r:id="rId9"/>
    <p:sldId id="275" r:id="rId10"/>
    <p:sldId id="263" r:id="rId11"/>
    <p:sldId id="264" r:id="rId12"/>
    <p:sldId id="278" r:id="rId13"/>
    <p:sldId id="277" r:id="rId14"/>
    <p:sldId id="279" r:id="rId15"/>
    <p:sldId id="289" r:id="rId16"/>
    <p:sldId id="282" r:id="rId17"/>
    <p:sldId id="288" r:id="rId18"/>
    <p:sldId id="280" r:id="rId19"/>
    <p:sldId id="287" r:id="rId20"/>
    <p:sldId id="281" r:id="rId21"/>
    <p:sldId id="285" r:id="rId22"/>
    <p:sldId id="269" r:id="rId23"/>
    <p:sldId id="260" r:id="rId24"/>
    <p:sldId id="267" r:id="rId25"/>
    <p:sldId id="291" r:id="rId26"/>
    <p:sldId id="266" r:id="rId27"/>
    <p:sldId id="290" r:id="rId28"/>
    <p:sldId id="276" r:id="rId29"/>
    <p:sldId id="283" r:id="rId30"/>
    <p:sldId id="284" r:id="rId31"/>
  </p:sldIdLst>
  <p:sldSz cx="9144000" cy="6858000" type="screen4x3"/>
  <p:notesSz cx="6797675" cy="9926638"/>
  <p:defaultTex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5050"/>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22" autoAdjust="0"/>
    <p:restoredTop sz="85152" autoAdjust="0"/>
  </p:normalViewPr>
  <p:slideViewPr>
    <p:cSldViewPr>
      <p:cViewPr varScale="1">
        <p:scale>
          <a:sx n="52" d="100"/>
          <a:sy n="52" d="100"/>
        </p:scale>
        <p:origin x="1962" y="60"/>
      </p:cViewPr>
      <p:guideLst>
        <p:guide orient="horz" pos="2160"/>
        <p:guide pos="2880"/>
      </p:guideLst>
    </p:cSldViewPr>
  </p:slideViewPr>
  <p:notesTextViewPr>
    <p:cViewPr>
      <p:scale>
        <a:sx n="1" d="1"/>
        <a:sy n="1" d="1"/>
      </p:scale>
      <p:origin x="0" y="0"/>
    </p:cViewPr>
  </p:notesTextViewPr>
  <p:notesViewPr>
    <p:cSldViewPr>
      <p:cViewPr varScale="1">
        <p:scale>
          <a:sx n="84" d="100"/>
          <a:sy n="84" d="100"/>
        </p:scale>
        <p:origin x="-1884" y="-78"/>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customXml" Target="../customXml/item2.xml"/><Relationship Id="rId21" Type="http://schemas.openxmlformats.org/officeDocument/2006/relationships/slide" Target="slides/slide18.xml"/><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handoutMaster" Target="handoutMasters/handoutMaster1.xml"/><Relationship Id="rId38" Type="http://schemas.openxmlformats.org/officeDocument/2006/relationships/customXml" Target="../customXml/item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notesMaster" Target="notesMasters/notesMaster1.xml"/><Relationship Id="rId37" Type="http://schemas.openxmlformats.org/officeDocument/2006/relationships/tableStyles" Target="tableStyles.xml"/><Relationship Id="rId40" Type="http://schemas.openxmlformats.org/officeDocument/2006/relationships/customXml" Target="../customXml/item3.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nl-NL"/>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E8E393E5-555B-40FF-B464-1631ED83EBCD}" type="datetimeFigureOut">
              <a:rPr lang="nl-NL" smtClean="0"/>
              <a:t>21/09/22</a:t>
            </a:fld>
            <a:endParaRPr lang="nl-NL"/>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nl-NL"/>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148EEE58-36EB-4E82-BC48-502F309BFC11}" type="slidenum">
              <a:rPr lang="nl-NL" smtClean="0"/>
              <a:t>‹#›</a:t>
            </a:fld>
            <a:endParaRPr lang="nl-NL"/>
          </a:p>
        </p:txBody>
      </p:sp>
    </p:spTree>
    <p:extLst>
      <p:ext uri="{BB962C8B-B14F-4D97-AF65-F5344CB8AC3E}">
        <p14:creationId xmlns:p14="http://schemas.microsoft.com/office/powerpoint/2010/main" val="2388529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nl-NL"/>
          </a:p>
        </p:txBody>
      </p:sp>
      <p:sp>
        <p:nvSpPr>
          <p:cNvPr id="16387" name="Rectangle 3"/>
          <p:cNvSpPr>
            <a:spLocks noGrp="1" noChangeArrowheads="1"/>
          </p:cNvSpPr>
          <p:nvPr>
            <p:ph type="dt" idx="1"/>
          </p:nvPr>
        </p:nvSpPr>
        <p:spPr bwMode="auto">
          <a:xfrm>
            <a:off x="3850443"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nl-NL"/>
          </a:p>
        </p:txBody>
      </p:sp>
      <p:sp>
        <p:nvSpPr>
          <p:cNvPr id="8196"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6389" name="Rectangle 5"/>
          <p:cNvSpPr>
            <a:spLocks noGrp="1" noChangeArrowheads="1"/>
          </p:cNvSpPr>
          <p:nvPr>
            <p:ph type="body" sz="quarter" idx="3"/>
          </p:nvPr>
        </p:nvSpPr>
        <p:spPr bwMode="auto">
          <a:xfrm>
            <a:off x="679768" y="4715153"/>
            <a:ext cx="5438140" cy="4466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nl-NL" noProof="0" smtClean="0"/>
              <a:t>Click to edit Master text styles</a:t>
            </a:r>
          </a:p>
          <a:p>
            <a:pPr lvl="1"/>
            <a:r>
              <a:rPr lang="nl-NL" noProof="0" smtClean="0"/>
              <a:t>Second level</a:t>
            </a:r>
          </a:p>
          <a:p>
            <a:pPr lvl="2"/>
            <a:r>
              <a:rPr lang="nl-NL" noProof="0" smtClean="0"/>
              <a:t>Third level</a:t>
            </a:r>
          </a:p>
          <a:p>
            <a:pPr lvl="3"/>
            <a:r>
              <a:rPr lang="nl-NL" noProof="0" smtClean="0"/>
              <a:t>Fourth level</a:t>
            </a:r>
          </a:p>
          <a:p>
            <a:pPr lvl="4"/>
            <a:r>
              <a:rPr lang="nl-NL" noProof="0" smtClean="0"/>
              <a:t>Fifth level</a:t>
            </a:r>
          </a:p>
        </p:txBody>
      </p:sp>
      <p:sp>
        <p:nvSpPr>
          <p:cNvPr id="16390" name="Rectangle 6"/>
          <p:cNvSpPr>
            <a:spLocks noGrp="1" noChangeArrowheads="1"/>
          </p:cNvSpPr>
          <p:nvPr>
            <p:ph type="ftr" sz="quarter" idx="4"/>
          </p:nvPr>
        </p:nvSpPr>
        <p:spPr bwMode="auto">
          <a:xfrm>
            <a:off x="0" y="9428583"/>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nl-NL"/>
          </a:p>
        </p:txBody>
      </p:sp>
      <p:sp>
        <p:nvSpPr>
          <p:cNvPr id="16391" name="Rectangle 7"/>
          <p:cNvSpPr>
            <a:spLocks noGrp="1" noChangeArrowheads="1"/>
          </p:cNvSpPr>
          <p:nvPr>
            <p:ph type="sldNum" sz="quarter" idx="5"/>
          </p:nvPr>
        </p:nvSpPr>
        <p:spPr bwMode="auto">
          <a:xfrm>
            <a:off x="3850443" y="9428583"/>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2060D037-C05C-4C36-9649-15AC5A1A930F}" type="slidenum">
              <a:rPr lang="nl-NL"/>
              <a:pPr>
                <a:defRPr/>
              </a:pPr>
              <a:t>‹#›</a:t>
            </a:fld>
            <a:endParaRPr lang="nl-NL"/>
          </a:p>
        </p:txBody>
      </p:sp>
    </p:spTree>
    <p:extLst>
      <p:ext uri="{BB962C8B-B14F-4D97-AF65-F5344CB8AC3E}">
        <p14:creationId xmlns:p14="http://schemas.microsoft.com/office/powerpoint/2010/main" val="29338490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err="1" smtClean="0"/>
              <a:t>Outline</a:t>
            </a:r>
            <a:endParaRPr lang="nl-NL" dirty="0" smtClean="0"/>
          </a:p>
          <a:p>
            <a:pPr marL="171450" indent="-171450">
              <a:buFontTx/>
              <a:buChar char="-"/>
            </a:pPr>
            <a:r>
              <a:rPr lang="nl-NL" dirty="0" smtClean="0"/>
              <a:t>Belang van de leefomgeving</a:t>
            </a:r>
          </a:p>
          <a:p>
            <a:pPr marL="171450" indent="-171450">
              <a:buFontTx/>
              <a:buChar char="-"/>
            </a:pPr>
            <a:r>
              <a:rPr lang="nl-NL" dirty="0" smtClean="0"/>
              <a:t>Mijn</a:t>
            </a:r>
            <a:r>
              <a:rPr lang="nl-NL" baseline="0" dirty="0" smtClean="0"/>
              <a:t> onderzoek met ouderen</a:t>
            </a:r>
          </a:p>
          <a:p>
            <a:pPr marL="171450" indent="-171450">
              <a:buFontTx/>
              <a:buChar char="-"/>
            </a:pPr>
            <a:r>
              <a:rPr lang="nl-NL" baseline="0" dirty="0" smtClean="0"/>
              <a:t>Belangrijke concepten en aanbevelingen – zes ingrediënten</a:t>
            </a:r>
          </a:p>
          <a:p>
            <a:pPr marL="171450" indent="-171450">
              <a:buFontTx/>
              <a:buChar char="-"/>
            </a:pPr>
            <a:r>
              <a:rPr lang="nl-NL" baseline="0" dirty="0" smtClean="0"/>
              <a:t>Maar ik begin met een verhaal</a:t>
            </a:r>
            <a:endParaRPr lang="nl-NL" dirty="0"/>
          </a:p>
        </p:txBody>
      </p:sp>
      <p:sp>
        <p:nvSpPr>
          <p:cNvPr id="4" name="Slide Number Placeholder 3"/>
          <p:cNvSpPr>
            <a:spLocks noGrp="1"/>
          </p:cNvSpPr>
          <p:nvPr>
            <p:ph type="sldNum" sz="quarter" idx="10"/>
          </p:nvPr>
        </p:nvSpPr>
        <p:spPr/>
        <p:txBody>
          <a:bodyPr/>
          <a:lstStyle/>
          <a:p>
            <a:pPr>
              <a:defRPr/>
            </a:pPr>
            <a:fld id="{2060D037-C05C-4C36-9649-15AC5A1A930F}" type="slidenum">
              <a:rPr lang="nl-NL" smtClean="0"/>
              <a:pPr>
                <a:defRPr/>
              </a:pPr>
              <a:t>1</a:t>
            </a:fld>
            <a:endParaRPr lang="nl-NL"/>
          </a:p>
        </p:txBody>
      </p:sp>
    </p:spTree>
    <p:extLst>
      <p:ext uri="{BB962C8B-B14F-4D97-AF65-F5344CB8AC3E}">
        <p14:creationId xmlns:p14="http://schemas.microsoft.com/office/powerpoint/2010/main" val="20211637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2060D037-C05C-4C36-9649-15AC5A1A930F}" type="slidenum">
              <a:rPr lang="nl-NL" smtClean="0"/>
              <a:pPr>
                <a:defRPr/>
              </a:pPr>
              <a:t>10</a:t>
            </a:fld>
            <a:endParaRPr lang="nl-NL"/>
          </a:p>
        </p:txBody>
      </p:sp>
    </p:spTree>
    <p:extLst>
      <p:ext uri="{BB962C8B-B14F-4D97-AF65-F5344CB8AC3E}">
        <p14:creationId xmlns:p14="http://schemas.microsoft.com/office/powerpoint/2010/main" val="9283550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smtClean="0"/>
              <a:t>Een</a:t>
            </a:r>
            <a:r>
              <a:rPr lang="en-GB" dirty="0" smtClean="0"/>
              <a:t> </a:t>
            </a:r>
            <a:r>
              <a:rPr lang="en-GB" dirty="0" err="1" smtClean="0"/>
              <a:t>fijn</a:t>
            </a:r>
            <a:r>
              <a:rPr lang="en-GB" dirty="0" smtClean="0"/>
              <a:t> huis,</a:t>
            </a:r>
            <a:r>
              <a:rPr lang="en-GB" baseline="0" dirty="0" smtClean="0"/>
              <a:t> </a:t>
            </a:r>
            <a:r>
              <a:rPr lang="en-GB" baseline="0" dirty="0" err="1" smtClean="0"/>
              <a:t>fysiek</a:t>
            </a:r>
            <a:r>
              <a:rPr lang="en-GB" baseline="0" dirty="0" smtClean="0"/>
              <a:t>, social, routines, </a:t>
            </a:r>
            <a:r>
              <a:rPr lang="en-GB" baseline="0" dirty="0" err="1" smtClean="0"/>
              <a:t>betekenisvolle</a:t>
            </a:r>
            <a:r>
              <a:rPr lang="en-GB" baseline="0" dirty="0" smtClean="0"/>
              <a:t> </a:t>
            </a:r>
            <a:r>
              <a:rPr lang="en-GB" baseline="0" dirty="0" err="1" smtClean="0"/>
              <a:t>activiteiten</a:t>
            </a:r>
            <a:r>
              <a:rPr lang="en-GB" baseline="0" dirty="0" smtClean="0"/>
              <a:t>: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t>For Mrs. Page, engaging in household tasks enabled her to have a comfortable home. Others, in contrast, disliked doing household tasks, and sought support for household tasks they did not enjoy, such as cleaning, ironing and doing the laundry,</a:t>
            </a:r>
            <a:r>
              <a:rPr lang="en-US" baseline="0" dirty="0" smtClean="0"/>
              <a:t> such as Mrs. </a:t>
            </a:r>
            <a:r>
              <a:rPr lang="en-US" baseline="0" dirty="0" err="1" smtClean="0"/>
              <a:t>Caspers</a:t>
            </a:r>
            <a:endParaRPr lang="en-US"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t>Mrs. </a:t>
            </a:r>
            <a:r>
              <a:rPr lang="en-US" dirty="0" err="1" smtClean="0"/>
              <a:t>Caspers</a:t>
            </a:r>
            <a:r>
              <a:rPr lang="en-US" dirty="0" smtClean="0"/>
              <a:t> evaded doing activities she disliked, such as cleaning, ironing and doing the laundry. Rather, she used money as a resource to pay her housekeeper. Employing a housekeeper, enabled her to spend time and energy to spend on activities that she valued, such as reading and spending time with her friends and children, which resulted in her being comfortable at home: </a:t>
            </a:r>
            <a:endParaRPr lang="nl-NL" dirty="0" smtClean="0"/>
          </a:p>
          <a:p>
            <a:endParaRPr lang="en-GB" dirty="0" smtClean="0"/>
          </a:p>
        </p:txBody>
      </p:sp>
      <p:sp>
        <p:nvSpPr>
          <p:cNvPr id="4" name="Slide Number Placeholder 3"/>
          <p:cNvSpPr>
            <a:spLocks noGrp="1"/>
          </p:cNvSpPr>
          <p:nvPr>
            <p:ph type="sldNum" sz="quarter" idx="10"/>
          </p:nvPr>
        </p:nvSpPr>
        <p:spPr/>
        <p:txBody>
          <a:bodyPr/>
          <a:lstStyle/>
          <a:p>
            <a:pPr>
              <a:defRPr/>
            </a:pPr>
            <a:fld id="{2060D037-C05C-4C36-9649-15AC5A1A930F}" type="slidenum">
              <a:rPr lang="nl-NL" smtClean="0"/>
              <a:pPr>
                <a:defRPr/>
              </a:pPr>
              <a:t>11</a:t>
            </a:fld>
            <a:endParaRPr lang="nl-NL"/>
          </a:p>
        </p:txBody>
      </p:sp>
    </p:spTree>
    <p:extLst>
      <p:ext uri="{BB962C8B-B14F-4D97-AF65-F5344CB8AC3E}">
        <p14:creationId xmlns:p14="http://schemas.microsoft.com/office/powerpoint/2010/main" val="11651060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Encountering familiar strangers</a:t>
            </a:r>
            <a:endParaRPr lang="en-GB" dirty="0"/>
          </a:p>
        </p:txBody>
      </p:sp>
      <p:sp>
        <p:nvSpPr>
          <p:cNvPr id="4" name="Slide Number Placeholder 3"/>
          <p:cNvSpPr>
            <a:spLocks noGrp="1"/>
          </p:cNvSpPr>
          <p:nvPr>
            <p:ph type="sldNum" sz="quarter" idx="10"/>
          </p:nvPr>
        </p:nvSpPr>
        <p:spPr/>
        <p:txBody>
          <a:bodyPr/>
          <a:lstStyle/>
          <a:p>
            <a:pPr>
              <a:defRPr/>
            </a:pPr>
            <a:fld id="{2060D037-C05C-4C36-9649-15AC5A1A930F}" type="slidenum">
              <a:rPr lang="nl-NL" smtClean="0"/>
              <a:pPr>
                <a:defRPr/>
              </a:pPr>
              <a:t>12</a:t>
            </a:fld>
            <a:endParaRPr lang="nl-NL"/>
          </a:p>
        </p:txBody>
      </p:sp>
    </p:spTree>
    <p:extLst>
      <p:ext uri="{BB962C8B-B14F-4D97-AF65-F5344CB8AC3E}">
        <p14:creationId xmlns:p14="http://schemas.microsoft.com/office/powerpoint/2010/main" val="13593155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2060D037-C05C-4C36-9649-15AC5A1A930F}" type="slidenum">
              <a:rPr lang="nl-NL" smtClean="0"/>
              <a:pPr>
                <a:defRPr/>
              </a:pPr>
              <a:t>13</a:t>
            </a:fld>
            <a:endParaRPr lang="nl-NL"/>
          </a:p>
        </p:txBody>
      </p:sp>
    </p:spTree>
    <p:extLst>
      <p:ext uri="{BB962C8B-B14F-4D97-AF65-F5344CB8AC3E}">
        <p14:creationId xmlns:p14="http://schemas.microsoft.com/office/powerpoint/2010/main" val="33287802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Gezondheid</a:t>
            </a:r>
            <a:r>
              <a:rPr lang="en-US" dirty="0" smtClean="0"/>
              <a:t>: - health services rural areas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t>One particular issue that some participants highlighted related to the time it took to get to health care services. James, for instance, had to travel three times a week for outpatient treatment:</a:t>
            </a:r>
          </a:p>
          <a:p>
            <a:endParaRPr lang="en-US" dirty="0" smtClean="0"/>
          </a:p>
          <a:p>
            <a:r>
              <a:rPr lang="en-US" dirty="0" err="1" smtClean="0"/>
              <a:t>Welzijn</a:t>
            </a:r>
            <a:r>
              <a:rPr lang="en-US" dirty="0" smtClean="0"/>
              <a:t> </a:t>
            </a:r>
            <a:r>
              <a:rPr lang="en-US" dirty="0" err="1" smtClean="0"/>
              <a:t>en</a:t>
            </a:r>
            <a:r>
              <a:rPr lang="en-US" dirty="0" smtClean="0"/>
              <a:t> </a:t>
            </a:r>
            <a:r>
              <a:rPr lang="en-US" dirty="0" err="1" smtClean="0"/>
              <a:t>omgeving</a:t>
            </a:r>
            <a:endParaRPr lang="en-US" dirty="0" smtClean="0"/>
          </a:p>
          <a:p>
            <a:r>
              <a:rPr lang="en-US" dirty="0" smtClean="0"/>
              <a:t>Marie, for instance, identified a bench in a park as a place also to have informal encounters and observe the people living in her community</a:t>
            </a:r>
          </a:p>
          <a:p>
            <a:r>
              <a:rPr lang="en-US" dirty="0" smtClean="0"/>
              <a:t>such as families from the nearby refugee and migrant center: QUOTE</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t>For Marie, the bench is a comfortable and quiet place, where she enjoys observing and participating in everyday life. Benches, whether they are near grocery stores or in parks, are a physical asset that provide a place for social encounters with both familiar and unfamiliar people, thus showing how a physical asset can facilitate social inclusion.</a:t>
            </a:r>
            <a:endParaRPr lang="nl-NL" dirty="0" smtClean="0"/>
          </a:p>
          <a:p>
            <a:endParaRPr lang="en-GB" dirty="0"/>
          </a:p>
        </p:txBody>
      </p:sp>
      <p:sp>
        <p:nvSpPr>
          <p:cNvPr id="4" name="Slide Number Placeholder 3"/>
          <p:cNvSpPr>
            <a:spLocks noGrp="1"/>
          </p:cNvSpPr>
          <p:nvPr>
            <p:ph type="sldNum" sz="quarter" idx="10"/>
          </p:nvPr>
        </p:nvSpPr>
        <p:spPr/>
        <p:txBody>
          <a:bodyPr/>
          <a:lstStyle/>
          <a:p>
            <a:pPr>
              <a:defRPr/>
            </a:pPr>
            <a:fld id="{2060D037-C05C-4C36-9649-15AC5A1A930F}" type="slidenum">
              <a:rPr lang="nl-NL" smtClean="0"/>
              <a:pPr>
                <a:defRPr/>
              </a:pPr>
              <a:t>14</a:t>
            </a:fld>
            <a:endParaRPr lang="nl-NL"/>
          </a:p>
        </p:txBody>
      </p:sp>
    </p:spTree>
    <p:extLst>
      <p:ext uri="{BB962C8B-B14F-4D97-AF65-F5344CB8AC3E}">
        <p14:creationId xmlns:p14="http://schemas.microsoft.com/office/powerpoint/2010/main" val="9524933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2060D037-C05C-4C36-9649-15AC5A1A930F}" type="slidenum">
              <a:rPr lang="nl-NL" smtClean="0"/>
              <a:pPr>
                <a:defRPr/>
              </a:pPr>
              <a:t>15</a:t>
            </a:fld>
            <a:endParaRPr lang="nl-NL"/>
          </a:p>
        </p:txBody>
      </p:sp>
    </p:spTree>
    <p:extLst>
      <p:ext uri="{BB962C8B-B14F-4D97-AF65-F5344CB8AC3E}">
        <p14:creationId xmlns:p14="http://schemas.microsoft.com/office/powerpoint/2010/main" val="8148797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smtClean="0"/>
              <a:t>Ook</a:t>
            </a:r>
            <a:r>
              <a:rPr lang="en-GB" dirty="0" smtClean="0"/>
              <a:t>: familiar strangers!!! </a:t>
            </a:r>
            <a:r>
              <a:rPr lang="en-GB" dirty="0" err="1" smtClean="0"/>
              <a:t>Bankje</a:t>
            </a:r>
            <a:r>
              <a:rPr lang="en-GB" dirty="0" smtClean="0"/>
              <a:t> </a:t>
            </a:r>
            <a:r>
              <a:rPr lang="en-GB" dirty="0" err="1" smtClean="0"/>
              <a:t>voorbeeld</a:t>
            </a:r>
            <a:r>
              <a:rPr lang="en-GB" dirty="0" smtClean="0"/>
              <a:t>, </a:t>
            </a:r>
            <a:r>
              <a:rPr lang="en-GB" dirty="0" err="1" smtClean="0"/>
              <a:t>mensen</a:t>
            </a:r>
            <a:r>
              <a:rPr lang="en-GB" baseline="0" dirty="0" smtClean="0"/>
              <a:t> die </a:t>
            </a:r>
            <a:r>
              <a:rPr lang="en-GB" baseline="0" dirty="0" err="1" smtClean="0"/>
              <a:t>naar</a:t>
            </a:r>
            <a:r>
              <a:rPr lang="en-GB" baseline="0" dirty="0" smtClean="0"/>
              <a:t> je </a:t>
            </a:r>
            <a:r>
              <a:rPr lang="en-GB" baseline="0" dirty="0" err="1" smtClean="0"/>
              <a:t>omkijken</a:t>
            </a:r>
            <a:endParaRPr lang="en-GB" dirty="0"/>
          </a:p>
        </p:txBody>
      </p:sp>
      <p:sp>
        <p:nvSpPr>
          <p:cNvPr id="4" name="Slide Number Placeholder 3"/>
          <p:cNvSpPr>
            <a:spLocks noGrp="1"/>
          </p:cNvSpPr>
          <p:nvPr>
            <p:ph type="sldNum" sz="quarter" idx="10"/>
          </p:nvPr>
        </p:nvSpPr>
        <p:spPr/>
        <p:txBody>
          <a:bodyPr/>
          <a:lstStyle/>
          <a:p>
            <a:pPr>
              <a:defRPr/>
            </a:pPr>
            <a:fld id="{2060D037-C05C-4C36-9649-15AC5A1A930F}" type="slidenum">
              <a:rPr lang="nl-NL" smtClean="0"/>
              <a:pPr>
                <a:defRPr/>
              </a:pPr>
              <a:t>16</a:t>
            </a:fld>
            <a:endParaRPr lang="nl-NL"/>
          </a:p>
        </p:txBody>
      </p:sp>
    </p:spTree>
    <p:extLst>
      <p:ext uri="{BB962C8B-B14F-4D97-AF65-F5344CB8AC3E}">
        <p14:creationId xmlns:p14="http://schemas.microsoft.com/office/powerpoint/2010/main" val="19582267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2060D037-C05C-4C36-9649-15AC5A1A930F}" type="slidenum">
              <a:rPr lang="nl-NL" smtClean="0"/>
              <a:pPr>
                <a:defRPr/>
              </a:pPr>
              <a:t>17</a:t>
            </a:fld>
            <a:endParaRPr lang="nl-NL"/>
          </a:p>
        </p:txBody>
      </p:sp>
    </p:spTree>
    <p:extLst>
      <p:ext uri="{BB962C8B-B14F-4D97-AF65-F5344CB8AC3E}">
        <p14:creationId xmlns:p14="http://schemas.microsoft.com/office/powerpoint/2010/main" val="38128050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nl-NL" dirty="0" smtClean="0"/>
              <a:t>Ook in Vledder kwam dit naar voren! Lekker een rondje gaan wandelen of fietsen.</a:t>
            </a:r>
          </a:p>
          <a:p>
            <a:endParaRPr lang="en-GB" dirty="0" smtClean="0"/>
          </a:p>
          <a:p>
            <a:r>
              <a:rPr lang="en-GB" dirty="0" err="1" smtClean="0"/>
              <a:t>Fietsen</a:t>
            </a:r>
            <a:r>
              <a:rPr lang="en-GB" dirty="0" smtClean="0"/>
              <a:t>:</a:t>
            </a:r>
            <a:r>
              <a:rPr lang="en-GB" baseline="0" dirty="0" smtClean="0"/>
              <a:t> link </a:t>
            </a:r>
            <a:r>
              <a:rPr lang="en-GB" baseline="0" dirty="0" err="1" smtClean="0"/>
              <a:t>mobiliteit</a:t>
            </a:r>
            <a:endParaRPr lang="en-GB" dirty="0"/>
          </a:p>
        </p:txBody>
      </p:sp>
      <p:sp>
        <p:nvSpPr>
          <p:cNvPr id="4" name="Slide Number Placeholder 3"/>
          <p:cNvSpPr>
            <a:spLocks noGrp="1"/>
          </p:cNvSpPr>
          <p:nvPr>
            <p:ph type="sldNum" sz="quarter" idx="10"/>
          </p:nvPr>
        </p:nvSpPr>
        <p:spPr/>
        <p:txBody>
          <a:bodyPr/>
          <a:lstStyle/>
          <a:p>
            <a:pPr>
              <a:defRPr/>
            </a:pPr>
            <a:fld id="{2060D037-C05C-4C36-9649-15AC5A1A930F}" type="slidenum">
              <a:rPr lang="nl-NL" smtClean="0"/>
              <a:pPr>
                <a:defRPr/>
              </a:pPr>
              <a:t>18</a:t>
            </a:fld>
            <a:endParaRPr lang="nl-NL"/>
          </a:p>
        </p:txBody>
      </p:sp>
    </p:spTree>
    <p:extLst>
      <p:ext uri="{BB962C8B-B14F-4D97-AF65-F5344CB8AC3E}">
        <p14:creationId xmlns:p14="http://schemas.microsoft.com/office/powerpoint/2010/main" val="40064041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smtClean="0"/>
              <a:t>Creatieve oplossingen voor problemen met mobiliteit – dorpsomgeving</a:t>
            </a:r>
            <a:r>
              <a:rPr lang="nl-NL" baseline="0" dirty="0" smtClean="0"/>
              <a:t> kan helpen!</a:t>
            </a:r>
            <a:endParaRPr lang="nl-NL" dirty="0"/>
          </a:p>
        </p:txBody>
      </p:sp>
      <p:sp>
        <p:nvSpPr>
          <p:cNvPr id="4" name="Slide Number Placeholder 3"/>
          <p:cNvSpPr>
            <a:spLocks noGrp="1"/>
          </p:cNvSpPr>
          <p:nvPr>
            <p:ph type="sldNum" sz="quarter" idx="10"/>
          </p:nvPr>
        </p:nvSpPr>
        <p:spPr/>
        <p:txBody>
          <a:bodyPr/>
          <a:lstStyle/>
          <a:p>
            <a:pPr>
              <a:defRPr/>
            </a:pPr>
            <a:fld id="{2060D037-C05C-4C36-9649-15AC5A1A930F}" type="slidenum">
              <a:rPr lang="nl-NL" smtClean="0"/>
              <a:pPr>
                <a:defRPr/>
              </a:pPr>
              <a:t>19</a:t>
            </a:fld>
            <a:endParaRPr lang="nl-NL"/>
          </a:p>
        </p:txBody>
      </p:sp>
    </p:spTree>
    <p:extLst>
      <p:ext uri="{BB962C8B-B14F-4D97-AF65-F5344CB8AC3E}">
        <p14:creationId xmlns:p14="http://schemas.microsoft.com/office/powerpoint/2010/main" val="708847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smtClean="0"/>
              <a:t>Verhaal van mevrouw </a:t>
            </a:r>
            <a:r>
              <a:rPr lang="nl-NL" dirty="0" err="1" smtClean="0"/>
              <a:t>Pietersen</a:t>
            </a:r>
            <a:endParaRPr lang="nl-NL" dirty="0" smtClean="0"/>
          </a:p>
          <a:p>
            <a:r>
              <a:rPr lang="nl-NL" dirty="0" smtClean="0"/>
              <a:t>Halverwege de zeventig,</a:t>
            </a:r>
            <a:r>
              <a:rPr lang="nl-NL" baseline="0" dirty="0" smtClean="0"/>
              <a:t> tien jaar geleden weduwe geworden. Ze heeft zelf een beroerte gehad. Problemen met haar geheugen, en balans.</a:t>
            </a:r>
            <a:endParaRPr lang="nl-NL" dirty="0" smtClean="0"/>
          </a:p>
          <a:p>
            <a:r>
              <a:rPr lang="nl-NL" dirty="0" smtClean="0"/>
              <a:t>- Aanleunwoning in een dorp, bij een zorgcentrum</a:t>
            </a:r>
          </a:p>
          <a:p>
            <a:r>
              <a:rPr lang="nl-NL" dirty="0" smtClean="0"/>
              <a:t>- Goed contact met buren; maar niet teveel over de vloer</a:t>
            </a:r>
          </a:p>
          <a:p>
            <a:r>
              <a:rPr lang="nl-NL" dirty="0" smtClean="0"/>
              <a:t>- Dochters in naburige dorpen; zoon iets verder weg; komen vooral bij haar op bezoek; soms gaat ze met de auto naar ze toe</a:t>
            </a:r>
          </a:p>
          <a:p>
            <a:r>
              <a:rPr lang="nl-NL" dirty="0" smtClean="0"/>
              <a:t>- Lopen naar de winkel, met rollator</a:t>
            </a:r>
          </a:p>
          <a:p>
            <a:r>
              <a:rPr lang="nl-NL" dirty="0" smtClean="0"/>
              <a:t>- Fietsen naar de banketbakker</a:t>
            </a:r>
          </a:p>
          <a:p>
            <a:r>
              <a:rPr lang="nl-NL" dirty="0" smtClean="0"/>
              <a:t>- Fietsen voor de lol – elektrische fiets</a:t>
            </a:r>
          </a:p>
          <a:p>
            <a:r>
              <a:rPr lang="nl-NL" dirty="0" smtClean="0"/>
              <a:t>- Met de auto naar de kerk</a:t>
            </a:r>
          </a:p>
          <a:p>
            <a:r>
              <a:rPr lang="nl-NL" dirty="0" smtClean="0"/>
              <a:t>- Auto naar regionaal ziekenhuis; de huisarts komt bij haar thuis</a:t>
            </a:r>
          </a:p>
          <a:p>
            <a:endParaRPr lang="nl-NL" dirty="0"/>
          </a:p>
        </p:txBody>
      </p:sp>
      <p:sp>
        <p:nvSpPr>
          <p:cNvPr id="4" name="Slide Number Placeholder 3"/>
          <p:cNvSpPr>
            <a:spLocks noGrp="1"/>
          </p:cNvSpPr>
          <p:nvPr>
            <p:ph type="sldNum" sz="quarter" idx="10"/>
          </p:nvPr>
        </p:nvSpPr>
        <p:spPr/>
        <p:txBody>
          <a:bodyPr/>
          <a:lstStyle/>
          <a:p>
            <a:pPr>
              <a:defRPr/>
            </a:pPr>
            <a:fld id="{2060D037-C05C-4C36-9649-15AC5A1A930F}" type="slidenum">
              <a:rPr lang="nl-NL" smtClean="0"/>
              <a:pPr>
                <a:defRPr/>
              </a:pPr>
              <a:t>2</a:t>
            </a:fld>
            <a:endParaRPr lang="nl-NL"/>
          </a:p>
        </p:txBody>
      </p:sp>
    </p:spTree>
    <p:extLst>
      <p:ext uri="{BB962C8B-B14F-4D97-AF65-F5344CB8AC3E}">
        <p14:creationId xmlns:p14="http://schemas.microsoft.com/office/powerpoint/2010/main" val="35262915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smtClean="0"/>
              <a:t>Verschillende theoretische aspecten van</a:t>
            </a:r>
            <a:r>
              <a:rPr lang="nl-NL" baseline="0" dirty="0" smtClean="0"/>
              <a:t> </a:t>
            </a:r>
            <a:r>
              <a:rPr lang="nl-NL" baseline="0" dirty="0" err="1" smtClean="0"/>
              <a:t>ageing</a:t>
            </a:r>
            <a:r>
              <a:rPr lang="nl-NL" baseline="0" dirty="0" smtClean="0"/>
              <a:t> in </a:t>
            </a:r>
            <a:r>
              <a:rPr lang="nl-NL" baseline="0" dirty="0" err="1" smtClean="0"/>
              <a:t>place</a:t>
            </a:r>
            <a:r>
              <a:rPr lang="nl-NL" baseline="0" dirty="0" smtClean="0"/>
              <a:t> belicht.</a:t>
            </a:r>
          </a:p>
          <a:p>
            <a:endParaRPr lang="nl-NL" dirty="0" smtClean="0"/>
          </a:p>
          <a:p>
            <a:r>
              <a:rPr lang="nl-NL" dirty="0" smtClean="0"/>
              <a:t>Wat heb je nodig om</a:t>
            </a:r>
            <a:r>
              <a:rPr lang="nl-NL" baseline="0" dirty="0" smtClean="0"/>
              <a:t> goed ouder te worden in je dorp?</a:t>
            </a:r>
            <a:endParaRPr lang="nl-NL" dirty="0" smtClean="0"/>
          </a:p>
          <a:p>
            <a:r>
              <a:rPr lang="nl-NL" dirty="0" smtClean="0"/>
              <a:t>Hoofdingrediënt: een vertrouwde leefomgeving, waarin mensen zich bekend</a:t>
            </a:r>
            <a:r>
              <a:rPr lang="nl-NL" baseline="0" dirty="0" smtClean="0"/>
              <a:t> en gezien voelen. En die de volgende zaken ondersteunt:</a:t>
            </a:r>
          </a:p>
          <a:p>
            <a:endParaRPr lang="nl-NL" baseline="0" dirty="0" smtClean="0"/>
          </a:p>
          <a:p>
            <a:r>
              <a:rPr lang="nl-NL" baseline="0" dirty="0" smtClean="0"/>
              <a:t>Ook nodig zijn een flinke dosis van een sociaal netwerk, en betekenisvolle activiteiten</a:t>
            </a:r>
          </a:p>
          <a:p>
            <a:endParaRPr lang="nl-NL" baseline="0" dirty="0" smtClean="0"/>
          </a:p>
          <a:p>
            <a:r>
              <a:rPr lang="nl-NL" baseline="0" dirty="0" smtClean="0"/>
              <a:t>Tot slot: een snufje mobiliteit helpt mensen om naar activiteiten toe te gaan, en lekker te bewegen.</a:t>
            </a:r>
          </a:p>
          <a:p>
            <a:endParaRPr lang="nl-NL" baseline="0" dirty="0" smtClean="0"/>
          </a:p>
          <a:p>
            <a:r>
              <a:rPr lang="nl-NL" baseline="0" dirty="0" smtClean="0"/>
              <a:t>Op basis van Boyle et al. (2015)</a:t>
            </a:r>
          </a:p>
          <a:p>
            <a:r>
              <a:rPr lang="en-US" dirty="0" smtClean="0"/>
              <a:t>Housing wishes; feeling at home</a:t>
            </a:r>
          </a:p>
          <a:p>
            <a:r>
              <a:rPr lang="en-US" dirty="0" smtClean="0"/>
              <a:t>Familiar and comfortable </a:t>
            </a:r>
            <a:r>
              <a:rPr lang="en-US" dirty="0" err="1" smtClean="0"/>
              <a:t>neighbourhood</a:t>
            </a:r>
            <a:endParaRPr lang="en-US" dirty="0" smtClean="0"/>
          </a:p>
          <a:p>
            <a:r>
              <a:rPr lang="en-US" dirty="0" smtClean="0"/>
              <a:t>Meaningful activities</a:t>
            </a:r>
          </a:p>
          <a:p>
            <a:r>
              <a:rPr lang="en-US" dirty="0" smtClean="0"/>
              <a:t>Meaningful social relations</a:t>
            </a:r>
          </a:p>
          <a:p>
            <a:r>
              <a:rPr lang="en-US" dirty="0" smtClean="0"/>
              <a:t>Supportive of movement</a:t>
            </a:r>
          </a:p>
          <a:p>
            <a:r>
              <a:rPr lang="en-US" dirty="0" smtClean="0"/>
              <a:t>Supportive of health and well-being</a:t>
            </a:r>
          </a:p>
          <a:p>
            <a:endParaRPr lang="nl-NL" dirty="0"/>
          </a:p>
        </p:txBody>
      </p:sp>
      <p:sp>
        <p:nvSpPr>
          <p:cNvPr id="4" name="Slide Number Placeholder 3"/>
          <p:cNvSpPr>
            <a:spLocks noGrp="1"/>
          </p:cNvSpPr>
          <p:nvPr>
            <p:ph type="sldNum" sz="quarter" idx="10"/>
          </p:nvPr>
        </p:nvSpPr>
        <p:spPr/>
        <p:txBody>
          <a:bodyPr/>
          <a:lstStyle/>
          <a:p>
            <a:pPr>
              <a:defRPr/>
            </a:pPr>
            <a:fld id="{2060D037-C05C-4C36-9649-15AC5A1A930F}" type="slidenum">
              <a:rPr lang="nl-NL" smtClean="0"/>
              <a:pPr>
                <a:defRPr/>
              </a:pPr>
              <a:t>20</a:t>
            </a:fld>
            <a:endParaRPr lang="nl-NL"/>
          </a:p>
        </p:txBody>
      </p:sp>
    </p:spTree>
    <p:extLst>
      <p:ext uri="{BB962C8B-B14F-4D97-AF65-F5344CB8AC3E}">
        <p14:creationId xmlns:p14="http://schemas.microsoft.com/office/powerpoint/2010/main" val="10774366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2060D037-C05C-4C36-9649-15AC5A1A930F}" type="slidenum">
              <a:rPr lang="nl-NL" smtClean="0"/>
              <a:pPr>
                <a:defRPr/>
              </a:pPr>
              <a:t>21</a:t>
            </a:fld>
            <a:endParaRPr lang="nl-NL"/>
          </a:p>
        </p:txBody>
      </p:sp>
    </p:spTree>
    <p:extLst>
      <p:ext uri="{BB962C8B-B14F-4D97-AF65-F5344CB8AC3E}">
        <p14:creationId xmlns:p14="http://schemas.microsoft.com/office/powerpoint/2010/main" val="1102239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2060D037-C05C-4C36-9649-15AC5A1A930F}" type="slidenum">
              <a:rPr lang="nl-NL" smtClean="0"/>
              <a:pPr>
                <a:defRPr/>
              </a:pPr>
              <a:t>22</a:t>
            </a:fld>
            <a:endParaRPr lang="nl-NL"/>
          </a:p>
        </p:txBody>
      </p:sp>
    </p:spTree>
    <p:extLst>
      <p:ext uri="{BB962C8B-B14F-4D97-AF65-F5344CB8AC3E}">
        <p14:creationId xmlns:p14="http://schemas.microsoft.com/office/powerpoint/2010/main" val="17335600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smtClean="0"/>
              <a:t>Specifiek voor ouderen, onderzoek gedaan in Noord-Nederland</a:t>
            </a:r>
          </a:p>
          <a:p>
            <a:endParaRPr lang="nl-NL" dirty="0" smtClean="0"/>
          </a:p>
          <a:p>
            <a:r>
              <a:rPr lang="nl-NL" dirty="0" smtClean="0"/>
              <a:t>Een</a:t>
            </a:r>
            <a:r>
              <a:rPr lang="nl-NL" baseline="0" dirty="0" smtClean="0"/>
              <a:t> sociaal leven: betekenisvolle contacten met familie, vrienden, kennissen en buren. </a:t>
            </a:r>
          </a:p>
          <a:p>
            <a:r>
              <a:rPr lang="nl-NL" baseline="0" dirty="0" smtClean="0"/>
              <a:t>Soms gekoppeld aan activiteiten: uit eten gaan, (samen) sporten, wandelen, lezen, handwerken</a:t>
            </a:r>
          </a:p>
          <a:p>
            <a:r>
              <a:rPr lang="nl-NL" baseline="0" dirty="0" smtClean="0"/>
              <a:t>Gezondheid, zowel fysiek als geestelijk, is belangrijk voor welbevinden. Tot slot speelt de woon- en leefomgeving een belangrijke rol. </a:t>
            </a:r>
            <a:endParaRPr lang="nl-NL" dirty="0"/>
          </a:p>
        </p:txBody>
      </p:sp>
      <p:sp>
        <p:nvSpPr>
          <p:cNvPr id="4" name="Slide Number Placeholder 3"/>
          <p:cNvSpPr>
            <a:spLocks noGrp="1"/>
          </p:cNvSpPr>
          <p:nvPr>
            <p:ph type="sldNum" sz="quarter" idx="10"/>
          </p:nvPr>
        </p:nvSpPr>
        <p:spPr/>
        <p:txBody>
          <a:bodyPr/>
          <a:lstStyle/>
          <a:p>
            <a:pPr>
              <a:defRPr/>
            </a:pPr>
            <a:fld id="{2060D037-C05C-4C36-9649-15AC5A1A930F}" type="slidenum">
              <a:rPr lang="nl-NL" smtClean="0"/>
              <a:pPr>
                <a:defRPr/>
              </a:pPr>
              <a:t>24</a:t>
            </a:fld>
            <a:endParaRPr lang="nl-NL"/>
          </a:p>
        </p:txBody>
      </p:sp>
    </p:spTree>
    <p:extLst>
      <p:ext uri="{BB962C8B-B14F-4D97-AF65-F5344CB8AC3E}">
        <p14:creationId xmlns:p14="http://schemas.microsoft.com/office/powerpoint/2010/main" val="25387313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Maar, </a:t>
            </a:r>
            <a:r>
              <a:rPr lang="en-GB" dirty="0" err="1" smtClean="0"/>
              <a:t>financiele</a:t>
            </a:r>
            <a:r>
              <a:rPr lang="en-GB" dirty="0" smtClean="0"/>
              <a:t> </a:t>
            </a:r>
            <a:r>
              <a:rPr lang="en-GB" dirty="0" err="1" smtClean="0"/>
              <a:t>beperkingen</a:t>
            </a:r>
            <a:r>
              <a:rPr lang="en-GB" dirty="0" smtClean="0"/>
              <a:t>, </a:t>
            </a:r>
            <a:r>
              <a:rPr lang="en-GB" dirty="0" err="1" smtClean="0"/>
              <a:t>en</a:t>
            </a:r>
            <a:r>
              <a:rPr lang="en-GB" dirty="0" smtClean="0"/>
              <a:t> </a:t>
            </a:r>
            <a:r>
              <a:rPr lang="en-GB" dirty="0" err="1" smtClean="0"/>
              <a:t>zal</a:t>
            </a:r>
            <a:r>
              <a:rPr lang="en-GB" dirty="0" smtClean="0"/>
              <a:t> </a:t>
            </a:r>
            <a:r>
              <a:rPr lang="en-GB" dirty="0" err="1" smtClean="0"/>
              <a:t>meer</a:t>
            </a:r>
            <a:r>
              <a:rPr lang="en-GB" dirty="0" smtClean="0"/>
              <a:t> </a:t>
            </a:r>
            <a:r>
              <a:rPr lang="en-GB" dirty="0" err="1" smtClean="0"/>
              <a:t>worden</a:t>
            </a:r>
            <a:r>
              <a:rPr lang="en-GB" dirty="0" smtClean="0"/>
              <a:t>: </a:t>
            </a:r>
            <a:r>
              <a:rPr lang="en-GB" dirty="0" err="1" smtClean="0"/>
              <a:t>Mevrouw</a:t>
            </a:r>
            <a:r>
              <a:rPr lang="en-GB" dirty="0" smtClean="0"/>
              <a:t> Jensen </a:t>
            </a:r>
            <a:r>
              <a:rPr lang="en-GB" dirty="0" err="1" smtClean="0"/>
              <a:t>wil</a:t>
            </a:r>
            <a:r>
              <a:rPr lang="en-GB" dirty="0" smtClean="0"/>
              <a:t> </a:t>
            </a:r>
            <a:r>
              <a:rPr lang="en-GB" dirty="0" err="1" smtClean="0"/>
              <a:t>graag</a:t>
            </a:r>
            <a:r>
              <a:rPr lang="en-GB" dirty="0" smtClean="0"/>
              <a:t> wat </a:t>
            </a:r>
            <a:r>
              <a:rPr lang="en-GB" dirty="0" err="1" smtClean="0"/>
              <a:t>vaker</a:t>
            </a:r>
            <a:r>
              <a:rPr lang="en-GB" dirty="0" smtClean="0"/>
              <a:t> </a:t>
            </a:r>
            <a:r>
              <a:rPr lang="en-GB" dirty="0" err="1" smtClean="0"/>
              <a:t>eten</a:t>
            </a:r>
            <a:r>
              <a:rPr lang="en-GB" dirty="0" smtClean="0"/>
              <a:t> </a:t>
            </a:r>
            <a:r>
              <a:rPr lang="en-GB" dirty="0" err="1" smtClean="0"/>
              <a:t>uit</a:t>
            </a:r>
            <a:r>
              <a:rPr lang="en-GB" dirty="0" smtClean="0"/>
              <a:t> het restaurant </a:t>
            </a:r>
            <a:r>
              <a:rPr lang="en-GB" dirty="0" err="1" smtClean="0"/>
              <a:t>bestellen</a:t>
            </a:r>
            <a:r>
              <a:rPr lang="en-GB" dirty="0" smtClean="0"/>
              <a:t>, maar heft </a:t>
            </a:r>
            <a:r>
              <a:rPr lang="en-GB" dirty="0" err="1" smtClean="0"/>
              <a:t>daar</a:t>
            </a:r>
            <a:r>
              <a:rPr lang="en-GB" dirty="0" smtClean="0"/>
              <a:t> </a:t>
            </a:r>
            <a:r>
              <a:rPr lang="en-GB" dirty="0" err="1" smtClean="0"/>
              <a:t>geen</a:t>
            </a:r>
            <a:r>
              <a:rPr lang="en-GB" dirty="0" smtClean="0"/>
              <a:t> geld </a:t>
            </a:r>
            <a:r>
              <a:rPr lang="en-GB" dirty="0" err="1" smtClean="0"/>
              <a:t>voor</a:t>
            </a:r>
            <a:r>
              <a:rPr lang="en-GB" dirty="0" smtClean="0"/>
              <a:t>…</a:t>
            </a:r>
          </a:p>
          <a:p>
            <a:endParaRPr lang="en-GB" dirty="0" smtClean="0"/>
          </a:p>
          <a:p>
            <a:endParaRPr lang="en-GB" dirty="0"/>
          </a:p>
        </p:txBody>
      </p:sp>
      <p:sp>
        <p:nvSpPr>
          <p:cNvPr id="4" name="Slide Number Placeholder 3"/>
          <p:cNvSpPr>
            <a:spLocks noGrp="1"/>
          </p:cNvSpPr>
          <p:nvPr>
            <p:ph type="sldNum" sz="quarter" idx="10"/>
          </p:nvPr>
        </p:nvSpPr>
        <p:spPr/>
        <p:txBody>
          <a:bodyPr/>
          <a:lstStyle/>
          <a:p>
            <a:pPr>
              <a:defRPr/>
            </a:pPr>
            <a:fld id="{2060D037-C05C-4C36-9649-15AC5A1A930F}" type="slidenum">
              <a:rPr lang="nl-NL" smtClean="0"/>
              <a:pPr>
                <a:defRPr/>
              </a:pPr>
              <a:t>25</a:t>
            </a:fld>
            <a:endParaRPr lang="nl-NL"/>
          </a:p>
        </p:txBody>
      </p:sp>
    </p:spTree>
    <p:extLst>
      <p:ext uri="{BB962C8B-B14F-4D97-AF65-F5344CB8AC3E}">
        <p14:creationId xmlns:p14="http://schemas.microsoft.com/office/powerpoint/2010/main" val="25683791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2060D037-C05C-4C36-9649-15AC5A1A930F}" type="slidenum">
              <a:rPr lang="nl-NL" smtClean="0"/>
              <a:pPr>
                <a:defRPr/>
              </a:pPr>
              <a:t>26</a:t>
            </a:fld>
            <a:endParaRPr lang="nl-NL"/>
          </a:p>
        </p:txBody>
      </p:sp>
    </p:spTree>
    <p:extLst>
      <p:ext uri="{BB962C8B-B14F-4D97-AF65-F5344CB8AC3E}">
        <p14:creationId xmlns:p14="http://schemas.microsoft.com/office/powerpoint/2010/main" val="19457401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smtClean="0"/>
              <a:t>Nodig om je te bewegen</a:t>
            </a:r>
            <a:r>
              <a:rPr lang="nl-NL" baseline="0" dirty="0" smtClean="0"/>
              <a:t>, ergens te komen, activiteiten te ondernemen…</a:t>
            </a:r>
          </a:p>
          <a:p>
            <a:endParaRPr lang="nl-NL" baseline="0" dirty="0" smtClean="0"/>
          </a:p>
          <a:p>
            <a:r>
              <a:rPr lang="nl-NL" baseline="0" dirty="0" smtClean="0"/>
              <a:t>Ook met cognitieve beperkingen – auto, rijbewijs kwijt na beroerte</a:t>
            </a:r>
          </a:p>
          <a:p>
            <a:r>
              <a:rPr lang="nl-NL" baseline="0" dirty="0" smtClean="0"/>
              <a:t>Elektrische fiets als mogelijkheid</a:t>
            </a:r>
          </a:p>
          <a:p>
            <a:endParaRPr lang="en-GB" dirty="0"/>
          </a:p>
        </p:txBody>
      </p:sp>
      <p:sp>
        <p:nvSpPr>
          <p:cNvPr id="4" name="Slide Number Placeholder 3"/>
          <p:cNvSpPr>
            <a:spLocks noGrp="1"/>
          </p:cNvSpPr>
          <p:nvPr>
            <p:ph type="sldNum" sz="quarter" idx="10"/>
          </p:nvPr>
        </p:nvSpPr>
        <p:spPr/>
        <p:txBody>
          <a:bodyPr/>
          <a:lstStyle/>
          <a:p>
            <a:pPr>
              <a:defRPr/>
            </a:pPr>
            <a:fld id="{2060D037-C05C-4C36-9649-15AC5A1A930F}" type="slidenum">
              <a:rPr lang="nl-NL" smtClean="0"/>
              <a:pPr>
                <a:defRPr/>
              </a:pPr>
              <a:t>27</a:t>
            </a:fld>
            <a:endParaRPr lang="nl-NL"/>
          </a:p>
        </p:txBody>
      </p:sp>
    </p:spTree>
    <p:extLst>
      <p:ext uri="{BB962C8B-B14F-4D97-AF65-F5344CB8AC3E}">
        <p14:creationId xmlns:p14="http://schemas.microsoft.com/office/powerpoint/2010/main" val="16907478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smtClean="0"/>
              <a:t>Mevrouw </a:t>
            </a:r>
            <a:r>
              <a:rPr lang="nl-NL" dirty="0" err="1" smtClean="0"/>
              <a:t>Pietersen</a:t>
            </a:r>
            <a:r>
              <a:rPr lang="nl-NL" dirty="0" smtClean="0"/>
              <a:t> heeft niet-aangeboren hersenletsel, door een beroerte. In</a:t>
            </a:r>
            <a:r>
              <a:rPr lang="nl-NL" baseline="0" dirty="0" smtClean="0"/>
              <a:t> plaats van hulp van anderen te vragen, kan het soms ook oplossingen in de persoon zelf zijn.</a:t>
            </a:r>
            <a:endParaRPr lang="nl-NL" dirty="0"/>
          </a:p>
        </p:txBody>
      </p:sp>
      <p:sp>
        <p:nvSpPr>
          <p:cNvPr id="4" name="Slide Number Placeholder 3"/>
          <p:cNvSpPr>
            <a:spLocks noGrp="1"/>
          </p:cNvSpPr>
          <p:nvPr>
            <p:ph type="sldNum" sz="quarter" idx="10"/>
          </p:nvPr>
        </p:nvSpPr>
        <p:spPr/>
        <p:txBody>
          <a:bodyPr/>
          <a:lstStyle/>
          <a:p>
            <a:pPr>
              <a:defRPr/>
            </a:pPr>
            <a:fld id="{2060D037-C05C-4C36-9649-15AC5A1A930F}" type="slidenum">
              <a:rPr lang="nl-NL" smtClean="0"/>
              <a:pPr>
                <a:defRPr/>
              </a:pPr>
              <a:t>28</a:t>
            </a:fld>
            <a:endParaRPr lang="nl-NL"/>
          </a:p>
        </p:txBody>
      </p:sp>
    </p:spTree>
    <p:extLst>
      <p:ext uri="{BB962C8B-B14F-4D97-AF65-F5344CB8AC3E}">
        <p14:creationId xmlns:p14="http://schemas.microsoft.com/office/powerpoint/2010/main" val="6452365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smtClean="0"/>
              <a:t>Veel kwalitatief onderzoek: verhalen van ouderen</a:t>
            </a:r>
          </a:p>
          <a:p>
            <a:r>
              <a:rPr lang="nl-NL" dirty="0" smtClean="0"/>
              <a:t>Maar ook: dichtbij mensen zelf, hun ervaringen centraal</a:t>
            </a:r>
            <a:r>
              <a:rPr lang="nl-NL" baseline="0" dirty="0" smtClean="0"/>
              <a:t> stellen.</a:t>
            </a:r>
          </a:p>
          <a:p>
            <a:r>
              <a:rPr lang="nl-NL" baseline="0" dirty="0" smtClean="0"/>
              <a:t>In verschillende landen. Mensen met beperkingen, maar ook kijken naar hun mogelijkheden! </a:t>
            </a:r>
          </a:p>
          <a:p>
            <a:endParaRPr lang="nl-NL" baseline="0" dirty="0" smtClean="0"/>
          </a:p>
        </p:txBody>
      </p:sp>
      <p:sp>
        <p:nvSpPr>
          <p:cNvPr id="4" name="Slide Number Placeholder 3"/>
          <p:cNvSpPr>
            <a:spLocks noGrp="1"/>
          </p:cNvSpPr>
          <p:nvPr>
            <p:ph type="sldNum" sz="quarter" idx="10"/>
          </p:nvPr>
        </p:nvSpPr>
        <p:spPr/>
        <p:txBody>
          <a:bodyPr/>
          <a:lstStyle/>
          <a:p>
            <a:pPr>
              <a:defRPr/>
            </a:pPr>
            <a:fld id="{2060D037-C05C-4C36-9649-15AC5A1A930F}" type="slidenum">
              <a:rPr lang="nl-NL" smtClean="0"/>
              <a:pPr>
                <a:defRPr/>
              </a:pPr>
              <a:t>3</a:t>
            </a:fld>
            <a:endParaRPr lang="nl-NL"/>
          </a:p>
        </p:txBody>
      </p:sp>
    </p:spTree>
    <p:extLst>
      <p:ext uri="{BB962C8B-B14F-4D97-AF65-F5344CB8AC3E}">
        <p14:creationId xmlns:p14="http://schemas.microsoft.com/office/powerpoint/2010/main" val="22204673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nl-NL" dirty="0" err="1" smtClean="0"/>
              <a:t>Marike’s</a:t>
            </a:r>
            <a:r>
              <a:rPr lang="nl-NL" dirty="0" smtClean="0"/>
              <a:t> onderzoek: hoe welbevinden van ouderen gevormd wordt door de leefomgeving – of eigenlijk in hoeverre de leefomgeving wel of niet leeftijdsvriendelijk is.</a:t>
            </a:r>
          </a:p>
          <a:p>
            <a:pPr marL="0" indent="0">
              <a:buFontTx/>
              <a:buNone/>
            </a:pPr>
            <a:endParaRPr lang="nl-NL" dirty="0" smtClean="0"/>
          </a:p>
          <a:p>
            <a:pPr marL="171450" indent="-171450">
              <a:buFontTx/>
              <a:buChar char="-"/>
            </a:pPr>
            <a:r>
              <a:rPr lang="nl-NL" dirty="0" smtClean="0"/>
              <a:t>Tuinen!</a:t>
            </a:r>
          </a:p>
          <a:p>
            <a:pPr marL="628650" lvl="1" indent="-171450">
              <a:buFontTx/>
              <a:buChar char="-"/>
            </a:pPr>
            <a:r>
              <a:rPr lang="en-US" dirty="0" smtClean="0"/>
              <a:t>“Well when you work outside in the garden then often someone passes by on the bicycle  and says something or will make a small chat with me. And when I am at the back of  the house the same occurs, because my house is located on the corner [of the street] having contact is easy. For people it is important to have contact because when you live alone you will become lonely.” – </a:t>
            </a:r>
            <a:r>
              <a:rPr lang="en-US" dirty="0" err="1" smtClean="0"/>
              <a:t>Mrs</a:t>
            </a:r>
            <a:r>
              <a:rPr lang="en-US" dirty="0" smtClean="0"/>
              <a:t> de Jong </a:t>
            </a:r>
            <a:endParaRPr lang="nl-NL" dirty="0" smtClean="0"/>
          </a:p>
          <a:p>
            <a:pPr marL="171450" indent="-171450">
              <a:buFontTx/>
              <a:buChar char="-"/>
            </a:pPr>
            <a:r>
              <a:rPr lang="nl-NL" dirty="0" smtClean="0"/>
              <a:t>Paden in het dorp – inclusief bestrating</a:t>
            </a:r>
          </a:p>
          <a:p>
            <a:pPr marL="628650" lvl="1" indent="-171450">
              <a:buFontTx/>
              <a:buChar char="-"/>
            </a:pPr>
            <a:r>
              <a:rPr lang="en-US" dirty="0" smtClean="0"/>
              <a:t>A concrete road is nice to walk on because my feet sometimes bother me. Then I look for places that are more comfortable for me to walk on. This [paving currently walking on] is okay, pretty flat. However, behind the church, there are very bad stones. People with a walker also do not like that” – </a:t>
            </a:r>
            <a:r>
              <a:rPr lang="en-US" dirty="0" err="1" smtClean="0"/>
              <a:t>Mrs</a:t>
            </a:r>
            <a:r>
              <a:rPr lang="en-US" dirty="0" smtClean="0"/>
              <a:t> Smit </a:t>
            </a:r>
          </a:p>
          <a:p>
            <a:pPr marL="628650" lvl="1" indent="-171450">
              <a:buFontTx/>
              <a:buChar char="-"/>
            </a:pPr>
            <a:r>
              <a:rPr lang="nl-NL" dirty="0" smtClean="0"/>
              <a:t>Lopen op de weg, of op het fietspad</a:t>
            </a:r>
          </a:p>
          <a:p>
            <a:pPr marL="628650" lvl="1" indent="-171450">
              <a:buFontTx/>
              <a:buChar char="-"/>
            </a:pPr>
            <a:r>
              <a:rPr lang="nl-NL" dirty="0" smtClean="0"/>
              <a:t>“</a:t>
            </a:r>
            <a:r>
              <a:rPr lang="en-US" dirty="0" smtClean="0"/>
              <a:t>Last week I was walking here [on the road] and then a man came in a car. I think he did not see me. I was walking left so I had to go into the grass. Otherwise he would have hit me. Well just because there is no pavement”. – </a:t>
            </a:r>
            <a:r>
              <a:rPr lang="en-US" dirty="0" err="1" smtClean="0"/>
              <a:t>Mrs</a:t>
            </a:r>
            <a:r>
              <a:rPr lang="en-US" dirty="0" smtClean="0"/>
              <a:t> van </a:t>
            </a:r>
            <a:r>
              <a:rPr lang="en-US" dirty="0" err="1" smtClean="0"/>
              <a:t>Dijk</a:t>
            </a:r>
            <a:r>
              <a:rPr lang="en-US" dirty="0" smtClean="0"/>
              <a:t> </a:t>
            </a:r>
          </a:p>
          <a:p>
            <a:pPr marL="628650" lvl="1" indent="-171450">
              <a:buFontTx/>
              <a:buChar char="-"/>
            </a:pPr>
            <a:r>
              <a:rPr lang="en-US" dirty="0" smtClean="0"/>
              <a:t>““So when you want to go in that direction [of village] as a pedestrian you can only walk on the cycle path. (...) Especially in the summer this not pleasant because many bikes will come racing by.” – </a:t>
            </a:r>
            <a:r>
              <a:rPr lang="en-US" dirty="0" err="1" smtClean="0"/>
              <a:t>Mrs</a:t>
            </a:r>
            <a:r>
              <a:rPr lang="en-US" dirty="0" smtClean="0"/>
              <a:t> </a:t>
            </a:r>
            <a:r>
              <a:rPr lang="en-US" dirty="0" err="1" smtClean="0"/>
              <a:t>Visser</a:t>
            </a:r>
            <a:endParaRPr lang="en-US" dirty="0" smtClean="0"/>
          </a:p>
          <a:p>
            <a:pPr marL="628650" lvl="1" indent="-171450">
              <a:buFontTx/>
              <a:buChar char="-"/>
            </a:pPr>
            <a:endParaRPr lang="en-US" dirty="0" smtClean="0"/>
          </a:p>
          <a:p>
            <a:pPr marL="628650" lvl="1" indent="-171450">
              <a:buFontTx/>
              <a:buChar char="-"/>
            </a:pPr>
            <a:r>
              <a:rPr lang="en-US" dirty="0" smtClean="0"/>
              <a:t>Activity space </a:t>
            </a:r>
            <a:r>
              <a:rPr lang="en-US" dirty="0" err="1" smtClean="0"/>
              <a:t>wordt</a:t>
            </a:r>
            <a:r>
              <a:rPr lang="en-US" dirty="0" smtClean="0"/>
              <a:t> </a:t>
            </a:r>
            <a:r>
              <a:rPr lang="en-US" dirty="0" err="1" smtClean="0"/>
              <a:t>beinvloed</a:t>
            </a:r>
            <a:r>
              <a:rPr lang="en-US" baseline="0" dirty="0" smtClean="0"/>
              <a:t> door de </a:t>
            </a:r>
            <a:r>
              <a:rPr lang="en-US" baseline="0" dirty="0" err="1" smtClean="0"/>
              <a:t>fysieke</a:t>
            </a:r>
            <a:r>
              <a:rPr lang="en-US" baseline="0" dirty="0" smtClean="0"/>
              <a:t> </a:t>
            </a:r>
            <a:r>
              <a:rPr lang="en-US" baseline="0" dirty="0" err="1" smtClean="0"/>
              <a:t>inrichting</a:t>
            </a:r>
            <a:r>
              <a:rPr lang="en-US" baseline="0" dirty="0" smtClean="0"/>
              <a:t> van de </a:t>
            </a:r>
            <a:r>
              <a:rPr lang="en-US" baseline="0" dirty="0" err="1" smtClean="0"/>
              <a:t>ruimte</a:t>
            </a:r>
            <a:r>
              <a:rPr lang="en-US" baseline="0" dirty="0" smtClean="0"/>
              <a:t> – </a:t>
            </a:r>
            <a:r>
              <a:rPr lang="en-US" baseline="0" dirty="0" err="1" smtClean="0"/>
              <a:t>bepaalde</a:t>
            </a:r>
            <a:r>
              <a:rPr lang="en-US" baseline="0" dirty="0" smtClean="0"/>
              <a:t> </a:t>
            </a:r>
            <a:r>
              <a:rPr lang="en-US" baseline="0" dirty="0" err="1" smtClean="0"/>
              <a:t>plekken</a:t>
            </a:r>
            <a:r>
              <a:rPr lang="en-US" baseline="0" dirty="0" smtClean="0"/>
              <a:t> </a:t>
            </a:r>
            <a:r>
              <a:rPr lang="en-US" baseline="0" dirty="0" err="1" smtClean="0"/>
              <a:t>worden</a:t>
            </a:r>
            <a:r>
              <a:rPr lang="en-US" baseline="0" dirty="0" smtClean="0"/>
              <a:t> </a:t>
            </a:r>
            <a:r>
              <a:rPr lang="en-US" baseline="0" dirty="0" err="1" smtClean="0"/>
              <a:t>vermeden</a:t>
            </a:r>
            <a:r>
              <a:rPr lang="en-US" baseline="0" dirty="0" smtClean="0"/>
              <a:t>, </a:t>
            </a:r>
            <a:r>
              <a:rPr lang="en-US" baseline="0" dirty="0" err="1" smtClean="0"/>
              <a:t>andere</a:t>
            </a:r>
            <a:r>
              <a:rPr lang="en-US" baseline="0" dirty="0" smtClean="0"/>
              <a:t> </a:t>
            </a:r>
            <a:r>
              <a:rPr lang="en-US" baseline="0" dirty="0" err="1" smtClean="0"/>
              <a:t>juist</a:t>
            </a:r>
            <a:r>
              <a:rPr lang="en-US" baseline="0" dirty="0" smtClean="0"/>
              <a:t> </a:t>
            </a:r>
            <a:r>
              <a:rPr lang="en-US" baseline="0" dirty="0" err="1" smtClean="0"/>
              <a:t>wel</a:t>
            </a:r>
            <a:r>
              <a:rPr lang="en-US" baseline="0" dirty="0" smtClean="0"/>
              <a:t> </a:t>
            </a:r>
            <a:r>
              <a:rPr lang="en-US" baseline="0" dirty="0" err="1" smtClean="0"/>
              <a:t>gebruikt</a:t>
            </a:r>
            <a:r>
              <a:rPr lang="en-US" baseline="0" dirty="0" smtClean="0"/>
              <a:t>!</a:t>
            </a:r>
            <a:endParaRPr lang="en-US" dirty="0" smtClean="0"/>
          </a:p>
          <a:p>
            <a:pPr marL="628650" lvl="1" indent="-171450">
              <a:buFontTx/>
              <a:buChar char="-"/>
            </a:pPr>
            <a:endParaRPr lang="nl-NL" dirty="0" smtClean="0"/>
          </a:p>
          <a:p>
            <a:pPr marL="171450" indent="-171450">
              <a:buFontTx/>
              <a:buChar char="-"/>
            </a:pPr>
            <a:r>
              <a:rPr lang="nl-NL" dirty="0" smtClean="0"/>
              <a:t>Fietsen, inclusief</a:t>
            </a:r>
            <a:r>
              <a:rPr lang="nl-NL" baseline="0" dirty="0" smtClean="0"/>
              <a:t> e-bike en </a:t>
            </a:r>
            <a:r>
              <a:rPr lang="nl-NL" baseline="0" dirty="0" err="1" smtClean="0"/>
              <a:t>duofiets</a:t>
            </a:r>
            <a:endParaRPr lang="nl-NL" dirty="0"/>
          </a:p>
        </p:txBody>
      </p:sp>
      <p:sp>
        <p:nvSpPr>
          <p:cNvPr id="4" name="Slide Number Placeholder 3"/>
          <p:cNvSpPr>
            <a:spLocks noGrp="1"/>
          </p:cNvSpPr>
          <p:nvPr>
            <p:ph type="sldNum" sz="quarter" idx="10"/>
          </p:nvPr>
        </p:nvSpPr>
        <p:spPr/>
        <p:txBody>
          <a:bodyPr/>
          <a:lstStyle/>
          <a:p>
            <a:pPr>
              <a:defRPr/>
            </a:pPr>
            <a:fld id="{2060D037-C05C-4C36-9649-15AC5A1A930F}" type="slidenum">
              <a:rPr lang="nl-NL" smtClean="0"/>
              <a:pPr>
                <a:defRPr/>
              </a:pPr>
              <a:t>4</a:t>
            </a:fld>
            <a:endParaRPr lang="nl-NL"/>
          </a:p>
        </p:txBody>
      </p:sp>
    </p:spTree>
    <p:extLst>
      <p:ext uri="{BB962C8B-B14F-4D97-AF65-F5344CB8AC3E}">
        <p14:creationId xmlns:p14="http://schemas.microsoft.com/office/powerpoint/2010/main" val="42675892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2060D037-C05C-4C36-9649-15AC5A1A930F}" type="slidenum">
              <a:rPr lang="nl-NL" smtClean="0"/>
              <a:pPr>
                <a:defRPr/>
              </a:pPr>
              <a:t>5</a:t>
            </a:fld>
            <a:endParaRPr lang="nl-NL"/>
          </a:p>
        </p:txBody>
      </p:sp>
    </p:spTree>
    <p:extLst>
      <p:ext uri="{BB962C8B-B14F-4D97-AF65-F5344CB8AC3E}">
        <p14:creationId xmlns:p14="http://schemas.microsoft.com/office/powerpoint/2010/main" val="40059972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err="1" smtClean="0"/>
              <a:t>Ageing</a:t>
            </a:r>
            <a:r>
              <a:rPr lang="nl-NL" dirty="0" smtClean="0"/>
              <a:t> in </a:t>
            </a:r>
            <a:r>
              <a:rPr lang="nl-NL" dirty="0" err="1" smtClean="0"/>
              <a:t>place</a:t>
            </a:r>
            <a:endParaRPr lang="nl-NL" dirty="0" smtClean="0"/>
          </a:p>
          <a:p>
            <a:pPr marL="171450" indent="-171450">
              <a:buFontTx/>
              <a:buChar char="-"/>
            </a:pPr>
            <a:r>
              <a:rPr lang="nl-NL" dirty="0" smtClean="0"/>
              <a:t>Beleidsideaal: het bespaart kosten</a:t>
            </a:r>
          </a:p>
          <a:p>
            <a:pPr marL="171450" indent="-171450">
              <a:buFontTx/>
              <a:buChar char="-"/>
            </a:pPr>
            <a:r>
              <a:rPr lang="nl-NL" dirty="0" smtClean="0"/>
              <a:t>Veel ouderen willen dit zelf ook, omdat ze dan kunnen blijven wonen op</a:t>
            </a:r>
            <a:r>
              <a:rPr lang="nl-NL" baseline="0" dirty="0" smtClean="0"/>
              <a:t> een plek die 1) ze kennen; 2) waar ze vrienden, familie en buren kennen; 3) waar ze zich goed voelen</a:t>
            </a:r>
          </a:p>
          <a:p>
            <a:pPr marL="0" indent="0">
              <a:buFontTx/>
              <a:buNone/>
            </a:pPr>
            <a:endParaRPr lang="nl-NL" baseline="0" dirty="0"/>
          </a:p>
          <a:p>
            <a:pPr marL="0" indent="0">
              <a:buFontTx/>
              <a:buNone/>
            </a:pPr>
            <a:r>
              <a:rPr lang="nl-NL" baseline="0" dirty="0" smtClean="0"/>
              <a:t>Citaat onderzoek NZ</a:t>
            </a:r>
          </a:p>
          <a:p>
            <a:pPr marL="0" indent="0">
              <a:buFontTx/>
              <a:buNone/>
            </a:pPr>
            <a:r>
              <a:rPr lang="en-US" baseline="0" dirty="0" smtClean="0"/>
              <a:t>BEING FAMILIAR WITH THE COMMUNITY, FEELS LIKE HOME – HOME AS A REFUGE, COMMUNITY/NEIGHBOURHOOD AS A RESOURCE</a:t>
            </a:r>
          </a:p>
          <a:p>
            <a:pPr marL="0" indent="0">
              <a:buFontTx/>
              <a:buNone/>
            </a:pPr>
            <a:r>
              <a:rPr lang="en-US" baseline="0" dirty="0" smtClean="0"/>
              <a:t>One couple sums up this idea of familiarity when asked to specify what they mean by saying their community felt “like home”:</a:t>
            </a:r>
          </a:p>
          <a:p>
            <a:pPr marL="0" indent="0">
              <a:buFontTx/>
              <a:buNone/>
            </a:pPr>
            <a:r>
              <a:rPr lang="en-US" baseline="0" dirty="0" err="1" smtClean="0"/>
              <a:t>Int</a:t>
            </a:r>
            <a:r>
              <a:rPr lang="en-US" baseline="0" dirty="0" smtClean="0"/>
              <a:t>: What do you mean by that [comment], “Actually, it’s home”</a:t>
            </a:r>
          </a:p>
          <a:p>
            <a:pPr marL="0" indent="0">
              <a:buFontTx/>
              <a:buNone/>
            </a:pPr>
            <a:r>
              <a:rPr lang="en-US" baseline="0" dirty="0" smtClean="0"/>
              <a:t>J: It’s home!</a:t>
            </a:r>
          </a:p>
          <a:p>
            <a:pPr marL="0" indent="0">
              <a:buFontTx/>
              <a:buNone/>
            </a:pPr>
            <a:r>
              <a:rPr lang="en-US" baseline="0" dirty="0" err="1" smtClean="0"/>
              <a:t>Int</a:t>
            </a:r>
            <a:r>
              <a:rPr lang="en-US" baseline="0" dirty="0" smtClean="0"/>
              <a:t>: Yes?</a:t>
            </a:r>
          </a:p>
          <a:p>
            <a:pPr marL="0" indent="0">
              <a:buFontTx/>
              <a:buNone/>
            </a:pPr>
            <a:r>
              <a:rPr lang="en-US" baseline="0" dirty="0" smtClean="0"/>
              <a:t>J: This is where our roots are. And that is very wide in that it is a community that we know, the landscape we know. It’s not foreign to us . . . you know when you’re home. . . . No, but it’s, it’s [pause] a place that you know. You know so well. It’s like being part of the family almost, you know. But that’s a very emotional response to it . . . . The advantages [of staying] well that’s, you’ve got social networks. You know where to find things at the supermarket. Little details like that sometimes make a tremendous amount of difference. If you can walk in, pick it up, go, you don’t have to wander around with your glasses on so you can find things. </a:t>
            </a:r>
          </a:p>
          <a:p>
            <a:pPr marL="0" indent="0">
              <a:buFontTx/>
              <a:buNone/>
            </a:pPr>
            <a:r>
              <a:rPr lang="en-US" baseline="0" dirty="0" smtClean="0"/>
              <a:t>L: Another thing too, when you get older it’s a big upheaval in your life to go from one place to another place . . . . [It] would be a huge upheaval for us to shift out of here and go somewhere else at this stage. Even later on probably </a:t>
            </a:r>
          </a:p>
          <a:p>
            <a:pPr marL="0" indent="0">
              <a:buFontTx/>
              <a:buNone/>
            </a:pPr>
            <a:r>
              <a:rPr lang="en-US" baseline="0" dirty="0" smtClean="0"/>
              <a:t>J: So that’s an advantage of staying in the same house. No need for all that adjustment </a:t>
            </a:r>
          </a:p>
          <a:p>
            <a:pPr marL="0" indent="0">
              <a:buFontTx/>
              <a:buNone/>
            </a:pPr>
            <a:r>
              <a:rPr lang="en-US" baseline="0" dirty="0" smtClean="0"/>
              <a:t>L: And I should imagine it would be more difficult to adjust in later years than in younger years . . . elderly people, probably could find that quite difficult</a:t>
            </a:r>
          </a:p>
          <a:p>
            <a:pPr marL="0" indent="0">
              <a:buFontTx/>
              <a:buNone/>
            </a:pPr>
            <a:r>
              <a:rPr lang="en-US" baseline="0" dirty="0" smtClean="0"/>
              <a:t>J: But that’s because they don’t have those social networks that make being old okay </a:t>
            </a:r>
          </a:p>
          <a:p>
            <a:pPr marL="0" indent="0">
              <a:buFontTx/>
              <a:buNone/>
            </a:pPr>
            <a:r>
              <a:rPr lang="en-US" baseline="0" dirty="0" err="1" smtClean="0"/>
              <a:t>Int</a:t>
            </a:r>
            <a:r>
              <a:rPr lang="en-US" baseline="0" dirty="0" smtClean="0"/>
              <a:t>: Yeah. Social networks that make being older —?</a:t>
            </a:r>
          </a:p>
          <a:p>
            <a:pPr marL="0" indent="0">
              <a:buFontTx/>
              <a:buNone/>
            </a:pPr>
            <a:r>
              <a:rPr lang="en-US" baseline="0" dirty="0" smtClean="0"/>
              <a:t>J: Make being older fine</a:t>
            </a:r>
          </a:p>
          <a:p>
            <a:pPr marL="0" indent="0">
              <a:buFontTx/>
              <a:buNone/>
            </a:pPr>
            <a:r>
              <a:rPr lang="en-US" baseline="0" dirty="0" smtClean="0"/>
              <a:t>L: Make you feel more secure -</a:t>
            </a:r>
          </a:p>
          <a:p>
            <a:pPr marL="0" indent="0">
              <a:buFontTx/>
              <a:buNone/>
            </a:pPr>
            <a:r>
              <a:rPr lang="en-US" baseline="0" dirty="0" smtClean="0"/>
              <a:t>J: - You’re secure, you’re</a:t>
            </a:r>
          </a:p>
          <a:p>
            <a:pPr marL="0" indent="0">
              <a:buFontTx/>
              <a:buNone/>
            </a:pPr>
            <a:r>
              <a:rPr lang="en-US" baseline="0" dirty="0" smtClean="0"/>
              <a:t>L: You know, I’m secure in the thought that I’ve got a family, I’ve got a doctor to go to. There’s a hospital here . . . there’s a dentist here. Whatever it is else I need. I feel quite secure that they’re all in this community </a:t>
            </a:r>
          </a:p>
          <a:p>
            <a:pPr marL="0" indent="0">
              <a:buFontTx/>
              <a:buNone/>
            </a:pPr>
            <a:r>
              <a:rPr lang="en-US" baseline="0" dirty="0" smtClean="0"/>
              <a:t>J: If you change places you’ve got to rethink all those things. How do I get to here? Which shop do I use and those kinds of things . . . .</a:t>
            </a:r>
          </a:p>
          <a:p>
            <a:pPr marL="0" indent="0">
              <a:buFontTx/>
              <a:buNone/>
            </a:pPr>
            <a:r>
              <a:rPr lang="en-US" baseline="0" dirty="0" smtClean="0"/>
              <a:t>(Interview, Jane and Laurie, </a:t>
            </a:r>
            <a:r>
              <a:rPr lang="en-US" baseline="0" dirty="0" err="1" smtClean="0"/>
              <a:t>Tokoroa</a:t>
            </a:r>
            <a:r>
              <a:rPr lang="en-US" baseline="0" dirty="0" smtClean="0"/>
              <a:t>)</a:t>
            </a:r>
          </a:p>
          <a:p>
            <a:pPr marL="0" indent="0">
              <a:buFontTx/>
              <a:buNone/>
            </a:pPr>
            <a:endParaRPr lang="nl-NL" baseline="0" dirty="0" smtClean="0"/>
          </a:p>
        </p:txBody>
      </p:sp>
      <p:sp>
        <p:nvSpPr>
          <p:cNvPr id="4" name="Slide Number Placeholder 3"/>
          <p:cNvSpPr>
            <a:spLocks noGrp="1"/>
          </p:cNvSpPr>
          <p:nvPr>
            <p:ph type="sldNum" sz="quarter" idx="10"/>
          </p:nvPr>
        </p:nvSpPr>
        <p:spPr/>
        <p:txBody>
          <a:bodyPr/>
          <a:lstStyle/>
          <a:p>
            <a:pPr>
              <a:defRPr/>
            </a:pPr>
            <a:fld id="{2060D037-C05C-4C36-9649-15AC5A1A930F}" type="slidenum">
              <a:rPr lang="nl-NL" smtClean="0"/>
              <a:pPr>
                <a:defRPr/>
              </a:pPr>
              <a:t>6</a:t>
            </a:fld>
            <a:endParaRPr lang="nl-NL"/>
          </a:p>
        </p:txBody>
      </p:sp>
    </p:spTree>
    <p:extLst>
      <p:ext uri="{BB962C8B-B14F-4D97-AF65-F5344CB8AC3E}">
        <p14:creationId xmlns:p14="http://schemas.microsoft.com/office/powerpoint/2010/main" val="5382095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smtClean="0"/>
              <a:t>Samenspel tussen kenmerken van de omgeving en kenmerken van de persoon leidt tot verschillende mate van ‘harmonie’ waarin mensen leven met hun omgeving:</a:t>
            </a:r>
          </a:p>
          <a:p>
            <a:r>
              <a:rPr lang="nl-NL" dirty="0" err="1" smtClean="0"/>
              <a:t>Environmental</a:t>
            </a:r>
            <a:r>
              <a:rPr lang="nl-NL" dirty="0" smtClean="0"/>
              <a:t> comfort: </a:t>
            </a:r>
            <a:r>
              <a:rPr lang="nl-NL" dirty="0" err="1" smtClean="0"/>
              <a:t>place</a:t>
            </a:r>
            <a:r>
              <a:rPr lang="nl-NL" dirty="0" smtClean="0"/>
              <a:t> attachment </a:t>
            </a:r>
            <a:r>
              <a:rPr lang="nl-NL" dirty="0" err="1" smtClean="0"/>
              <a:t>to</a:t>
            </a:r>
            <a:r>
              <a:rPr lang="nl-NL" dirty="0" smtClean="0"/>
              <a:t> </a:t>
            </a:r>
            <a:r>
              <a:rPr lang="nl-NL" dirty="0" err="1" smtClean="0"/>
              <a:t>immediate</a:t>
            </a:r>
            <a:r>
              <a:rPr lang="nl-NL" dirty="0" smtClean="0"/>
              <a:t> </a:t>
            </a:r>
            <a:r>
              <a:rPr lang="nl-NL" dirty="0" err="1" smtClean="0"/>
              <a:t>neighbourhood</a:t>
            </a:r>
            <a:endParaRPr lang="nl-NL" dirty="0" smtClean="0"/>
          </a:p>
          <a:p>
            <a:r>
              <a:rPr lang="nl-NL" dirty="0" err="1" smtClean="0"/>
              <a:t>Environmental</a:t>
            </a:r>
            <a:r>
              <a:rPr lang="nl-NL" dirty="0" smtClean="0"/>
              <a:t> Management: </a:t>
            </a:r>
            <a:r>
              <a:rPr lang="nl-NL" dirty="0" err="1" smtClean="0"/>
              <a:t>place</a:t>
            </a:r>
            <a:r>
              <a:rPr lang="nl-NL" dirty="0" smtClean="0"/>
              <a:t> attachment </a:t>
            </a:r>
            <a:r>
              <a:rPr lang="nl-NL" dirty="0" err="1" smtClean="0"/>
              <a:t>to</a:t>
            </a:r>
            <a:r>
              <a:rPr lang="nl-NL" dirty="0" smtClean="0"/>
              <a:t> </a:t>
            </a:r>
            <a:r>
              <a:rPr lang="nl-NL" dirty="0" err="1" smtClean="0"/>
              <a:t>immediate</a:t>
            </a:r>
            <a:r>
              <a:rPr lang="nl-NL" dirty="0" smtClean="0"/>
              <a:t> </a:t>
            </a:r>
            <a:r>
              <a:rPr lang="nl-NL" dirty="0" err="1" smtClean="0"/>
              <a:t>neighbourhood</a:t>
            </a:r>
            <a:r>
              <a:rPr lang="nl-NL" dirty="0" smtClean="0"/>
              <a:t> or </a:t>
            </a:r>
            <a:r>
              <a:rPr lang="nl-NL" dirty="0" err="1" smtClean="0"/>
              <a:t>outside</a:t>
            </a:r>
            <a:endParaRPr lang="nl-NL" dirty="0" smtClean="0"/>
          </a:p>
          <a:p>
            <a:r>
              <a:rPr lang="nl-NL" dirty="0" err="1" smtClean="0"/>
              <a:t>Environmental</a:t>
            </a:r>
            <a:r>
              <a:rPr lang="nl-NL" dirty="0" smtClean="0"/>
              <a:t> </a:t>
            </a:r>
            <a:r>
              <a:rPr lang="nl-NL" dirty="0" err="1" smtClean="0"/>
              <a:t>distress</a:t>
            </a:r>
            <a:r>
              <a:rPr lang="nl-NL" dirty="0" smtClean="0"/>
              <a:t>: no </a:t>
            </a:r>
            <a:r>
              <a:rPr lang="nl-NL" dirty="0" err="1" smtClean="0"/>
              <a:t>place</a:t>
            </a:r>
            <a:r>
              <a:rPr lang="nl-NL" dirty="0" smtClean="0"/>
              <a:t> attachment, or </a:t>
            </a:r>
            <a:r>
              <a:rPr lang="nl-NL" dirty="0" err="1" smtClean="0"/>
              <a:t>disruptions</a:t>
            </a:r>
            <a:r>
              <a:rPr lang="nl-NL" dirty="0" smtClean="0"/>
              <a:t> in </a:t>
            </a:r>
            <a:r>
              <a:rPr lang="nl-NL" dirty="0" err="1" smtClean="0"/>
              <a:t>it</a:t>
            </a:r>
            <a:endParaRPr lang="nl-NL" dirty="0" smtClean="0"/>
          </a:p>
          <a:p>
            <a:endParaRPr lang="nl-NL" dirty="0" smtClean="0"/>
          </a:p>
          <a:p>
            <a:r>
              <a:rPr lang="nl-NL" dirty="0" smtClean="0"/>
              <a:t>Voorbeeld van </a:t>
            </a:r>
            <a:r>
              <a:rPr lang="nl-NL" dirty="0" err="1" smtClean="0"/>
              <a:t>Environmental</a:t>
            </a:r>
            <a:r>
              <a:rPr lang="nl-NL" dirty="0" smtClean="0"/>
              <a:t> Management (</a:t>
            </a:r>
            <a:r>
              <a:rPr lang="nl-NL" dirty="0" err="1" smtClean="0"/>
              <a:t>positive</a:t>
            </a:r>
            <a:r>
              <a:rPr lang="nl-NL" dirty="0" smtClean="0"/>
              <a:t>: managing in </a:t>
            </a:r>
            <a:r>
              <a:rPr lang="nl-NL" dirty="0" err="1" smtClean="0"/>
              <a:t>spite</a:t>
            </a:r>
            <a:r>
              <a:rPr lang="nl-NL" dirty="0" smtClean="0"/>
              <a:t> of </a:t>
            </a:r>
            <a:r>
              <a:rPr lang="nl-NL" dirty="0" err="1" smtClean="0"/>
              <a:t>press</a:t>
            </a:r>
            <a:r>
              <a:rPr lang="nl-NL" dirty="0" smtClean="0"/>
              <a:t>): Ms Muriel Allen, </a:t>
            </a:r>
            <a:r>
              <a:rPr lang="nl-NL" dirty="0" err="1" smtClean="0"/>
              <a:t>Moss</a:t>
            </a:r>
            <a:r>
              <a:rPr lang="nl-NL" dirty="0" smtClean="0"/>
              <a:t> Side, Manchester (living </a:t>
            </a:r>
            <a:r>
              <a:rPr lang="nl-NL" dirty="0" err="1" smtClean="0"/>
              <a:t>there</a:t>
            </a:r>
            <a:r>
              <a:rPr lang="nl-NL" dirty="0" smtClean="0"/>
              <a:t> </a:t>
            </a:r>
            <a:r>
              <a:rPr lang="nl-NL" dirty="0" err="1" smtClean="0"/>
              <a:t>for</a:t>
            </a:r>
            <a:r>
              <a:rPr lang="nl-NL" dirty="0" smtClean="0"/>
              <a:t> 30 </a:t>
            </a:r>
            <a:r>
              <a:rPr lang="nl-NL" dirty="0" err="1" smtClean="0"/>
              <a:t>yrs</a:t>
            </a:r>
            <a:r>
              <a:rPr lang="nl-NL" dirty="0" smtClean="0"/>
              <a:t>)</a:t>
            </a:r>
          </a:p>
          <a:p>
            <a:r>
              <a:rPr lang="nl-NL" dirty="0" err="1" smtClean="0"/>
              <a:t>Environmental</a:t>
            </a:r>
            <a:r>
              <a:rPr lang="nl-NL" dirty="0" smtClean="0"/>
              <a:t> </a:t>
            </a:r>
            <a:r>
              <a:rPr lang="nl-NL" dirty="0" err="1" smtClean="0"/>
              <a:t>press</a:t>
            </a:r>
            <a:r>
              <a:rPr lang="nl-NL" dirty="0" smtClean="0"/>
              <a:t> is high:</a:t>
            </a:r>
          </a:p>
          <a:p>
            <a:r>
              <a:rPr lang="nl-NL" dirty="0" smtClean="0"/>
              <a:t>The area </a:t>
            </a:r>
            <a:r>
              <a:rPr lang="nl-NL" dirty="0" err="1" smtClean="0"/>
              <a:t>used</a:t>
            </a:r>
            <a:r>
              <a:rPr lang="nl-NL" dirty="0" smtClean="0"/>
              <a:t> </a:t>
            </a:r>
            <a:r>
              <a:rPr lang="nl-NL" dirty="0" err="1" smtClean="0"/>
              <a:t>to</a:t>
            </a:r>
            <a:r>
              <a:rPr lang="nl-NL" dirty="0" smtClean="0"/>
              <a:t> </a:t>
            </a:r>
            <a:r>
              <a:rPr lang="nl-NL" dirty="0" err="1" smtClean="0"/>
              <a:t>be</a:t>
            </a:r>
            <a:r>
              <a:rPr lang="nl-NL" dirty="0" smtClean="0"/>
              <a:t> vibrant, </a:t>
            </a:r>
            <a:r>
              <a:rPr lang="nl-NL" dirty="0" err="1" smtClean="0"/>
              <a:t>with</a:t>
            </a:r>
            <a:r>
              <a:rPr lang="nl-NL" dirty="0" smtClean="0"/>
              <a:t> shops, services </a:t>
            </a:r>
            <a:r>
              <a:rPr lang="nl-NL" dirty="0" err="1" smtClean="0"/>
              <a:t>and</a:t>
            </a:r>
            <a:r>
              <a:rPr lang="nl-NL" dirty="0" smtClean="0"/>
              <a:t> clubs, but “</a:t>
            </a:r>
            <a:r>
              <a:rPr lang="nl-NL" dirty="0" err="1" smtClean="0"/>
              <a:t>there</a:t>
            </a:r>
            <a:r>
              <a:rPr lang="nl-NL" dirty="0" smtClean="0"/>
              <a:t> is </a:t>
            </a:r>
            <a:r>
              <a:rPr lang="nl-NL" dirty="0" err="1" smtClean="0"/>
              <a:t>nothing</a:t>
            </a:r>
            <a:r>
              <a:rPr lang="nl-NL" dirty="0" smtClean="0"/>
              <a:t> </a:t>
            </a:r>
            <a:r>
              <a:rPr lang="nl-NL" dirty="0" err="1" smtClean="0"/>
              <a:t>now</a:t>
            </a:r>
            <a:r>
              <a:rPr lang="nl-NL" dirty="0" smtClean="0"/>
              <a:t>”. </a:t>
            </a:r>
          </a:p>
          <a:p>
            <a:r>
              <a:rPr lang="nl-NL" dirty="0" smtClean="0"/>
              <a:t>People have </a:t>
            </a:r>
            <a:r>
              <a:rPr lang="nl-NL" dirty="0" err="1" smtClean="0"/>
              <a:t>changed</a:t>
            </a:r>
            <a:r>
              <a:rPr lang="nl-NL" dirty="0" smtClean="0"/>
              <a:t>: </a:t>
            </a:r>
            <a:r>
              <a:rPr lang="nl-NL" dirty="0" err="1" smtClean="0"/>
              <a:t>neighbours</a:t>
            </a:r>
            <a:r>
              <a:rPr lang="nl-NL" dirty="0" smtClean="0"/>
              <a:t> </a:t>
            </a:r>
            <a:r>
              <a:rPr lang="nl-NL" dirty="0" err="1" smtClean="0"/>
              <a:t>used</a:t>
            </a:r>
            <a:r>
              <a:rPr lang="nl-NL" dirty="0" smtClean="0"/>
              <a:t> </a:t>
            </a:r>
            <a:r>
              <a:rPr lang="nl-NL" dirty="0" err="1" smtClean="0"/>
              <a:t>to</a:t>
            </a:r>
            <a:r>
              <a:rPr lang="nl-NL" dirty="0" smtClean="0"/>
              <a:t> help </a:t>
            </a:r>
            <a:r>
              <a:rPr lang="nl-NL" dirty="0" err="1" smtClean="0"/>
              <a:t>each</a:t>
            </a:r>
            <a:r>
              <a:rPr lang="nl-NL" dirty="0" smtClean="0"/>
              <a:t> </a:t>
            </a:r>
            <a:r>
              <a:rPr lang="nl-NL" dirty="0" err="1" smtClean="0"/>
              <a:t>other</a:t>
            </a:r>
            <a:r>
              <a:rPr lang="nl-NL" dirty="0" smtClean="0"/>
              <a:t> out, had </a:t>
            </a:r>
            <a:r>
              <a:rPr lang="nl-NL" dirty="0" err="1" smtClean="0"/>
              <a:t>keys</a:t>
            </a:r>
            <a:r>
              <a:rPr lang="nl-NL" dirty="0" smtClean="0"/>
              <a:t> </a:t>
            </a:r>
            <a:r>
              <a:rPr lang="nl-NL" dirty="0" err="1" smtClean="0"/>
              <a:t>to</a:t>
            </a:r>
            <a:r>
              <a:rPr lang="nl-NL" dirty="0" smtClean="0"/>
              <a:t> </a:t>
            </a:r>
            <a:r>
              <a:rPr lang="nl-NL" dirty="0" err="1" smtClean="0"/>
              <a:t>each</a:t>
            </a:r>
            <a:r>
              <a:rPr lang="nl-NL" dirty="0" smtClean="0"/>
              <a:t> </a:t>
            </a:r>
            <a:r>
              <a:rPr lang="nl-NL" dirty="0" err="1" smtClean="0"/>
              <a:t>others</a:t>
            </a:r>
            <a:r>
              <a:rPr lang="nl-NL" dirty="0" smtClean="0"/>
              <a:t> </a:t>
            </a:r>
            <a:r>
              <a:rPr lang="nl-NL" dirty="0" err="1" smtClean="0"/>
              <a:t>houses</a:t>
            </a:r>
            <a:r>
              <a:rPr lang="nl-NL" dirty="0" smtClean="0"/>
              <a:t>, but </a:t>
            </a:r>
            <a:r>
              <a:rPr lang="nl-NL" dirty="0" err="1" smtClean="0"/>
              <a:t>not</a:t>
            </a:r>
            <a:r>
              <a:rPr lang="nl-NL" dirty="0" smtClean="0"/>
              <a:t> </a:t>
            </a:r>
            <a:r>
              <a:rPr lang="nl-NL" dirty="0" err="1" smtClean="0"/>
              <a:t>anymore</a:t>
            </a:r>
            <a:r>
              <a:rPr lang="nl-NL" dirty="0" smtClean="0"/>
              <a:t>! </a:t>
            </a:r>
            <a:r>
              <a:rPr lang="nl-NL" dirty="0" err="1" smtClean="0"/>
              <a:t>She</a:t>
            </a:r>
            <a:r>
              <a:rPr lang="nl-NL" dirty="0" smtClean="0"/>
              <a:t> has a druk </a:t>
            </a:r>
            <a:r>
              <a:rPr lang="nl-NL" dirty="0" err="1" smtClean="0"/>
              <a:t>and</a:t>
            </a:r>
            <a:r>
              <a:rPr lang="nl-NL" dirty="0" smtClean="0"/>
              <a:t> </a:t>
            </a:r>
            <a:r>
              <a:rPr lang="nl-NL" dirty="0" err="1" smtClean="0"/>
              <a:t>fighting</a:t>
            </a:r>
            <a:r>
              <a:rPr lang="nl-NL" dirty="0" smtClean="0"/>
              <a:t> </a:t>
            </a:r>
            <a:r>
              <a:rPr lang="nl-NL" dirty="0" err="1" smtClean="0"/>
              <a:t>neighbour</a:t>
            </a:r>
            <a:r>
              <a:rPr lang="nl-NL" dirty="0" smtClean="0"/>
              <a:t>, a lady </a:t>
            </a:r>
            <a:r>
              <a:rPr lang="nl-NL" dirty="0" err="1" smtClean="0"/>
              <a:t>who</a:t>
            </a:r>
            <a:r>
              <a:rPr lang="nl-NL" dirty="0" smtClean="0"/>
              <a:t> had toilet </a:t>
            </a:r>
            <a:r>
              <a:rPr lang="nl-NL" dirty="0" err="1" smtClean="0"/>
              <a:t>fear</a:t>
            </a:r>
            <a:r>
              <a:rPr lang="nl-NL" dirty="0" smtClean="0"/>
              <a:t> (</a:t>
            </a:r>
            <a:r>
              <a:rPr lang="nl-NL" dirty="0" err="1" smtClean="0"/>
              <a:t>who</a:t>
            </a:r>
            <a:r>
              <a:rPr lang="nl-NL" dirty="0" smtClean="0"/>
              <a:t> was fine </a:t>
            </a:r>
            <a:r>
              <a:rPr lang="nl-NL" dirty="0" err="1" smtClean="0"/>
              <a:t>otherwise</a:t>
            </a:r>
            <a:r>
              <a:rPr lang="nl-NL" dirty="0" smtClean="0"/>
              <a:t>), </a:t>
            </a:r>
            <a:r>
              <a:rPr lang="nl-NL" dirty="0" err="1" smtClean="0"/>
              <a:t>and</a:t>
            </a:r>
            <a:r>
              <a:rPr lang="nl-NL" dirty="0" smtClean="0"/>
              <a:t> a men </a:t>
            </a:r>
            <a:r>
              <a:rPr lang="nl-NL" dirty="0" err="1" smtClean="0"/>
              <a:t>who</a:t>
            </a:r>
            <a:r>
              <a:rPr lang="nl-NL" dirty="0" smtClean="0"/>
              <a:t> </a:t>
            </a:r>
            <a:r>
              <a:rPr lang="nl-NL" dirty="0" err="1" smtClean="0"/>
              <a:t>employed</a:t>
            </a:r>
            <a:r>
              <a:rPr lang="nl-NL" dirty="0" smtClean="0"/>
              <a:t> </a:t>
            </a:r>
            <a:r>
              <a:rPr lang="nl-NL" dirty="0" err="1" smtClean="0"/>
              <a:t>children</a:t>
            </a:r>
            <a:r>
              <a:rPr lang="nl-NL" dirty="0" smtClean="0"/>
              <a:t> </a:t>
            </a:r>
            <a:r>
              <a:rPr lang="nl-NL" dirty="0" err="1" smtClean="0"/>
              <a:t>to</a:t>
            </a:r>
            <a:r>
              <a:rPr lang="nl-NL" dirty="0" smtClean="0"/>
              <a:t> </a:t>
            </a:r>
            <a:r>
              <a:rPr lang="nl-NL" dirty="0" err="1" smtClean="0"/>
              <a:t>burglar</a:t>
            </a:r>
            <a:r>
              <a:rPr lang="nl-NL" dirty="0" smtClean="0"/>
              <a:t> </a:t>
            </a:r>
            <a:r>
              <a:rPr lang="nl-NL" dirty="0" err="1" smtClean="0"/>
              <a:t>other</a:t>
            </a:r>
            <a:r>
              <a:rPr lang="nl-NL" dirty="0" smtClean="0"/>
              <a:t> </a:t>
            </a:r>
            <a:r>
              <a:rPr lang="nl-NL" dirty="0" err="1" smtClean="0"/>
              <a:t>people</a:t>
            </a:r>
            <a:r>
              <a:rPr lang="nl-NL" dirty="0" smtClean="0"/>
              <a:t> </a:t>
            </a:r>
            <a:r>
              <a:rPr lang="nl-NL" dirty="0" err="1" smtClean="0"/>
              <a:t>for</a:t>
            </a:r>
            <a:r>
              <a:rPr lang="nl-NL" dirty="0" smtClean="0"/>
              <a:t> </a:t>
            </a:r>
            <a:r>
              <a:rPr lang="nl-NL" dirty="0" err="1" smtClean="0"/>
              <a:t>them</a:t>
            </a:r>
            <a:r>
              <a:rPr lang="nl-NL" dirty="0" smtClean="0"/>
              <a:t>. </a:t>
            </a:r>
            <a:r>
              <a:rPr lang="nl-NL" dirty="0" err="1" smtClean="0"/>
              <a:t>They</a:t>
            </a:r>
            <a:r>
              <a:rPr lang="nl-NL" dirty="0" smtClean="0"/>
              <a:t> </a:t>
            </a:r>
            <a:r>
              <a:rPr lang="nl-NL" dirty="0" err="1" smtClean="0"/>
              <a:t>burglared</a:t>
            </a:r>
            <a:r>
              <a:rPr lang="nl-NL" dirty="0" smtClean="0"/>
              <a:t> her house, </a:t>
            </a:r>
            <a:r>
              <a:rPr lang="nl-NL" dirty="0" err="1" smtClean="0"/>
              <a:t>smashed</a:t>
            </a:r>
            <a:r>
              <a:rPr lang="nl-NL" dirty="0" smtClean="0"/>
              <a:t> </a:t>
            </a:r>
            <a:r>
              <a:rPr lang="nl-NL" dirty="0" err="1" smtClean="0"/>
              <a:t>everything</a:t>
            </a:r>
            <a:r>
              <a:rPr lang="nl-NL" dirty="0" smtClean="0"/>
              <a:t>, </a:t>
            </a:r>
            <a:r>
              <a:rPr lang="nl-NL" dirty="0" err="1" smtClean="0"/>
              <a:t>and</a:t>
            </a:r>
            <a:r>
              <a:rPr lang="nl-NL" dirty="0" smtClean="0"/>
              <a:t> </a:t>
            </a:r>
            <a:r>
              <a:rPr lang="nl-NL" dirty="0" err="1" smtClean="0"/>
              <a:t>tried</a:t>
            </a:r>
            <a:r>
              <a:rPr lang="nl-NL" dirty="0" smtClean="0"/>
              <a:t> </a:t>
            </a:r>
            <a:r>
              <a:rPr lang="nl-NL" dirty="0" err="1" smtClean="0"/>
              <a:t>to</a:t>
            </a:r>
            <a:r>
              <a:rPr lang="nl-NL" dirty="0" smtClean="0"/>
              <a:t> set </a:t>
            </a:r>
            <a:r>
              <a:rPr lang="nl-NL" dirty="0" err="1" smtClean="0"/>
              <a:t>it</a:t>
            </a:r>
            <a:r>
              <a:rPr lang="nl-NL" dirty="0" smtClean="0"/>
              <a:t> on </a:t>
            </a:r>
            <a:r>
              <a:rPr lang="nl-NL" dirty="0" err="1" smtClean="0"/>
              <a:t>fire</a:t>
            </a:r>
            <a:r>
              <a:rPr lang="nl-NL" dirty="0" smtClean="0"/>
              <a:t>. But, </a:t>
            </a:r>
            <a:r>
              <a:rPr lang="nl-NL" dirty="0" err="1" smtClean="0"/>
              <a:t>she</a:t>
            </a:r>
            <a:r>
              <a:rPr lang="nl-NL" dirty="0" smtClean="0"/>
              <a:t> </a:t>
            </a:r>
            <a:r>
              <a:rPr lang="nl-NL" dirty="0" err="1" smtClean="0"/>
              <a:t>refuses</a:t>
            </a:r>
            <a:r>
              <a:rPr lang="nl-NL" dirty="0" smtClean="0"/>
              <a:t> </a:t>
            </a:r>
            <a:r>
              <a:rPr lang="nl-NL" dirty="0" err="1" smtClean="0"/>
              <a:t>to</a:t>
            </a:r>
            <a:r>
              <a:rPr lang="nl-NL" dirty="0" smtClean="0"/>
              <a:t> </a:t>
            </a:r>
            <a:r>
              <a:rPr lang="nl-NL" dirty="0" err="1" smtClean="0"/>
              <a:t>be</a:t>
            </a:r>
            <a:r>
              <a:rPr lang="nl-NL" dirty="0" smtClean="0"/>
              <a:t> </a:t>
            </a:r>
            <a:r>
              <a:rPr lang="nl-NL" dirty="0" err="1" smtClean="0"/>
              <a:t>intimidated</a:t>
            </a:r>
            <a:r>
              <a:rPr lang="nl-NL" dirty="0" smtClean="0"/>
              <a:t>! </a:t>
            </a:r>
            <a:r>
              <a:rPr lang="nl-NL" dirty="0" err="1" smtClean="0"/>
              <a:t>She</a:t>
            </a:r>
            <a:r>
              <a:rPr lang="nl-NL" dirty="0" smtClean="0"/>
              <a:t> </a:t>
            </a:r>
            <a:r>
              <a:rPr lang="nl-NL" dirty="0" err="1" smtClean="0"/>
              <a:t>says</a:t>
            </a:r>
            <a:r>
              <a:rPr lang="nl-NL" dirty="0" smtClean="0"/>
              <a:t> her </a:t>
            </a:r>
            <a:r>
              <a:rPr lang="nl-NL" dirty="0" err="1" smtClean="0"/>
              <a:t>daughter</a:t>
            </a:r>
            <a:r>
              <a:rPr lang="nl-NL" dirty="0" smtClean="0"/>
              <a:t> </a:t>
            </a:r>
            <a:r>
              <a:rPr lang="nl-NL" dirty="0" err="1" smtClean="0"/>
              <a:t>moved</a:t>
            </a:r>
            <a:r>
              <a:rPr lang="nl-NL" dirty="0" smtClean="0"/>
              <a:t> out, but </a:t>
            </a:r>
            <a:r>
              <a:rPr lang="nl-NL" dirty="0" err="1" smtClean="0"/>
              <a:t>she</a:t>
            </a:r>
            <a:r>
              <a:rPr lang="nl-NL" dirty="0" smtClean="0"/>
              <a:t> was </a:t>
            </a:r>
            <a:r>
              <a:rPr lang="nl-NL" dirty="0" err="1" smtClean="0"/>
              <a:t>burglared</a:t>
            </a:r>
            <a:r>
              <a:rPr lang="nl-NL" dirty="0" smtClean="0"/>
              <a:t> </a:t>
            </a:r>
            <a:r>
              <a:rPr lang="nl-NL" dirty="0" err="1" smtClean="0"/>
              <a:t>several</a:t>
            </a:r>
            <a:r>
              <a:rPr lang="nl-NL" dirty="0" smtClean="0"/>
              <a:t> </a:t>
            </a:r>
            <a:r>
              <a:rPr lang="nl-NL" dirty="0" err="1" smtClean="0"/>
              <a:t>times</a:t>
            </a:r>
            <a:r>
              <a:rPr lang="nl-NL" dirty="0" smtClean="0"/>
              <a:t>. </a:t>
            </a:r>
            <a:r>
              <a:rPr lang="nl-NL" dirty="0" err="1" smtClean="0"/>
              <a:t>And</a:t>
            </a:r>
            <a:r>
              <a:rPr lang="nl-NL" dirty="0" smtClean="0"/>
              <a:t> her </a:t>
            </a:r>
            <a:r>
              <a:rPr lang="nl-NL" dirty="0" err="1" smtClean="0"/>
              <a:t>friend’s</a:t>
            </a:r>
            <a:r>
              <a:rPr lang="nl-NL" dirty="0" smtClean="0"/>
              <a:t> new </a:t>
            </a:r>
            <a:r>
              <a:rPr lang="nl-NL" dirty="0" err="1" smtClean="0"/>
              <a:t>neighbour</a:t>
            </a:r>
            <a:r>
              <a:rPr lang="nl-NL" dirty="0" smtClean="0"/>
              <a:t> was </a:t>
            </a:r>
            <a:r>
              <a:rPr lang="nl-NL" dirty="0" err="1" smtClean="0"/>
              <a:t>murdered</a:t>
            </a:r>
            <a:r>
              <a:rPr lang="nl-NL" dirty="0" smtClean="0"/>
              <a:t>. </a:t>
            </a:r>
            <a:r>
              <a:rPr lang="nl-NL" dirty="0" err="1" smtClean="0"/>
              <a:t>Thus</a:t>
            </a:r>
            <a:r>
              <a:rPr lang="nl-NL" dirty="0" smtClean="0"/>
              <a:t>: high </a:t>
            </a:r>
            <a:r>
              <a:rPr lang="nl-NL" dirty="0" err="1" smtClean="0"/>
              <a:t>environmental</a:t>
            </a:r>
            <a:r>
              <a:rPr lang="nl-NL" dirty="0" smtClean="0"/>
              <a:t> </a:t>
            </a:r>
            <a:r>
              <a:rPr lang="nl-NL" dirty="0" err="1" smtClean="0"/>
              <a:t>press</a:t>
            </a:r>
            <a:r>
              <a:rPr lang="nl-NL" dirty="0" smtClean="0"/>
              <a:t>!!</a:t>
            </a:r>
          </a:p>
          <a:p>
            <a:endParaRPr lang="nl-NL" dirty="0" smtClean="0"/>
          </a:p>
          <a:p>
            <a:r>
              <a:rPr lang="nl-NL" dirty="0" smtClean="0"/>
              <a:t>Veel kennissen, komt veel buiten als ze haar honden uitlaat. Trots om mensen van alle leeftijden te ontmoeten.</a:t>
            </a:r>
          </a:p>
          <a:p>
            <a:r>
              <a:rPr lang="nl-NL" dirty="0" smtClean="0"/>
              <a:t>Ze kent de plek heel goed, weet precies waar ze wanneer heen wil en kan gaan. Niet bang voor groepen jongeren, ze kent ze.</a:t>
            </a:r>
          </a:p>
          <a:p>
            <a:r>
              <a:rPr lang="nl-NL" dirty="0" smtClean="0"/>
              <a:t>De plek was vroeger beter, deel van die herinnering leeft voort. En dat is een motivatie voor betrokkenheid met de buurt: ze is lid van het lokale park </a:t>
            </a:r>
            <a:r>
              <a:rPr lang="nl-NL" dirty="0" err="1" smtClean="0"/>
              <a:t>committee</a:t>
            </a:r>
            <a:r>
              <a:rPr lang="nl-NL" dirty="0" smtClean="0"/>
              <a:t>, om het gebied te verbeteren, ook als dit leidt tot conflicten met gemeente en park manager.</a:t>
            </a:r>
          </a:p>
          <a:p>
            <a:endParaRPr lang="nl-NL" dirty="0"/>
          </a:p>
        </p:txBody>
      </p:sp>
      <p:sp>
        <p:nvSpPr>
          <p:cNvPr id="4" name="Slide Number Placeholder 3"/>
          <p:cNvSpPr>
            <a:spLocks noGrp="1"/>
          </p:cNvSpPr>
          <p:nvPr>
            <p:ph type="sldNum" sz="quarter" idx="10"/>
          </p:nvPr>
        </p:nvSpPr>
        <p:spPr/>
        <p:txBody>
          <a:bodyPr/>
          <a:lstStyle/>
          <a:p>
            <a:pPr>
              <a:defRPr/>
            </a:pPr>
            <a:fld id="{2060D037-C05C-4C36-9649-15AC5A1A930F}" type="slidenum">
              <a:rPr lang="nl-NL" smtClean="0"/>
              <a:pPr>
                <a:defRPr/>
              </a:pPr>
              <a:t>7</a:t>
            </a:fld>
            <a:endParaRPr lang="nl-NL"/>
          </a:p>
        </p:txBody>
      </p:sp>
    </p:spTree>
    <p:extLst>
      <p:ext uri="{BB962C8B-B14F-4D97-AF65-F5344CB8AC3E}">
        <p14:creationId xmlns:p14="http://schemas.microsoft.com/office/powerpoint/2010/main" val="23479898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Geographical life-spaces</a:t>
            </a:r>
          </a:p>
          <a:p>
            <a:r>
              <a:rPr lang="en-US" dirty="0" smtClean="0"/>
              <a:t>Some restrictions or constraints. </a:t>
            </a:r>
          </a:p>
          <a:p>
            <a:r>
              <a:rPr lang="en-US" dirty="0" smtClean="0"/>
              <a:t>Maximal life space: Nation</a:t>
            </a:r>
          </a:p>
          <a:p>
            <a:r>
              <a:rPr lang="en-US" dirty="0" smtClean="0"/>
              <a:t>Independent life space:    Nation</a:t>
            </a:r>
          </a:p>
          <a:p>
            <a:r>
              <a:rPr lang="en-US" dirty="0" smtClean="0"/>
              <a:t>Assisted life space: 	No device</a:t>
            </a:r>
          </a:p>
          <a:p>
            <a:endParaRPr lang="en-US" dirty="0" smtClean="0"/>
          </a:p>
          <a:p>
            <a:r>
              <a:rPr lang="en-US" dirty="0" smtClean="0"/>
              <a:t>Experienced changes in the magnitude of geographical life-space</a:t>
            </a:r>
          </a:p>
          <a:p>
            <a:r>
              <a:rPr lang="en-US" dirty="0" smtClean="0"/>
              <a:t>Due to health husband no longer going abroad! Major changes within life scales! Fewer and shorter activities. </a:t>
            </a:r>
          </a:p>
          <a:p>
            <a:endParaRPr lang="en-US" dirty="0" smtClean="0"/>
          </a:p>
          <a:p>
            <a:r>
              <a:rPr lang="en-US" dirty="0" smtClean="0"/>
              <a:t>Individual and environmental factors (underlying changes)</a:t>
            </a:r>
          </a:p>
          <a:p>
            <a:r>
              <a:rPr lang="en-US" dirty="0" smtClean="0"/>
              <a:t>Health partner (Alzheimer’s disease)</a:t>
            </a:r>
          </a:p>
          <a:p>
            <a:endParaRPr lang="en-US" dirty="0" smtClean="0"/>
          </a:p>
          <a:p>
            <a:r>
              <a:rPr lang="en-US" dirty="0" smtClean="0"/>
              <a:t>Adaptive strategies used</a:t>
            </a:r>
          </a:p>
          <a:p>
            <a:r>
              <a:rPr lang="en-US" dirty="0" smtClean="0"/>
              <a:t>Acceptance new situation</a:t>
            </a:r>
          </a:p>
          <a:p>
            <a:r>
              <a:rPr lang="en-US" dirty="0" smtClean="0"/>
              <a:t>Moving to apartment without garden</a:t>
            </a:r>
          </a:p>
          <a:p>
            <a:r>
              <a:rPr lang="en-US" dirty="0" smtClean="0"/>
              <a:t>Substitution</a:t>
            </a:r>
          </a:p>
          <a:p>
            <a:r>
              <a:rPr lang="en-US" dirty="0" smtClean="0"/>
              <a:t>Maintenance of super market in village</a:t>
            </a:r>
          </a:p>
          <a:p>
            <a:r>
              <a:rPr lang="en-US" dirty="0" smtClean="0"/>
              <a:t>Other modes of transport (</a:t>
            </a:r>
            <a:r>
              <a:rPr lang="en-US" dirty="0" err="1" smtClean="0"/>
              <a:t>Valys</a:t>
            </a:r>
            <a:r>
              <a:rPr lang="en-US" dirty="0" smtClean="0"/>
              <a:t> taxi)</a:t>
            </a:r>
          </a:p>
          <a:p>
            <a:endParaRPr lang="en-US" dirty="0" smtClean="0"/>
          </a:p>
          <a:p>
            <a:r>
              <a:rPr lang="en-US" dirty="0" smtClean="0"/>
              <a:t>How changes in life-space </a:t>
            </a:r>
            <a:r>
              <a:rPr lang="en-US" dirty="0" err="1" smtClean="0"/>
              <a:t>favours</a:t>
            </a:r>
            <a:r>
              <a:rPr lang="en-US" dirty="0" smtClean="0"/>
              <a:t>, or not, SWB</a:t>
            </a:r>
          </a:p>
          <a:p>
            <a:r>
              <a:rPr lang="en-US" dirty="0" smtClean="0"/>
              <a:t>Medium SWB.  Health of her husband poses restrictions</a:t>
            </a:r>
          </a:p>
          <a:p>
            <a:endParaRPr lang="nl-NL" dirty="0"/>
          </a:p>
        </p:txBody>
      </p:sp>
      <p:sp>
        <p:nvSpPr>
          <p:cNvPr id="4" name="Slide Number Placeholder 3"/>
          <p:cNvSpPr>
            <a:spLocks noGrp="1"/>
          </p:cNvSpPr>
          <p:nvPr>
            <p:ph type="sldNum" sz="quarter" idx="10"/>
          </p:nvPr>
        </p:nvSpPr>
        <p:spPr/>
        <p:txBody>
          <a:bodyPr/>
          <a:lstStyle/>
          <a:p>
            <a:pPr>
              <a:defRPr/>
            </a:pPr>
            <a:fld id="{2060D037-C05C-4C36-9649-15AC5A1A930F}" type="slidenum">
              <a:rPr lang="nl-NL" smtClean="0"/>
              <a:pPr>
                <a:defRPr/>
              </a:pPr>
              <a:t>8</a:t>
            </a:fld>
            <a:endParaRPr lang="nl-NL"/>
          </a:p>
        </p:txBody>
      </p:sp>
    </p:spTree>
    <p:extLst>
      <p:ext uri="{BB962C8B-B14F-4D97-AF65-F5344CB8AC3E}">
        <p14:creationId xmlns:p14="http://schemas.microsoft.com/office/powerpoint/2010/main" val="7880872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smtClean="0"/>
              <a:t>Activity</a:t>
            </a:r>
            <a:r>
              <a:rPr lang="nl-NL" baseline="0" dirty="0" smtClean="0"/>
              <a:t> </a:t>
            </a:r>
            <a:r>
              <a:rPr lang="nl-NL" baseline="0" dirty="0" err="1" smtClean="0"/>
              <a:t>space</a:t>
            </a:r>
            <a:r>
              <a:rPr lang="nl-NL" baseline="0" dirty="0" smtClean="0"/>
              <a:t> is de ruimte waarin het dagelijkse leven van mensen zich afspeelt. Dat van Vera is dichtbij haar huis, behalve een verpleeghuis op 6,5 km van haar huis, waar ze geregeld een vriendin bezoekt. </a:t>
            </a:r>
            <a:endParaRPr lang="nl-NL" dirty="0" smtClean="0"/>
          </a:p>
          <a:p>
            <a:endParaRPr lang="nl-NL" dirty="0" smtClean="0"/>
          </a:p>
          <a:p>
            <a:r>
              <a:rPr lang="en-US" dirty="0" smtClean="0"/>
              <a:t>Vera was one of the participants who regularly visits a friend in a nursing home. For Vera, most of her activities are near her home. Although she has access to a</a:t>
            </a:r>
          </a:p>
          <a:p>
            <a:r>
              <a:rPr lang="en-US" dirty="0" smtClean="0"/>
              <a:t>taxi service for older adults, she prefers to use the city bus where it makes her feel independent. Vera describes the typical route she takes (Fig. 2) as well as the details of her visit.</a:t>
            </a:r>
          </a:p>
          <a:p>
            <a:endParaRPr lang="en-US" dirty="0" smtClean="0"/>
          </a:p>
          <a:p>
            <a:r>
              <a:rPr lang="en-US" dirty="0" smtClean="0"/>
              <a:t>“…. I have a friend with mental health problems who has lived in [nursing home name] for many years […]. I go there, because nobody visits her […] I take bus number 77 and then to Daisy Street, nearby nursing home. I will arrive at around 10:15 and then there will be different groups of course, experiencing impairments and mental health problems. They will come to me with open arms. Sometimes one of the helps [staff] asks ‘madam, would you like to stay and eat with us?’ No, I say that is not how it should be [purpose of the visit] but sometimes I do stay to eat and they like it.”</a:t>
            </a:r>
          </a:p>
          <a:p>
            <a:r>
              <a:rPr lang="en-US" dirty="0" smtClean="0"/>
              <a:t>– Vera – </a:t>
            </a:r>
            <a:r>
              <a:rPr lang="en-US" dirty="0" err="1" smtClean="0"/>
              <a:t>gescheiden</a:t>
            </a:r>
            <a:r>
              <a:rPr lang="en-US" dirty="0" smtClean="0"/>
              <a:t>, 90-99 </a:t>
            </a:r>
            <a:r>
              <a:rPr lang="en-US" dirty="0" err="1" smtClean="0"/>
              <a:t>jaar</a:t>
            </a:r>
            <a:r>
              <a:rPr lang="en-US" dirty="0" smtClean="0"/>
              <a:t>, </a:t>
            </a:r>
            <a:r>
              <a:rPr lang="en-US" dirty="0" err="1" smtClean="0"/>
              <a:t>stedelijke</a:t>
            </a:r>
            <a:r>
              <a:rPr lang="en-US" dirty="0" smtClean="0"/>
              <a:t> </a:t>
            </a:r>
            <a:r>
              <a:rPr lang="en-US" dirty="0" err="1" smtClean="0"/>
              <a:t>woonomgeving</a:t>
            </a:r>
            <a:endParaRPr lang="en-US" dirty="0" smtClean="0"/>
          </a:p>
          <a:p>
            <a:endParaRPr lang="en-US" dirty="0" smtClean="0"/>
          </a:p>
          <a:p>
            <a:r>
              <a:rPr lang="en-US" dirty="0" smtClean="0"/>
              <a:t>Vera confidently described how she navigates the 6.5 km route to see her friend and the warm welcome she receives, with an option to stay for a meal. This quote demonstrates how participants travel independently within their small activity space to engage in activities that are meaningful for them.</a:t>
            </a:r>
            <a:endParaRPr lang="nl-NL" dirty="0" smtClean="0"/>
          </a:p>
        </p:txBody>
      </p:sp>
      <p:sp>
        <p:nvSpPr>
          <p:cNvPr id="4" name="Slide Number Placeholder 3"/>
          <p:cNvSpPr>
            <a:spLocks noGrp="1"/>
          </p:cNvSpPr>
          <p:nvPr>
            <p:ph type="sldNum" sz="quarter" idx="10"/>
          </p:nvPr>
        </p:nvSpPr>
        <p:spPr/>
        <p:txBody>
          <a:bodyPr/>
          <a:lstStyle/>
          <a:p>
            <a:pPr>
              <a:defRPr/>
            </a:pPr>
            <a:fld id="{2060D037-C05C-4C36-9649-15AC5A1A930F}" type="slidenum">
              <a:rPr lang="nl-NL" smtClean="0"/>
              <a:pPr>
                <a:defRPr/>
              </a:pPr>
              <a:t>9</a:t>
            </a:fld>
            <a:endParaRPr lang="nl-NL"/>
          </a:p>
        </p:txBody>
      </p:sp>
    </p:spTree>
    <p:extLst>
      <p:ext uri="{BB962C8B-B14F-4D97-AF65-F5344CB8AC3E}">
        <p14:creationId xmlns:p14="http://schemas.microsoft.com/office/powerpoint/2010/main" val="42425485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Afdekplaat"/>
          <p:cNvSpPr/>
          <p:nvPr userDrawn="1"/>
        </p:nvSpPr>
        <p:spPr>
          <a:xfrm>
            <a:off x="0" y="0"/>
            <a:ext cx="9144000" cy="10175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shape_Transparantie"/>
          <p:cNvSpPr>
            <a:spLocks noChangeArrowheads="1"/>
          </p:cNvSpPr>
          <p:nvPr userDrawn="1"/>
        </p:nvSpPr>
        <p:spPr bwMode="auto">
          <a:xfrm>
            <a:off x="0" y="0"/>
            <a:ext cx="12700" cy="1017588"/>
          </a:xfrm>
          <a:prstGeom prst="rect">
            <a:avLst/>
          </a:prstGeom>
          <a:gradFill rotWithShape="1">
            <a:gsLst>
              <a:gs pos="0">
                <a:srgbClr val="FFFFFF"/>
              </a:gs>
              <a:gs pos="100000">
                <a:srgbClr val="757575">
                  <a:alpha val="0"/>
                </a:srgbClr>
              </a:gs>
            </a:gsLst>
            <a:lin ang="0" scaled="1"/>
          </a:gradFill>
          <a:ln w="9525">
            <a:noFill/>
            <a:miter lim="800000"/>
            <a:headEnd/>
            <a:tailEnd/>
          </a:ln>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nl-NL" altLang="nl-NL" dirty="0" smtClean="0"/>
          </a:p>
        </p:txBody>
      </p:sp>
      <p:sp>
        <p:nvSpPr>
          <p:cNvPr id="7" name="shape_TransFollower"/>
          <p:cNvSpPr>
            <a:spLocks noChangeArrowheads="1"/>
          </p:cNvSpPr>
          <p:nvPr userDrawn="1"/>
        </p:nvSpPr>
        <p:spPr bwMode="auto">
          <a:xfrm>
            <a:off x="0" y="0"/>
            <a:ext cx="127000" cy="1017588"/>
          </a:xfrm>
          <a:prstGeom prst="rect">
            <a:avLst/>
          </a:prstGeom>
          <a:solidFill>
            <a:srgbClr val="FFFFFF"/>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nl-NL" altLang="nl-NL" smtClean="0"/>
          </a:p>
        </p:txBody>
      </p:sp>
      <p:sp>
        <p:nvSpPr>
          <p:cNvPr id="4" name="ZwarteBalk"/>
          <p:cNvSpPr>
            <a:spLocks noGrp="1" noChangeArrowheads="1"/>
          </p:cNvSpPr>
          <p:nvPr>
            <p:ph type="ctrTitle"/>
          </p:nvPr>
        </p:nvSpPr>
        <p:spPr bwMode="auto">
          <a:xfrm>
            <a:off x="0" y="1274400"/>
            <a:ext cx="9144000" cy="1080000"/>
          </a:xfrm>
          <a:prstGeom prst="rect">
            <a:avLst/>
          </a:prstGeom>
          <a:solidFill>
            <a:srgbClr val="505050"/>
          </a:solidFill>
          <a:ln w="0" cmpd="sng">
            <a:noFill/>
          </a:ln>
          <a:effectLst/>
          <a:extLst>
            <a:ext uri="{91240B29-F687-4F45-9708-019B960494DF}">
              <a14:hiddenLine xmlns:a14="http://schemas.microsoft.com/office/drawing/2010/main" w="0" cmpd="sng">
                <a:solidFill>
                  <a:srgbClr val="000000"/>
                </a:solidFill>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81950" tIns="216000" rIns="268265" bIns="216000" anchor="t">
            <a:spAutoFit/>
          </a:bodyPr>
          <a:lstStyle>
            <a:lvl1pPr>
              <a:defRPr sz="4201">
                <a:solidFill>
                  <a:srgbClr val="FFFFFF"/>
                </a:solidFill>
              </a:defRPr>
            </a:lvl1pPr>
          </a:lstStyle>
          <a:p>
            <a:pPr lvl="0"/>
            <a:r>
              <a:rPr lang="en-US" noProof="0" smtClean="0"/>
              <a:t>Click to edit Master title style</a:t>
            </a:r>
            <a:endParaRPr lang="nl-NL" noProof="0" dirty="0" smtClean="0"/>
          </a:p>
        </p:txBody>
      </p:sp>
      <p:sp>
        <p:nvSpPr>
          <p:cNvPr id="5" name="Ondertitel"/>
          <p:cNvSpPr>
            <a:spLocks noGrp="1" noChangeArrowheads="1"/>
          </p:cNvSpPr>
          <p:nvPr>
            <p:ph type="subTitle" idx="1"/>
          </p:nvPr>
        </p:nvSpPr>
        <p:spPr>
          <a:xfrm>
            <a:off x="0" y="4032000"/>
            <a:ext cx="9140825" cy="1908000"/>
          </a:xfrm>
        </p:spPr>
        <p:txBody>
          <a:bodyPr rIns="267843"/>
          <a:lstStyle>
            <a:lvl1pPr marL="0" indent="0">
              <a:buFont typeface="Verdana" pitchFamily="34" charset="0"/>
              <a:buNone/>
              <a:defRPr sz="1902"/>
            </a:lvl1pPr>
          </a:lstStyle>
          <a:p>
            <a:pPr lvl="0"/>
            <a:r>
              <a:rPr lang="en-US" noProof="0" smtClean="0"/>
              <a:t>Click to edit Master subtitle style</a:t>
            </a:r>
            <a:endParaRPr lang="nl-NL" noProof="0" smtClean="0"/>
          </a:p>
        </p:txBody>
      </p:sp>
      <p:pic>
        <p:nvPicPr>
          <p:cNvPr id="10" name="LogoSlash_01" descr="SLASHTRANS"/>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165475" y="392113"/>
            <a:ext cx="414020" cy="414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LogoSlash_02" descr="SLASHTRANS"/>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286374" y="392113"/>
            <a:ext cx="416560" cy="416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odeBalk"/>
          <p:cNvSpPr>
            <a:spLocks noChangeArrowheads="1"/>
          </p:cNvSpPr>
          <p:nvPr userDrawn="1"/>
        </p:nvSpPr>
        <p:spPr bwMode="auto">
          <a:xfrm>
            <a:off x="-1" y="1017588"/>
            <a:ext cx="9144000" cy="266700"/>
          </a:xfrm>
          <a:prstGeom prst="rect">
            <a:avLst/>
          </a:prstGeom>
          <a:solidFill>
            <a:srgbClr val="CC0000"/>
          </a:solidFill>
          <a:ln w="0" cmpd="sng">
            <a:noFill/>
            <a:miter lim="800000"/>
            <a:headEnd/>
            <a:tailEnd/>
          </a:ln>
          <a:effectLst/>
          <a:extLst>
            <a:ext uri="{91240B29-F687-4F45-9708-019B960494DF}">
              <a14:hiddenLine xmlns:a14="http://schemas.microsoft.com/office/drawing/2010/main" w="0" cmpd="sng">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nl-NL" altLang="nl-NL" smtClean="0">
              <a:solidFill>
                <a:srgbClr val="FFFFFF"/>
              </a:solidFill>
            </a:endParaRPr>
          </a:p>
        </p:txBody>
      </p:sp>
      <p:sp>
        <p:nvSpPr>
          <p:cNvPr id="16" name="Paginanummer"/>
          <p:cNvSpPr/>
          <p:nvPr userDrawn="1"/>
        </p:nvSpPr>
        <p:spPr>
          <a:xfrm>
            <a:off x="8255000" y="1079500"/>
            <a:ext cx="254000" cy="1384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noAutofit/>
          </a:bodyPr>
          <a:lstStyle/>
          <a:p>
            <a:pPr algn="r"/>
            <a:fld id="{825C7DD7-04B3-467D-9524-52591AE6A38C}" type="slidenum">
              <a:rPr lang="nl-NL" sz="900" smtClean="0">
                <a:solidFill>
                  <a:srgbClr val="FFFFFF"/>
                </a:solidFill>
              </a:rPr>
              <a:pPr algn="r"/>
              <a:t>‹#›</a:t>
            </a:fld>
            <a:endParaRPr lang="nl-NL" sz="900" dirty="0">
              <a:solidFill>
                <a:srgbClr val="FFFFFF"/>
              </a:solidFill>
            </a:endParaRPr>
          </a:p>
        </p:txBody>
      </p:sp>
      <p:sp>
        <p:nvSpPr>
          <p:cNvPr id="15" name="Scheiding"/>
          <p:cNvSpPr txBox="1">
            <a:spLocks noChangeArrowheads="1"/>
          </p:cNvSpPr>
          <p:nvPr userDrawn="1"/>
        </p:nvSpPr>
        <p:spPr bwMode="auto">
          <a:xfrm>
            <a:off x="8204200" y="1079500"/>
            <a:ext cx="52900" cy="138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t">
            <a:no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defRPr/>
            </a:pPr>
            <a:r>
              <a:rPr lang="nl-NL" sz="900" dirty="0" smtClean="0">
                <a:solidFill>
                  <a:srgbClr val="FFFFFF"/>
                </a:solidFill>
                <a:latin typeface="Verdana" pitchFamily="34" charset="0"/>
              </a:rPr>
              <a:t>|</a:t>
            </a:r>
          </a:p>
        </p:txBody>
      </p:sp>
      <p:pic>
        <p:nvPicPr>
          <p:cNvPr id="13" name="RUGlogoTop"/>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27050" y="205232"/>
            <a:ext cx="2816808" cy="660400"/>
          </a:xfrm>
          <a:prstGeom prst="rect">
            <a:avLst/>
          </a:prstGeom>
        </p:spPr>
      </p:pic>
      <p:sp>
        <p:nvSpPr>
          <p:cNvPr id="8" name="tb_Faculty"/>
          <p:cNvSpPr txBox="1">
            <a:spLocks noChangeArrowheads="1"/>
          </p:cNvSpPr>
          <p:nvPr userDrawn="1"/>
        </p:nvSpPr>
        <p:spPr bwMode="auto">
          <a:xfrm>
            <a:off x="3687763" y="339725"/>
            <a:ext cx="111889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a:solidFill>
                  <a:schemeClr val="tx1"/>
                </a:solidFill>
                <a:latin typeface="Arial" charset="0"/>
                <a:cs typeface="Arial" charset="0"/>
              </a:defRPr>
            </a:lvl1pPr>
            <a:lvl2pPr marL="320675">
              <a:defRPr>
                <a:solidFill>
                  <a:schemeClr val="tx1"/>
                </a:solidFill>
                <a:latin typeface="Arial" charset="0"/>
                <a:cs typeface="Arial" charset="0"/>
              </a:defRPr>
            </a:lvl2pPr>
            <a:lvl3pPr marL="642938">
              <a:defRPr>
                <a:solidFill>
                  <a:schemeClr val="tx1"/>
                </a:solidFill>
                <a:latin typeface="Arial" charset="0"/>
                <a:cs typeface="Arial" charset="0"/>
              </a:defRPr>
            </a:lvl3pPr>
            <a:lvl4pPr marL="963613">
              <a:defRPr>
                <a:solidFill>
                  <a:schemeClr val="tx1"/>
                </a:solidFill>
                <a:latin typeface="Arial" charset="0"/>
                <a:cs typeface="Arial" charset="0"/>
              </a:defRPr>
            </a:lvl4pPr>
            <a:lvl5pPr marL="1285875">
              <a:defRPr>
                <a:solidFill>
                  <a:schemeClr val="tx1"/>
                </a:solidFill>
                <a:latin typeface="Arial" charset="0"/>
                <a:cs typeface="Arial" charset="0"/>
              </a:defRPr>
            </a:lvl5pPr>
            <a:lvl6pPr marL="1743075" fontAlgn="base">
              <a:spcBef>
                <a:spcPct val="0"/>
              </a:spcBef>
              <a:spcAft>
                <a:spcPct val="0"/>
              </a:spcAft>
              <a:defRPr>
                <a:solidFill>
                  <a:schemeClr val="tx1"/>
                </a:solidFill>
                <a:latin typeface="Arial" charset="0"/>
                <a:cs typeface="Arial" charset="0"/>
              </a:defRPr>
            </a:lvl6pPr>
            <a:lvl7pPr marL="2200275" fontAlgn="base">
              <a:spcBef>
                <a:spcPct val="0"/>
              </a:spcBef>
              <a:spcAft>
                <a:spcPct val="0"/>
              </a:spcAft>
              <a:defRPr>
                <a:solidFill>
                  <a:schemeClr val="tx1"/>
                </a:solidFill>
                <a:latin typeface="Arial" charset="0"/>
                <a:cs typeface="Arial" charset="0"/>
              </a:defRPr>
            </a:lvl7pPr>
            <a:lvl8pPr marL="2657475" fontAlgn="base">
              <a:spcBef>
                <a:spcPct val="0"/>
              </a:spcBef>
              <a:spcAft>
                <a:spcPct val="0"/>
              </a:spcAft>
              <a:defRPr>
                <a:solidFill>
                  <a:schemeClr val="tx1"/>
                </a:solidFill>
                <a:latin typeface="Arial" charset="0"/>
                <a:cs typeface="Arial" charset="0"/>
              </a:defRPr>
            </a:lvl8pPr>
            <a:lvl9pPr marL="3114675" fontAlgn="base">
              <a:spcBef>
                <a:spcPct val="0"/>
              </a:spcBef>
              <a:spcAft>
                <a:spcPct val="0"/>
              </a:spcAft>
              <a:defRPr>
                <a:solidFill>
                  <a:schemeClr val="tx1"/>
                </a:solidFill>
                <a:latin typeface="Arial" charset="0"/>
                <a:cs typeface="Arial" charset="0"/>
              </a:defRPr>
            </a:lvl9pPr>
          </a:lstStyle>
          <a:p>
            <a:pPr>
              <a:defRPr/>
            </a:pPr>
            <a:r>
              <a:rPr lang="nl-NL" sz="1000" smtClean="0">
                <a:solidFill>
                  <a:srgbClr val="CC0000"/>
                </a:solidFill>
                <a:latin typeface="Georgia" pitchFamily="18" charset="0"/>
              </a:rPr>
              <a:t>faculteit ruimtelijke</a:t>
            </a:r>
          </a:p>
          <a:p>
            <a:pPr>
              <a:defRPr/>
            </a:pPr>
            <a:r>
              <a:rPr lang="nl-NL" sz="1000" smtClean="0">
                <a:solidFill>
                  <a:srgbClr val="CC0000"/>
                </a:solidFill>
                <a:latin typeface="Georgia" pitchFamily="18" charset="0"/>
              </a:rPr>
              <a:t>wetenschappen</a:t>
            </a:r>
          </a:p>
        </p:txBody>
      </p:sp>
      <p:sp>
        <p:nvSpPr>
          <p:cNvPr id="9" name="tb_Department"/>
          <p:cNvSpPr txBox="1">
            <a:spLocks noChangeArrowheads="1"/>
          </p:cNvSpPr>
          <p:nvPr userDrawn="1"/>
        </p:nvSpPr>
        <p:spPr bwMode="auto">
          <a:xfrm>
            <a:off x="5811838" y="341313"/>
            <a:ext cx="1800225" cy="417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defRPr>
                <a:solidFill>
                  <a:schemeClr val="tx1"/>
                </a:solidFill>
                <a:latin typeface="Arial" charset="0"/>
                <a:cs typeface="Arial" charset="0"/>
              </a:defRPr>
            </a:lvl1pPr>
            <a:lvl2pPr marL="320675">
              <a:defRPr>
                <a:solidFill>
                  <a:schemeClr val="tx1"/>
                </a:solidFill>
                <a:latin typeface="Arial" charset="0"/>
                <a:cs typeface="Arial" charset="0"/>
              </a:defRPr>
            </a:lvl2pPr>
            <a:lvl3pPr marL="642938">
              <a:defRPr>
                <a:solidFill>
                  <a:schemeClr val="tx1"/>
                </a:solidFill>
                <a:latin typeface="Arial" charset="0"/>
                <a:cs typeface="Arial" charset="0"/>
              </a:defRPr>
            </a:lvl3pPr>
            <a:lvl4pPr marL="963613">
              <a:defRPr>
                <a:solidFill>
                  <a:schemeClr val="tx1"/>
                </a:solidFill>
                <a:latin typeface="Arial" charset="0"/>
                <a:cs typeface="Arial" charset="0"/>
              </a:defRPr>
            </a:lvl4pPr>
            <a:lvl5pPr marL="1285875">
              <a:defRPr>
                <a:solidFill>
                  <a:schemeClr val="tx1"/>
                </a:solidFill>
                <a:latin typeface="Arial" charset="0"/>
                <a:cs typeface="Arial" charset="0"/>
              </a:defRPr>
            </a:lvl5pPr>
            <a:lvl6pPr marL="1743075" fontAlgn="base">
              <a:spcBef>
                <a:spcPct val="0"/>
              </a:spcBef>
              <a:spcAft>
                <a:spcPct val="0"/>
              </a:spcAft>
              <a:defRPr>
                <a:solidFill>
                  <a:schemeClr val="tx1"/>
                </a:solidFill>
                <a:latin typeface="Arial" charset="0"/>
                <a:cs typeface="Arial" charset="0"/>
              </a:defRPr>
            </a:lvl6pPr>
            <a:lvl7pPr marL="2200275" fontAlgn="base">
              <a:spcBef>
                <a:spcPct val="0"/>
              </a:spcBef>
              <a:spcAft>
                <a:spcPct val="0"/>
              </a:spcAft>
              <a:defRPr>
                <a:solidFill>
                  <a:schemeClr val="tx1"/>
                </a:solidFill>
                <a:latin typeface="Arial" charset="0"/>
                <a:cs typeface="Arial" charset="0"/>
              </a:defRPr>
            </a:lvl7pPr>
            <a:lvl8pPr marL="2657475" fontAlgn="base">
              <a:spcBef>
                <a:spcPct val="0"/>
              </a:spcBef>
              <a:spcAft>
                <a:spcPct val="0"/>
              </a:spcAft>
              <a:defRPr>
                <a:solidFill>
                  <a:schemeClr val="tx1"/>
                </a:solidFill>
                <a:latin typeface="Arial" charset="0"/>
                <a:cs typeface="Arial" charset="0"/>
              </a:defRPr>
            </a:lvl8pPr>
            <a:lvl9pPr marL="3114675" fontAlgn="base">
              <a:spcBef>
                <a:spcPct val="0"/>
              </a:spcBef>
              <a:spcAft>
                <a:spcPct val="0"/>
              </a:spcAft>
              <a:defRPr>
                <a:solidFill>
                  <a:schemeClr val="tx1"/>
                </a:solidFill>
                <a:latin typeface="Arial" charset="0"/>
                <a:cs typeface="Arial" charset="0"/>
              </a:defRPr>
            </a:lvl9pPr>
          </a:lstStyle>
          <a:p>
            <a:pPr>
              <a:defRPr/>
            </a:pPr>
            <a:r>
              <a:rPr lang="nl-NL" sz="1000" smtClean="0">
                <a:solidFill>
                  <a:srgbClr val="CC0000"/>
                </a:solidFill>
                <a:latin typeface="Georgia" pitchFamily="18" charset="0"/>
              </a:rPr>
              <a:t>demografie</a:t>
            </a:r>
          </a:p>
        </p:txBody>
      </p:sp>
      <p:sp>
        <p:nvSpPr>
          <p:cNvPr id="14" name="tbDate"/>
          <p:cNvSpPr txBox="1">
            <a:spLocks noChangeArrowheads="1"/>
          </p:cNvSpPr>
          <p:nvPr userDrawn="1"/>
        </p:nvSpPr>
        <p:spPr bwMode="auto">
          <a:xfrm>
            <a:off x="7378700" y="1079500"/>
            <a:ext cx="762000" cy="138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t">
            <a:noAutofit/>
          </a:bodyPr>
          <a:lstStyle>
            <a:lvl1pPr>
              <a:defRPr>
                <a:solidFill>
                  <a:schemeClr val="tx1"/>
                </a:solidFill>
                <a:latin typeface="Arial" charset="0"/>
                <a:cs typeface="Arial" charset="0"/>
              </a:defRPr>
            </a:lvl1pPr>
            <a:lvl2pPr marL="320675">
              <a:defRPr>
                <a:solidFill>
                  <a:schemeClr val="tx1"/>
                </a:solidFill>
                <a:latin typeface="Arial" charset="0"/>
                <a:cs typeface="Arial" charset="0"/>
              </a:defRPr>
            </a:lvl2pPr>
            <a:lvl3pPr marL="642938">
              <a:defRPr>
                <a:solidFill>
                  <a:schemeClr val="tx1"/>
                </a:solidFill>
                <a:latin typeface="Arial" charset="0"/>
                <a:cs typeface="Arial" charset="0"/>
              </a:defRPr>
            </a:lvl3pPr>
            <a:lvl4pPr marL="963613">
              <a:defRPr>
                <a:solidFill>
                  <a:schemeClr val="tx1"/>
                </a:solidFill>
                <a:latin typeface="Arial" charset="0"/>
                <a:cs typeface="Arial" charset="0"/>
              </a:defRPr>
            </a:lvl4pPr>
            <a:lvl5pPr marL="1285875">
              <a:defRPr>
                <a:solidFill>
                  <a:schemeClr val="tx1"/>
                </a:solidFill>
                <a:latin typeface="Arial" charset="0"/>
                <a:cs typeface="Arial" charset="0"/>
              </a:defRPr>
            </a:lvl5pPr>
            <a:lvl6pPr marL="1743075" fontAlgn="base">
              <a:spcBef>
                <a:spcPct val="0"/>
              </a:spcBef>
              <a:spcAft>
                <a:spcPct val="0"/>
              </a:spcAft>
              <a:defRPr>
                <a:solidFill>
                  <a:schemeClr val="tx1"/>
                </a:solidFill>
                <a:latin typeface="Arial" charset="0"/>
                <a:cs typeface="Arial" charset="0"/>
              </a:defRPr>
            </a:lvl6pPr>
            <a:lvl7pPr marL="2200275" fontAlgn="base">
              <a:spcBef>
                <a:spcPct val="0"/>
              </a:spcBef>
              <a:spcAft>
                <a:spcPct val="0"/>
              </a:spcAft>
              <a:defRPr>
                <a:solidFill>
                  <a:schemeClr val="tx1"/>
                </a:solidFill>
                <a:latin typeface="Arial" charset="0"/>
                <a:cs typeface="Arial" charset="0"/>
              </a:defRPr>
            </a:lvl7pPr>
            <a:lvl8pPr marL="2657475" fontAlgn="base">
              <a:spcBef>
                <a:spcPct val="0"/>
              </a:spcBef>
              <a:spcAft>
                <a:spcPct val="0"/>
              </a:spcAft>
              <a:defRPr>
                <a:solidFill>
                  <a:schemeClr val="tx1"/>
                </a:solidFill>
                <a:latin typeface="Arial" charset="0"/>
                <a:cs typeface="Arial" charset="0"/>
              </a:defRPr>
            </a:lvl8pPr>
            <a:lvl9pPr marL="3114675" fontAlgn="base">
              <a:spcBef>
                <a:spcPct val="0"/>
              </a:spcBef>
              <a:spcAft>
                <a:spcPct val="0"/>
              </a:spcAft>
              <a:defRPr>
                <a:solidFill>
                  <a:schemeClr val="tx1"/>
                </a:solidFill>
                <a:latin typeface="Arial" charset="0"/>
                <a:cs typeface="Arial" charset="0"/>
              </a:defRPr>
            </a:lvl9pPr>
          </a:lstStyle>
          <a:p>
            <a:pPr algn="r">
              <a:spcBef>
                <a:spcPct val="50000"/>
              </a:spcBef>
              <a:defRPr/>
            </a:pPr>
            <a:r>
              <a:rPr lang="nl-NL" sz="900" smtClean="0">
                <a:solidFill>
                  <a:srgbClr val="FFFFFF"/>
                </a:solidFill>
                <a:latin typeface="+mn-lt"/>
              </a:rPr>
              <a:t>22-09-2022</a:t>
            </a:r>
            <a:endParaRPr lang="nl-NL" sz="900" dirty="0" smtClean="0">
              <a:solidFill>
                <a:srgbClr val="FFFFFF"/>
              </a:solidFill>
              <a:latin typeface="+mn-lt"/>
            </a:endParaRPr>
          </a:p>
        </p:txBody>
      </p:sp>
    </p:spTree>
    <p:extLst>
      <p:ext uri="{BB962C8B-B14F-4D97-AF65-F5344CB8AC3E}">
        <p14:creationId xmlns:p14="http://schemas.microsoft.com/office/powerpoint/2010/main" val="5164487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elvak"/>
          <p:cNvSpPr>
            <a:spLocks noGrp="1"/>
          </p:cNvSpPr>
          <p:nvPr>
            <p:ph type="title"/>
          </p:nvPr>
        </p:nvSpPr>
        <p:spPr>
          <a:xfrm>
            <a:off x="0" y="1284288"/>
            <a:ext cx="9140825" cy="792162"/>
          </a:xfrm>
        </p:spPr>
        <p:txBody>
          <a:bodyPr/>
          <a:lstStyle/>
          <a:p>
            <a:r>
              <a:rPr lang="en-US" smtClean="0"/>
              <a:t>Click to edit Master title style</a:t>
            </a:r>
            <a:endParaRPr lang="nl-NL"/>
          </a:p>
        </p:txBody>
      </p:sp>
      <p:sp>
        <p:nvSpPr>
          <p:cNvPr id="3" name="Vertikaal"/>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Tree>
    <p:extLst>
      <p:ext uri="{BB962C8B-B14F-4D97-AF65-F5344CB8AC3E}">
        <p14:creationId xmlns:p14="http://schemas.microsoft.com/office/powerpoint/2010/main" val="41474699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kaalkop"/>
          <p:cNvSpPr>
            <a:spLocks noGrp="1"/>
          </p:cNvSpPr>
          <p:nvPr>
            <p:ph type="title" orient="vert"/>
          </p:nvPr>
        </p:nvSpPr>
        <p:spPr>
          <a:xfrm>
            <a:off x="6856413" y="1341438"/>
            <a:ext cx="2284412" cy="5207000"/>
          </a:xfrm>
        </p:spPr>
        <p:txBody>
          <a:bodyPr vert="eaVert"/>
          <a:lstStyle/>
          <a:p>
            <a:r>
              <a:rPr lang="en-US" smtClean="0"/>
              <a:t>Click to edit Master title style</a:t>
            </a:r>
            <a:endParaRPr lang="nl-NL"/>
          </a:p>
        </p:txBody>
      </p:sp>
      <p:sp>
        <p:nvSpPr>
          <p:cNvPr id="3" name="Vertikaalklein"/>
          <p:cNvSpPr>
            <a:spLocks noGrp="1"/>
          </p:cNvSpPr>
          <p:nvPr>
            <p:ph type="body" orient="vert" idx="1"/>
          </p:nvPr>
        </p:nvSpPr>
        <p:spPr>
          <a:xfrm>
            <a:off x="0" y="1341438"/>
            <a:ext cx="6704013" cy="52070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Tree>
    <p:extLst>
      <p:ext uri="{BB962C8B-B14F-4D97-AF65-F5344CB8AC3E}">
        <p14:creationId xmlns:p14="http://schemas.microsoft.com/office/powerpoint/2010/main" val="2144201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elvak"/>
          <p:cNvSpPr>
            <a:spLocks noGrp="1"/>
          </p:cNvSpPr>
          <p:nvPr>
            <p:ph type="title"/>
          </p:nvPr>
        </p:nvSpPr>
        <p:spPr>
          <a:xfrm>
            <a:off x="0" y="1284288"/>
            <a:ext cx="9140825" cy="792162"/>
          </a:xfrm>
        </p:spPr>
        <p:txBody>
          <a:bodyPr/>
          <a:lstStyle/>
          <a:p>
            <a:r>
              <a:rPr lang="en-US" smtClean="0"/>
              <a:t>Click to edit Master title style</a:t>
            </a:r>
            <a:endParaRPr lang="nl-NL" dirty="0"/>
          </a:p>
        </p:txBody>
      </p:sp>
      <p:sp>
        <p:nvSpPr>
          <p:cNvPr id="3" name="Tekstvak"/>
          <p:cNvSpPr>
            <a:spLocks noGrp="1"/>
          </p:cNvSpPr>
          <p:nvPr>
            <p:ph type="body" idx="1"/>
          </p:nvPr>
        </p:nvSpPr>
        <p:spPr>
          <a:xfrm>
            <a:off x="0" y="2155666"/>
            <a:ext cx="9140825" cy="444833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dirty="0"/>
          </a:p>
        </p:txBody>
      </p:sp>
    </p:spTree>
    <p:extLst>
      <p:ext uri="{BB962C8B-B14F-4D97-AF65-F5344CB8AC3E}">
        <p14:creationId xmlns:p14="http://schemas.microsoft.com/office/powerpoint/2010/main" val="13490071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Afdekplaat"/>
          <p:cNvSpPr/>
          <p:nvPr userDrawn="1"/>
        </p:nvSpPr>
        <p:spPr>
          <a:xfrm>
            <a:off x="0" y="0"/>
            <a:ext cx="9144000" cy="10175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tb_Break"/>
          <p:cNvSpPr>
            <a:spLocks noGrp="1" noChangeArrowheads="1"/>
          </p:cNvSpPr>
          <p:nvPr>
            <p:ph type="ctrTitle"/>
          </p:nvPr>
        </p:nvSpPr>
        <p:spPr bwMode="auto">
          <a:xfrm>
            <a:off x="-1" y="1278000"/>
            <a:ext cx="9144000" cy="2476500"/>
          </a:xfrm>
          <a:prstGeom prst="rect">
            <a:avLst/>
          </a:prstGeom>
          <a:solidFill>
            <a:srgbClr val="505050"/>
          </a:solidFill>
          <a:ln w="0" cmpd="sng">
            <a:noFill/>
          </a:ln>
          <a:effectLst/>
          <a:extLst>
            <a:ext uri="{91240B29-F687-4F45-9708-019B960494DF}">
              <a14:hiddenLine xmlns:a14="http://schemas.microsoft.com/office/drawing/2010/main" w="0" cmpd="sng">
                <a:solidFill>
                  <a:srgbClr val="000000"/>
                </a:solidFill>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82091" tIns="216000" rIns="267843" bIns="45717" anchor="t"/>
          <a:lstStyle>
            <a:lvl1pPr>
              <a:defRPr sz="4000">
                <a:solidFill>
                  <a:srgbClr val="FFFFFF"/>
                </a:solidFill>
              </a:defRPr>
            </a:lvl1pPr>
          </a:lstStyle>
          <a:p>
            <a:pPr lvl="0"/>
            <a:endParaRPr lang="en-GB" noProof="0" dirty="0" smtClean="0"/>
          </a:p>
        </p:txBody>
      </p:sp>
      <p:sp>
        <p:nvSpPr>
          <p:cNvPr id="11" name="shape_Transparantie"/>
          <p:cNvSpPr>
            <a:spLocks noChangeArrowheads="1"/>
          </p:cNvSpPr>
          <p:nvPr userDrawn="1"/>
        </p:nvSpPr>
        <p:spPr bwMode="auto">
          <a:xfrm>
            <a:off x="0" y="0"/>
            <a:ext cx="12700" cy="1017588"/>
          </a:xfrm>
          <a:prstGeom prst="rect">
            <a:avLst/>
          </a:prstGeom>
          <a:gradFill rotWithShape="1">
            <a:gsLst>
              <a:gs pos="0">
                <a:srgbClr val="FFFFFF"/>
              </a:gs>
              <a:gs pos="100000">
                <a:srgbClr val="757575">
                  <a:alpha val="0"/>
                </a:srgbClr>
              </a:gs>
            </a:gsLst>
            <a:lin ang="0" scaled="1"/>
          </a:gradFill>
          <a:ln w="9525">
            <a:noFill/>
            <a:miter lim="800000"/>
            <a:headEnd/>
            <a:tailEnd/>
          </a:ln>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nl-NL" altLang="nl-NL" dirty="0" smtClean="0"/>
          </a:p>
        </p:txBody>
      </p:sp>
      <p:sp>
        <p:nvSpPr>
          <p:cNvPr id="12" name="shape_TransFollower"/>
          <p:cNvSpPr>
            <a:spLocks noChangeArrowheads="1"/>
          </p:cNvSpPr>
          <p:nvPr userDrawn="1"/>
        </p:nvSpPr>
        <p:spPr bwMode="auto">
          <a:xfrm>
            <a:off x="0" y="0"/>
            <a:ext cx="127000" cy="1017588"/>
          </a:xfrm>
          <a:prstGeom prst="rect">
            <a:avLst/>
          </a:prstGeom>
          <a:solidFill>
            <a:srgbClr val="FFFFFF"/>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nl-NL" altLang="nl-NL" smtClean="0"/>
          </a:p>
        </p:txBody>
      </p:sp>
      <p:pic>
        <p:nvPicPr>
          <p:cNvPr id="8" name="LogoSlash_01" descr="SLASHTRANS"/>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165475" y="392113"/>
            <a:ext cx="414020" cy="414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LogoSlash_02" descr="SLASHTRANS"/>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286374" y="392113"/>
            <a:ext cx="416560" cy="416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Ondertitel"/>
          <p:cNvSpPr>
            <a:spLocks noGrp="1" noChangeArrowheads="1"/>
          </p:cNvSpPr>
          <p:nvPr>
            <p:ph type="subTitle" idx="1"/>
          </p:nvPr>
        </p:nvSpPr>
        <p:spPr>
          <a:xfrm>
            <a:off x="0" y="4035425"/>
            <a:ext cx="9140825" cy="1905000"/>
          </a:xfrm>
        </p:spPr>
        <p:txBody>
          <a:bodyPr rIns="267843"/>
          <a:lstStyle>
            <a:lvl1pPr marL="0" indent="0">
              <a:buFont typeface="Verdana" pitchFamily="34" charset="0"/>
              <a:buNone/>
              <a:defRPr sz="1900"/>
            </a:lvl1pPr>
          </a:lstStyle>
          <a:p>
            <a:pPr lvl="0"/>
            <a:r>
              <a:rPr lang="nl-NL" noProof="0" smtClean="0"/>
              <a:t>Click to edit Master subtitle style</a:t>
            </a:r>
          </a:p>
        </p:txBody>
      </p:sp>
      <p:sp>
        <p:nvSpPr>
          <p:cNvPr id="14" name="RodeBalk"/>
          <p:cNvSpPr>
            <a:spLocks noChangeArrowheads="1"/>
          </p:cNvSpPr>
          <p:nvPr userDrawn="1"/>
        </p:nvSpPr>
        <p:spPr bwMode="auto">
          <a:xfrm>
            <a:off x="-1" y="1017588"/>
            <a:ext cx="9144000" cy="266700"/>
          </a:xfrm>
          <a:prstGeom prst="rect">
            <a:avLst/>
          </a:prstGeom>
          <a:solidFill>
            <a:srgbClr val="CC0000"/>
          </a:solidFill>
          <a:ln w="0" cmpd="sng">
            <a:noFill/>
            <a:miter lim="800000"/>
            <a:headEnd/>
            <a:tailEnd/>
          </a:ln>
          <a:effectLst/>
          <a:extLst>
            <a:ext uri="{91240B29-F687-4F45-9708-019B960494DF}">
              <a14:hiddenLine xmlns:a14="http://schemas.microsoft.com/office/drawing/2010/main" w="0" cmpd="sng">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nl-NL" altLang="nl-NL" smtClean="0">
              <a:solidFill>
                <a:srgbClr val="FFFFFF"/>
              </a:solidFill>
            </a:endParaRPr>
          </a:p>
        </p:txBody>
      </p:sp>
      <p:pic>
        <p:nvPicPr>
          <p:cNvPr id="3" name="RUGlogoTop"/>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27050" y="205232"/>
            <a:ext cx="2816808" cy="660400"/>
          </a:xfrm>
          <a:prstGeom prst="rect">
            <a:avLst/>
          </a:prstGeom>
        </p:spPr>
      </p:pic>
      <p:sp>
        <p:nvSpPr>
          <p:cNvPr id="6" name="tb_Faculty"/>
          <p:cNvSpPr txBox="1">
            <a:spLocks noChangeArrowheads="1"/>
          </p:cNvSpPr>
          <p:nvPr userDrawn="1"/>
        </p:nvSpPr>
        <p:spPr bwMode="auto">
          <a:xfrm>
            <a:off x="3687763" y="338138"/>
            <a:ext cx="111889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a:solidFill>
                  <a:schemeClr val="tx1"/>
                </a:solidFill>
                <a:latin typeface="Arial" charset="0"/>
                <a:cs typeface="Arial" charset="0"/>
              </a:defRPr>
            </a:lvl1pPr>
            <a:lvl2pPr marL="320675">
              <a:defRPr>
                <a:solidFill>
                  <a:schemeClr val="tx1"/>
                </a:solidFill>
                <a:latin typeface="Arial" charset="0"/>
                <a:cs typeface="Arial" charset="0"/>
              </a:defRPr>
            </a:lvl2pPr>
            <a:lvl3pPr marL="642938">
              <a:defRPr>
                <a:solidFill>
                  <a:schemeClr val="tx1"/>
                </a:solidFill>
                <a:latin typeface="Arial" charset="0"/>
                <a:cs typeface="Arial" charset="0"/>
              </a:defRPr>
            </a:lvl3pPr>
            <a:lvl4pPr marL="963613">
              <a:defRPr>
                <a:solidFill>
                  <a:schemeClr val="tx1"/>
                </a:solidFill>
                <a:latin typeface="Arial" charset="0"/>
                <a:cs typeface="Arial" charset="0"/>
              </a:defRPr>
            </a:lvl4pPr>
            <a:lvl5pPr marL="1285875">
              <a:defRPr>
                <a:solidFill>
                  <a:schemeClr val="tx1"/>
                </a:solidFill>
                <a:latin typeface="Arial" charset="0"/>
                <a:cs typeface="Arial" charset="0"/>
              </a:defRPr>
            </a:lvl5pPr>
            <a:lvl6pPr marL="1743075" fontAlgn="base">
              <a:spcBef>
                <a:spcPct val="0"/>
              </a:spcBef>
              <a:spcAft>
                <a:spcPct val="0"/>
              </a:spcAft>
              <a:defRPr>
                <a:solidFill>
                  <a:schemeClr val="tx1"/>
                </a:solidFill>
                <a:latin typeface="Arial" charset="0"/>
                <a:cs typeface="Arial" charset="0"/>
              </a:defRPr>
            </a:lvl6pPr>
            <a:lvl7pPr marL="2200275" fontAlgn="base">
              <a:spcBef>
                <a:spcPct val="0"/>
              </a:spcBef>
              <a:spcAft>
                <a:spcPct val="0"/>
              </a:spcAft>
              <a:defRPr>
                <a:solidFill>
                  <a:schemeClr val="tx1"/>
                </a:solidFill>
                <a:latin typeface="Arial" charset="0"/>
                <a:cs typeface="Arial" charset="0"/>
              </a:defRPr>
            </a:lvl7pPr>
            <a:lvl8pPr marL="2657475" fontAlgn="base">
              <a:spcBef>
                <a:spcPct val="0"/>
              </a:spcBef>
              <a:spcAft>
                <a:spcPct val="0"/>
              </a:spcAft>
              <a:defRPr>
                <a:solidFill>
                  <a:schemeClr val="tx1"/>
                </a:solidFill>
                <a:latin typeface="Arial" charset="0"/>
                <a:cs typeface="Arial" charset="0"/>
              </a:defRPr>
            </a:lvl8pPr>
            <a:lvl9pPr marL="3114675" fontAlgn="base">
              <a:spcBef>
                <a:spcPct val="0"/>
              </a:spcBef>
              <a:spcAft>
                <a:spcPct val="0"/>
              </a:spcAft>
              <a:defRPr>
                <a:solidFill>
                  <a:schemeClr val="tx1"/>
                </a:solidFill>
                <a:latin typeface="Arial" charset="0"/>
                <a:cs typeface="Arial" charset="0"/>
              </a:defRPr>
            </a:lvl9pPr>
          </a:lstStyle>
          <a:p>
            <a:pPr>
              <a:defRPr/>
            </a:pPr>
            <a:r>
              <a:rPr lang="nl-NL" sz="1000" smtClean="0">
                <a:solidFill>
                  <a:srgbClr val="CC0000"/>
                </a:solidFill>
                <a:latin typeface="Georgia" pitchFamily="18" charset="0"/>
              </a:rPr>
              <a:t>faculteit ruimtelijke</a:t>
            </a:r>
          </a:p>
          <a:p>
            <a:pPr>
              <a:defRPr/>
            </a:pPr>
            <a:r>
              <a:rPr lang="nl-NL" sz="1000" smtClean="0">
                <a:solidFill>
                  <a:srgbClr val="CC0000"/>
                </a:solidFill>
                <a:latin typeface="Georgia" pitchFamily="18" charset="0"/>
              </a:rPr>
              <a:t>wetenschappen</a:t>
            </a:r>
          </a:p>
        </p:txBody>
      </p:sp>
      <p:sp>
        <p:nvSpPr>
          <p:cNvPr id="7" name="tb_Department"/>
          <p:cNvSpPr txBox="1">
            <a:spLocks noChangeAspect="1" noChangeArrowheads="1"/>
          </p:cNvSpPr>
          <p:nvPr userDrawn="1"/>
        </p:nvSpPr>
        <p:spPr bwMode="auto">
          <a:xfrm>
            <a:off x="5811838" y="341313"/>
            <a:ext cx="1800225" cy="41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defRPr>
                <a:solidFill>
                  <a:schemeClr val="tx1"/>
                </a:solidFill>
                <a:latin typeface="Arial" charset="0"/>
                <a:cs typeface="Arial" charset="0"/>
              </a:defRPr>
            </a:lvl1pPr>
            <a:lvl2pPr marL="320675">
              <a:defRPr>
                <a:solidFill>
                  <a:schemeClr val="tx1"/>
                </a:solidFill>
                <a:latin typeface="Arial" charset="0"/>
                <a:cs typeface="Arial" charset="0"/>
              </a:defRPr>
            </a:lvl2pPr>
            <a:lvl3pPr marL="642938">
              <a:defRPr>
                <a:solidFill>
                  <a:schemeClr val="tx1"/>
                </a:solidFill>
                <a:latin typeface="Arial" charset="0"/>
                <a:cs typeface="Arial" charset="0"/>
              </a:defRPr>
            </a:lvl3pPr>
            <a:lvl4pPr marL="963613">
              <a:defRPr>
                <a:solidFill>
                  <a:schemeClr val="tx1"/>
                </a:solidFill>
                <a:latin typeface="Arial" charset="0"/>
                <a:cs typeface="Arial" charset="0"/>
              </a:defRPr>
            </a:lvl4pPr>
            <a:lvl5pPr marL="1285875">
              <a:defRPr>
                <a:solidFill>
                  <a:schemeClr val="tx1"/>
                </a:solidFill>
                <a:latin typeface="Arial" charset="0"/>
                <a:cs typeface="Arial" charset="0"/>
              </a:defRPr>
            </a:lvl5pPr>
            <a:lvl6pPr marL="1743075" fontAlgn="base">
              <a:spcBef>
                <a:spcPct val="0"/>
              </a:spcBef>
              <a:spcAft>
                <a:spcPct val="0"/>
              </a:spcAft>
              <a:defRPr>
                <a:solidFill>
                  <a:schemeClr val="tx1"/>
                </a:solidFill>
                <a:latin typeface="Arial" charset="0"/>
                <a:cs typeface="Arial" charset="0"/>
              </a:defRPr>
            </a:lvl6pPr>
            <a:lvl7pPr marL="2200275" fontAlgn="base">
              <a:spcBef>
                <a:spcPct val="0"/>
              </a:spcBef>
              <a:spcAft>
                <a:spcPct val="0"/>
              </a:spcAft>
              <a:defRPr>
                <a:solidFill>
                  <a:schemeClr val="tx1"/>
                </a:solidFill>
                <a:latin typeface="Arial" charset="0"/>
                <a:cs typeface="Arial" charset="0"/>
              </a:defRPr>
            </a:lvl7pPr>
            <a:lvl8pPr marL="2657475" fontAlgn="base">
              <a:spcBef>
                <a:spcPct val="0"/>
              </a:spcBef>
              <a:spcAft>
                <a:spcPct val="0"/>
              </a:spcAft>
              <a:defRPr>
                <a:solidFill>
                  <a:schemeClr val="tx1"/>
                </a:solidFill>
                <a:latin typeface="Arial" charset="0"/>
                <a:cs typeface="Arial" charset="0"/>
              </a:defRPr>
            </a:lvl8pPr>
            <a:lvl9pPr marL="3114675" fontAlgn="base">
              <a:spcBef>
                <a:spcPct val="0"/>
              </a:spcBef>
              <a:spcAft>
                <a:spcPct val="0"/>
              </a:spcAft>
              <a:defRPr>
                <a:solidFill>
                  <a:schemeClr val="tx1"/>
                </a:solidFill>
                <a:latin typeface="Arial" charset="0"/>
                <a:cs typeface="Arial" charset="0"/>
              </a:defRPr>
            </a:lvl9pPr>
          </a:lstStyle>
          <a:p>
            <a:pPr>
              <a:defRPr/>
            </a:pPr>
            <a:r>
              <a:rPr lang="nl-NL" sz="1000" smtClean="0">
                <a:solidFill>
                  <a:srgbClr val="CC0000"/>
                </a:solidFill>
                <a:latin typeface="Georgia" pitchFamily="18" charset="0"/>
              </a:rPr>
              <a:t>demografie</a:t>
            </a:r>
          </a:p>
        </p:txBody>
      </p:sp>
    </p:spTree>
    <p:extLst>
      <p:ext uri="{BB962C8B-B14F-4D97-AF65-F5344CB8AC3E}">
        <p14:creationId xmlns:p14="http://schemas.microsoft.com/office/powerpoint/2010/main" val="26738251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elvak"/>
          <p:cNvSpPr>
            <a:spLocks noGrp="1"/>
          </p:cNvSpPr>
          <p:nvPr>
            <p:ph type="title"/>
          </p:nvPr>
        </p:nvSpPr>
        <p:spPr>
          <a:xfrm>
            <a:off x="0" y="1284288"/>
            <a:ext cx="9140825" cy="792162"/>
          </a:xfrm>
        </p:spPr>
        <p:txBody>
          <a:bodyPr/>
          <a:lstStyle/>
          <a:p>
            <a:r>
              <a:rPr lang="en-US" smtClean="0"/>
              <a:t>Click to edit Master title style</a:t>
            </a:r>
            <a:endParaRPr lang="nl-NL"/>
          </a:p>
        </p:txBody>
      </p:sp>
      <p:sp>
        <p:nvSpPr>
          <p:cNvPr id="3" name="Tekstvak"/>
          <p:cNvSpPr>
            <a:spLocks noGrp="1"/>
          </p:cNvSpPr>
          <p:nvPr>
            <p:ph idx="1"/>
          </p:nvPr>
        </p:nvSpPr>
        <p:spPr>
          <a:xfrm>
            <a:off x="0" y="2155666"/>
            <a:ext cx="9140825" cy="444833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Tree>
    <p:extLst>
      <p:ext uri="{BB962C8B-B14F-4D97-AF65-F5344CB8AC3E}">
        <p14:creationId xmlns:p14="http://schemas.microsoft.com/office/powerpoint/2010/main" val="18637369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Sectietitel"/>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nl-NL"/>
          </a:p>
        </p:txBody>
      </p:sp>
      <p:sp>
        <p:nvSpPr>
          <p:cNvPr id="3" name="Boventitel"/>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Tree>
    <p:extLst>
      <p:ext uri="{BB962C8B-B14F-4D97-AF65-F5344CB8AC3E}">
        <p14:creationId xmlns:p14="http://schemas.microsoft.com/office/powerpoint/2010/main" val="2411894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elvak"/>
          <p:cNvSpPr>
            <a:spLocks noGrp="1"/>
          </p:cNvSpPr>
          <p:nvPr>
            <p:ph type="title"/>
          </p:nvPr>
        </p:nvSpPr>
        <p:spPr>
          <a:xfrm>
            <a:off x="0" y="1284288"/>
            <a:ext cx="9140825" cy="792162"/>
          </a:xfrm>
        </p:spPr>
        <p:txBody>
          <a:bodyPr/>
          <a:lstStyle/>
          <a:p>
            <a:r>
              <a:rPr lang="en-US" smtClean="0"/>
              <a:t>Click to edit Master title style</a:t>
            </a:r>
            <a:endParaRPr lang="nl-NL"/>
          </a:p>
        </p:txBody>
      </p:sp>
      <p:sp>
        <p:nvSpPr>
          <p:cNvPr id="3" name="Tekstlinks"/>
          <p:cNvSpPr>
            <a:spLocks noGrp="1"/>
          </p:cNvSpPr>
          <p:nvPr>
            <p:ph sz="half" idx="1"/>
          </p:nvPr>
        </p:nvSpPr>
        <p:spPr>
          <a:xfrm>
            <a:off x="0" y="2230438"/>
            <a:ext cx="4494213" cy="431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Tekstrechts"/>
          <p:cNvSpPr>
            <a:spLocks noGrp="1"/>
          </p:cNvSpPr>
          <p:nvPr>
            <p:ph sz="half" idx="2"/>
          </p:nvPr>
        </p:nvSpPr>
        <p:spPr>
          <a:xfrm>
            <a:off x="4646613" y="2230438"/>
            <a:ext cx="4494212" cy="431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Tree>
    <p:extLst>
      <p:ext uri="{BB962C8B-B14F-4D97-AF65-F5344CB8AC3E}">
        <p14:creationId xmlns:p14="http://schemas.microsoft.com/office/powerpoint/2010/main" val="17618952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Titelvak"/>
          <p:cNvSpPr>
            <a:spLocks noGrp="1"/>
          </p:cNvSpPr>
          <p:nvPr>
            <p:ph type="title"/>
          </p:nvPr>
        </p:nvSpPr>
        <p:spPr>
          <a:xfrm>
            <a:off x="0" y="1284288"/>
            <a:ext cx="9144000" cy="638944"/>
          </a:xfrm>
        </p:spPr>
        <p:txBody>
          <a:bodyPr/>
          <a:lstStyle>
            <a:lvl1pPr>
              <a:defRPr/>
            </a:lvl1pPr>
          </a:lstStyle>
          <a:p>
            <a:r>
              <a:rPr lang="en-US" dirty="0" smtClean="0"/>
              <a:t>Click to edit Master title style</a:t>
            </a:r>
            <a:endParaRPr lang="nl-NL" dirty="0"/>
          </a:p>
        </p:txBody>
      </p:sp>
      <p:sp>
        <p:nvSpPr>
          <p:cNvPr id="9" name="Koplinks"/>
          <p:cNvSpPr>
            <a:spLocks noGrp="1"/>
          </p:cNvSpPr>
          <p:nvPr>
            <p:ph type="body" idx="1"/>
          </p:nvPr>
        </p:nvSpPr>
        <p:spPr>
          <a:xfrm>
            <a:off x="467544" y="2132856"/>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0" name="Kleinlinks"/>
          <p:cNvSpPr>
            <a:spLocks noGrp="1"/>
          </p:cNvSpPr>
          <p:nvPr>
            <p:ph sz="half" idx="2"/>
          </p:nvPr>
        </p:nvSpPr>
        <p:spPr>
          <a:xfrm>
            <a:off x="457200" y="2780928"/>
            <a:ext cx="4040188" cy="374441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11" name="Koprechts"/>
          <p:cNvSpPr>
            <a:spLocks noGrp="1"/>
          </p:cNvSpPr>
          <p:nvPr>
            <p:ph type="body" sz="quarter" idx="3"/>
          </p:nvPr>
        </p:nvSpPr>
        <p:spPr>
          <a:xfrm>
            <a:off x="4645025" y="2132856"/>
            <a:ext cx="4041775" cy="64807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2" name="Kleinrechts"/>
          <p:cNvSpPr>
            <a:spLocks noGrp="1"/>
          </p:cNvSpPr>
          <p:nvPr>
            <p:ph sz="quarter" idx="4"/>
          </p:nvPr>
        </p:nvSpPr>
        <p:spPr>
          <a:xfrm>
            <a:off x="4645025" y="2780928"/>
            <a:ext cx="4041775" cy="374441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Tree>
    <p:extLst>
      <p:ext uri="{BB962C8B-B14F-4D97-AF65-F5344CB8AC3E}">
        <p14:creationId xmlns:p14="http://schemas.microsoft.com/office/powerpoint/2010/main" val="22786048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elvak"/>
          <p:cNvSpPr>
            <a:spLocks noGrp="1"/>
          </p:cNvSpPr>
          <p:nvPr>
            <p:ph type="title"/>
          </p:nvPr>
        </p:nvSpPr>
        <p:spPr>
          <a:xfrm>
            <a:off x="0" y="1284288"/>
            <a:ext cx="9140825" cy="792162"/>
          </a:xfrm>
        </p:spPr>
        <p:txBody>
          <a:bodyPr/>
          <a:lstStyle/>
          <a:p>
            <a:r>
              <a:rPr lang="en-US" smtClean="0"/>
              <a:t>Click to edit Master title style</a:t>
            </a:r>
            <a:endParaRPr lang="nl-NL"/>
          </a:p>
        </p:txBody>
      </p:sp>
    </p:spTree>
    <p:extLst>
      <p:ext uri="{BB962C8B-B14F-4D97-AF65-F5344CB8AC3E}">
        <p14:creationId xmlns:p14="http://schemas.microsoft.com/office/powerpoint/2010/main" val="16528311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35670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elvak"/>
          <p:cNvSpPr>
            <a:spLocks noGrp="1"/>
          </p:cNvSpPr>
          <p:nvPr>
            <p:ph type="title"/>
          </p:nvPr>
        </p:nvSpPr>
        <p:spPr>
          <a:xfrm>
            <a:off x="0" y="1284288"/>
            <a:ext cx="9140825" cy="792162"/>
          </a:xfrm>
        </p:spPr>
        <p:txBody>
          <a:bodyPr/>
          <a:lstStyle/>
          <a:p>
            <a:r>
              <a:rPr lang="en-US" smtClean="0"/>
              <a:t>Click to edit Master title style</a:t>
            </a:r>
            <a:endParaRPr lang="nl-NL"/>
          </a:p>
        </p:txBody>
      </p:sp>
      <p:sp>
        <p:nvSpPr>
          <p:cNvPr id="3" name="Tekstvak"/>
          <p:cNvSpPr>
            <a:spLocks noGrp="1"/>
          </p:cNvSpPr>
          <p:nvPr>
            <p:ph idx="1"/>
          </p:nvPr>
        </p:nvSpPr>
        <p:spPr>
          <a:xfrm>
            <a:off x="0" y="2155666"/>
            <a:ext cx="9140825" cy="444833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Tree>
    <p:extLst>
      <p:ext uri="{BB962C8B-B14F-4D97-AF65-F5344CB8AC3E}">
        <p14:creationId xmlns:p14="http://schemas.microsoft.com/office/powerpoint/2010/main" val="84563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Koplinks"/>
          <p:cNvSpPr>
            <a:spLocks noGrp="1"/>
          </p:cNvSpPr>
          <p:nvPr>
            <p:ph type="title"/>
          </p:nvPr>
        </p:nvSpPr>
        <p:spPr>
          <a:xfrm>
            <a:off x="251520" y="1340768"/>
            <a:ext cx="3213993" cy="864096"/>
          </a:xfrm>
        </p:spPr>
        <p:txBody>
          <a:bodyPr anchor="b"/>
          <a:lstStyle>
            <a:lvl1pPr algn="l">
              <a:defRPr sz="2000" b="1"/>
            </a:lvl1pPr>
          </a:lstStyle>
          <a:p>
            <a:r>
              <a:rPr lang="en-US" dirty="0" smtClean="0"/>
              <a:t>Click to edit Master title style</a:t>
            </a:r>
            <a:endParaRPr lang="nl-NL" dirty="0"/>
          </a:p>
        </p:txBody>
      </p:sp>
      <p:sp>
        <p:nvSpPr>
          <p:cNvPr id="7" name="Rechtsgroot"/>
          <p:cNvSpPr>
            <a:spLocks noGrp="1"/>
          </p:cNvSpPr>
          <p:nvPr>
            <p:ph idx="1"/>
          </p:nvPr>
        </p:nvSpPr>
        <p:spPr>
          <a:xfrm>
            <a:off x="3575050" y="1340768"/>
            <a:ext cx="5111750" cy="518457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8" name="Tekstlinks"/>
          <p:cNvSpPr>
            <a:spLocks noGrp="1"/>
          </p:cNvSpPr>
          <p:nvPr>
            <p:ph type="body" sz="half" idx="2"/>
          </p:nvPr>
        </p:nvSpPr>
        <p:spPr>
          <a:xfrm>
            <a:off x="251520" y="2204864"/>
            <a:ext cx="3213993" cy="432048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17161411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6" name="Onderschriftkop"/>
          <p:cNvSpPr>
            <a:spLocks noGrp="1"/>
          </p:cNvSpPr>
          <p:nvPr>
            <p:ph type="title"/>
          </p:nvPr>
        </p:nvSpPr>
        <p:spPr>
          <a:xfrm>
            <a:off x="1792288" y="5085184"/>
            <a:ext cx="5486400" cy="648072"/>
          </a:xfrm>
        </p:spPr>
        <p:txBody>
          <a:bodyPr anchor="b"/>
          <a:lstStyle>
            <a:lvl1pPr algn="l">
              <a:defRPr sz="2000" b="1"/>
            </a:lvl1pPr>
          </a:lstStyle>
          <a:p>
            <a:r>
              <a:rPr lang="en-US" dirty="0" smtClean="0"/>
              <a:t>Click to edit Master title style</a:t>
            </a:r>
            <a:endParaRPr lang="nl-NL" dirty="0"/>
          </a:p>
        </p:txBody>
      </p:sp>
      <p:sp>
        <p:nvSpPr>
          <p:cNvPr id="7" name="Figuur"/>
          <p:cNvSpPr>
            <a:spLocks noGrp="1" noChangeAspect="1"/>
          </p:cNvSpPr>
          <p:nvPr>
            <p:ph type="pic" idx="1"/>
          </p:nvPr>
        </p:nvSpPr>
        <p:spPr>
          <a:xfrm>
            <a:off x="1792288" y="1484782"/>
            <a:ext cx="54864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smtClean="0"/>
          </a:p>
        </p:txBody>
      </p:sp>
      <p:sp>
        <p:nvSpPr>
          <p:cNvPr id="8" name="Onderschrift"/>
          <p:cNvSpPr>
            <a:spLocks noGrp="1"/>
          </p:cNvSpPr>
          <p:nvPr>
            <p:ph type="body" sz="half" idx="2"/>
          </p:nvPr>
        </p:nvSpPr>
        <p:spPr>
          <a:xfrm>
            <a:off x="1792288" y="5733256"/>
            <a:ext cx="5486400" cy="792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39857923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5" name="Titelvak"/>
          <p:cNvSpPr>
            <a:spLocks noGrp="1"/>
          </p:cNvSpPr>
          <p:nvPr>
            <p:ph type="title"/>
          </p:nvPr>
        </p:nvSpPr>
        <p:spPr>
          <a:xfrm>
            <a:off x="0" y="1284288"/>
            <a:ext cx="9140825" cy="792162"/>
          </a:xfrm>
        </p:spPr>
        <p:txBody>
          <a:bodyPr/>
          <a:lstStyle/>
          <a:p>
            <a:r>
              <a:rPr lang="en-US" smtClean="0"/>
              <a:t>Click to edit Master title style</a:t>
            </a:r>
            <a:endParaRPr lang="nl-NL"/>
          </a:p>
        </p:txBody>
      </p:sp>
      <p:sp>
        <p:nvSpPr>
          <p:cNvPr id="6" name="Vertikaal"/>
          <p:cNvSpPr>
            <a:spLocks noGrp="1"/>
          </p:cNvSpPr>
          <p:nvPr>
            <p:ph type="body" orient="vert" idx="1"/>
          </p:nvPr>
        </p:nvSpPr>
        <p:spPr>
          <a:xfrm>
            <a:off x="0" y="2230438"/>
            <a:ext cx="9140825" cy="4318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Tree>
    <p:extLst>
      <p:ext uri="{BB962C8B-B14F-4D97-AF65-F5344CB8AC3E}">
        <p14:creationId xmlns:p14="http://schemas.microsoft.com/office/powerpoint/2010/main" val="36405925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5" name="Vertikaalkop"/>
          <p:cNvSpPr>
            <a:spLocks noGrp="1"/>
          </p:cNvSpPr>
          <p:nvPr>
            <p:ph type="title" orient="vert"/>
          </p:nvPr>
        </p:nvSpPr>
        <p:spPr>
          <a:xfrm>
            <a:off x="6856413" y="1341438"/>
            <a:ext cx="2284412" cy="5207000"/>
          </a:xfrm>
        </p:spPr>
        <p:txBody>
          <a:bodyPr vert="eaVert"/>
          <a:lstStyle/>
          <a:p>
            <a:r>
              <a:rPr lang="en-US" smtClean="0"/>
              <a:t>Click to edit Master title style</a:t>
            </a:r>
            <a:endParaRPr lang="nl-NL"/>
          </a:p>
        </p:txBody>
      </p:sp>
      <p:sp>
        <p:nvSpPr>
          <p:cNvPr id="6" name="Vertikaalklein"/>
          <p:cNvSpPr>
            <a:spLocks noGrp="1"/>
          </p:cNvSpPr>
          <p:nvPr>
            <p:ph type="body" orient="vert" idx="1"/>
          </p:nvPr>
        </p:nvSpPr>
        <p:spPr>
          <a:xfrm>
            <a:off x="0" y="1341438"/>
            <a:ext cx="6704013" cy="5207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Tree>
    <p:extLst>
      <p:ext uri="{BB962C8B-B14F-4D97-AF65-F5344CB8AC3E}">
        <p14:creationId xmlns:p14="http://schemas.microsoft.com/office/powerpoint/2010/main" val="3663226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4" name="Afdekplaat"/>
          <p:cNvSpPr/>
          <p:nvPr userDrawn="1"/>
        </p:nvSpPr>
        <p:spPr>
          <a:xfrm>
            <a:off x="0" y="0"/>
            <a:ext cx="9144000" cy="10175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tb_End"/>
          <p:cNvSpPr>
            <a:spLocks noGrp="1" noChangeArrowheads="1"/>
          </p:cNvSpPr>
          <p:nvPr>
            <p:ph type="ctrTitle"/>
          </p:nvPr>
        </p:nvSpPr>
        <p:spPr bwMode="auto">
          <a:xfrm>
            <a:off x="-1" y="1278000"/>
            <a:ext cx="9144000" cy="2476500"/>
          </a:xfrm>
          <a:prstGeom prst="rect">
            <a:avLst/>
          </a:prstGeom>
          <a:solidFill>
            <a:srgbClr val="505050"/>
          </a:solidFill>
          <a:ln w="0" cmpd="sng">
            <a:noFill/>
          </a:ln>
          <a:effectLst/>
          <a:extLst>
            <a:ext uri="{91240B29-F687-4F45-9708-019B960494DF}">
              <a14:hiddenLine xmlns:a14="http://schemas.microsoft.com/office/drawing/2010/main" w="0" cmpd="sng">
                <a:solidFill>
                  <a:srgbClr val="000000"/>
                </a:solidFill>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82091" tIns="216000" rIns="267843" bIns="45717" anchor="t"/>
          <a:lstStyle>
            <a:lvl1pPr>
              <a:defRPr sz="4000">
                <a:solidFill>
                  <a:srgbClr val="FFFFFF"/>
                </a:solidFill>
              </a:defRPr>
            </a:lvl1pPr>
          </a:lstStyle>
          <a:p>
            <a:pPr lvl="0"/>
            <a:endParaRPr lang="en-GB" noProof="0" dirty="0" smtClean="0"/>
          </a:p>
        </p:txBody>
      </p:sp>
      <p:sp>
        <p:nvSpPr>
          <p:cNvPr id="11" name="shape_Transparantie"/>
          <p:cNvSpPr>
            <a:spLocks noChangeArrowheads="1"/>
          </p:cNvSpPr>
          <p:nvPr userDrawn="1"/>
        </p:nvSpPr>
        <p:spPr bwMode="auto">
          <a:xfrm>
            <a:off x="0" y="0"/>
            <a:ext cx="12700" cy="1017588"/>
          </a:xfrm>
          <a:prstGeom prst="rect">
            <a:avLst/>
          </a:prstGeom>
          <a:gradFill rotWithShape="1">
            <a:gsLst>
              <a:gs pos="0">
                <a:srgbClr val="FFFFFF"/>
              </a:gs>
              <a:gs pos="100000">
                <a:srgbClr val="757575">
                  <a:alpha val="0"/>
                </a:srgbClr>
              </a:gs>
            </a:gsLst>
            <a:lin ang="0" scaled="1"/>
          </a:gradFill>
          <a:ln w="9525">
            <a:noFill/>
            <a:miter lim="800000"/>
            <a:headEnd/>
            <a:tailEnd/>
          </a:ln>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nl-NL" altLang="nl-NL" dirty="0" smtClean="0"/>
          </a:p>
        </p:txBody>
      </p:sp>
      <p:sp>
        <p:nvSpPr>
          <p:cNvPr id="12" name="shape_TransFollower"/>
          <p:cNvSpPr>
            <a:spLocks noChangeArrowheads="1"/>
          </p:cNvSpPr>
          <p:nvPr userDrawn="1"/>
        </p:nvSpPr>
        <p:spPr bwMode="auto">
          <a:xfrm>
            <a:off x="0" y="0"/>
            <a:ext cx="127000" cy="1017588"/>
          </a:xfrm>
          <a:prstGeom prst="rect">
            <a:avLst/>
          </a:prstGeom>
          <a:solidFill>
            <a:srgbClr val="FFFFFF"/>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nl-NL" altLang="nl-NL" smtClean="0"/>
          </a:p>
        </p:txBody>
      </p:sp>
      <p:pic>
        <p:nvPicPr>
          <p:cNvPr id="8" name="LogoSlash_01" descr="SLASHTRANS"/>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165475" y="392113"/>
            <a:ext cx="414020" cy="414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LogoSlash_02" descr="SLASHTRANS"/>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286374" y="392113"/>
            <a:ext cx="416560" cy="416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Ondertitel"/>
          <p:cNvSpPr>
            <a:spLocks noGrp="1" noChangeArrowheads="1"/>
          </p:cNvSpPr>
          <p:nvPr>
            <p:ph type="subTitle" idx="1"/>
          </p:nvPr>
        </p:nvSpPr>
        <p:spPr>
          <a:xfrm>
            <a:off x="0" y="4035425"/>
            <a:ext cx="9140825" cy="1905000"/>
          </a:xfrm>
          <a:ln>
            <a:noFill/>
          </a:ln>
        </p:spPr>
        <p:txBody>
          <a:bodyPr rIns="267843"/>
          <a:lstStyle>
            <a:lvl1pPr marL="0" indent="0">
              <a:buFont typeface="Verdana" pitchFamily="34" charset="0"/>
              <a:buNone/>
              <a:defRPr sz="1900"/>
            </a:lvl1pPr>
          </a:lstStyle>
          <a:p>
            <a:pPr lvl="0"/>
            <a:r>
              <a:rPr lang="nl-NL" noProof="0" dirty="0" smtClean="0"/>
              <a:t>Click </a:t>
            </a:r>
            <a:r>
              <a:rPr lang="nl-NL" noProof="0" dirty="0" err="1" smtClean="0"/>
              <a:t>to</a:t>
            </a:r>
            <a:r>
              <a:rPr lang="nl-NL" noProof="0" dirty="0" smtClean="0"/>
              <a:t> </a:t>
            </a:r>
            <a:r>
              <a:rPr lang="nl-NL" noProof="0" dirty="0" err="1" smtClean="0"/>
              <a:t>edit</a:t>
            </a:r>
            <a:r>
              <a:rPr lang="nl-NL" noProof="0" dirty="0" smtClean="0"/>
              <a:t> Master </a:t>
            </a:r>
            <a:r>
              <a:rPr lang="nl-NL" noProof="0" dirty="0" err="1" smtClean="0"/>
              <a:t>subtitle</a:t>
            </a:r>
            <a:r>
              <a:rPr lang="nl-NL" noProof="0" dirty="0" smtClean="0"/>
              <a:t> </a:t>
            </a:r>
            <a:r>
              <a:rPr lang="nl-NL" noProof="0" dirty="0" err="1" smtClean="0"/>
              <a:t>style</a:t>
            </a:r>
            <a:endParaRPr lang="nl-NL" noProof="0" dirty="0" smtClean="0"/>
          </a:p>
        </p:txBody>
      </p:sp>
      <p:sp>
        <p:nvSpPr>
          <p:cNvPr id="16" name="RodeBalk"/>
          <p:cNvSpPr>
            <a:spLocks noChangeArrowheads="1"/>
          </p:cNvSpPr>
          <p:nvPr userDrawn="1"/>
        </p:nvSpPr>
        <p:spPr bwMode="auto">
          <a:xfrm>
            <a:off x="-1" y="1017588"/>
            <a:ext cx="9144000" cy="266700"/>
          </a:xfrm>
          <a:prstGeom prst="rect">
            <a:avLst/>
          </a:prstGeom>
          <a:solidFill>
            <a:srgbClr val="CC0000"/>
          </a:solidFill>
          <a:ln w="0" cmpd="sng">
            <a:noFill/>
            <a:miter lim="800000"/>
            <a:headEnd/>
            <a:tailEnd/>
          </a:ln>
          <a:effectLst/>
          <a:extLst>
            <a:ext uri="{91240B29-F687-4F45-9708-019B960494DF}">
              <a14:hiddenLine xmlns:a14="http://schemas.microsoft.com/office/drawing/2010/main" w="0" cmpd="sng">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nl-NL" altLang="nl-NL" smtClean="0">
              <a:solidFill>
                <a:srgbClr val="FFFFFF"/>
              </a:solidFill>
            </a:endParaRPr>
          </a:p>
        </p:txBody>
      </p:sp>
      <p:pic>
        <p:nvPicPr>
          <p:cNvPr id="3" name="RUGlogoTop"/>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27050" y="205232"/>
            <a:ext cx="2816808" cy="660400"/>
          </a:xfrm>
          <a:prstGeom prst="rect">
            <a:avLst/>
          </a:prstGeom>
        </p:spPr>
      </p:pic>
      <p:sp>
        <p:nvSpPr>
          <p:cNvPr id="6" name="tb_Faculty"/>
          <p:cNvSpPr txBox="1">
            <a:spLocks noChangeArrowheads="1"/>
          </p:cNvSpPr>
          <p:nvPr userDrawn="1"/>
        </p:nvSpPr>
        <p:spPr bwMode="auto">
          <a:xfrm>
            <a:off x="3687763" y="338138"/>
            <a:ext cx="111889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a:solidFill>
                  <a:schemeClr val="tx1"/>
                </a:solidFill>
                <a:latin typeface="Arial" charset="0"/>
                <a:cs typeface="Arial" charset="0"/>
              </a:defRPr>
            </a:lvl1pPr>
            <a:lvl2pPr marL="320675">
              <a:defRPr>
                <a:solidFill>
                  <a:schemeClr val="tx1"/>
                </a:solidFill>
                <a:latin typeface="Arial" charset="0"/>
                <a:cs typeface="Arial" charset="0"/>
              </a:defRPr>
            </a:lvl2pPr>
            <a:lvl3pPr marL="642938">
              <a:defRPr>
                <a:solidFill>
                  <a:schemeClr val="tx1"/>
                </a:solidFill>
                <a:latin typeface="Arial" charset="0"/>
                <a:cs typeface="Arial" charset="0"/>
              </a:defRPr>
            </a:lvl3pPr>
            <a:lvl4pPr marL="963613">
              <a:defRPr>
                <a:solidFill>
                  <a:schemeClr val="tx1"/>
                </a:solidFill>
                <a:latin typeface="Arial" charset="0"/>
                <a:cs typeface="Arial" charset="0"/>
              </a:defRPr>
            </a:lvl4pPr>
            <a:lvl5pPr marL="1285875">
              <a:defRPr>
                <a:solidFill>
                  <a:schemeClr val="tx1"/>
                </a:solidFill>
                <a:latin typeface="Arial" charset="0"/>
                <a:cs typeface="Arial" charset="0"/>
              </a:defRPr>
            </a:lvl5pPr>
            <a:lvl6pPr marL="1743075" fontAlgn="base">
              <a:spcBef>
                <a:spcPct val="0"/>
              </a:spcBef>
              <a:spcAft>
                <a:spcPct val="0"/>
              </a:spcAft>
              <a:defRPr>
                <a:solidFill>
                  <a:schemeClr val="tx1"/>
                </a:solidFill>
                <a:latin typeface="Arial" charset="0"/>
                <a:cs typeface="Arial" charset="0"/>
              </a:defRPr>
            </a:lvl6pPr>
            <a:lvl7pPr marL="2200275" fontAlgn="base">
              <a:spcBef>
                <a:spcPct val="0"/>
              </a:spcBef>
              <a:spcAft>
                <a:spcPct val="0"/>
              </a:spcAft>
              <a:defRPr>
                <a:solidFill>
                  <a:schemeClr val="tx1"/>
                </a:solidFill>
                <a:latin typeface="Arial" charset="0"/>
                <a:cs typeface="Arial" charset="0"/>
              </a:defRPr>
            </a:lvl7pPr>
            <a:lvl8pPr marL="2657475" fontAlgn="base">
              <a:spcBef>
                <a:spcPct val="0"/>
              </a:spcBef>
              <a:spcAft>
                <a:spcPct val="0"/>
              </a:spcAft>
              <a:defRPr>
                <a:solidFill>
                  <a:schemeClr val="tx1"/>
                </a:solidFill>
                <a:latin typeface="Arial" charset="0"/>
                <a:cs typeface="Arial" charset="0"/>
              </a:defRPr>
            </a:lvl8pPr>
            <a:lvl9pPr marL="3114675" fontAlgn="base">
              <a:spcBef>
                <a:spcPct val="0"/>
              </a:spcBef>
              <a:spcAft>
                <a:spcPct val="0"/>
              </a:spcAft>
              <a:defRPr>
                <a:solidFill>
                  <a:schemeClr val="tx1"/>
                </a:solidFill>
                <a:latin typeface="Arial" charset="0"/>
                <a:cs typeface="Arial" charset="0"/>
              </a:defRPr>
            </a:lvl9pPr>
          </a:lstStyle>
          <a:p>
            <a:pPr>
              <a:defRPr/>
            </a:pPr>
            <a:r>
              <a:rPr lang="nl-NL" sz="1000" smtClean="0">
                <a:solidFill>
                  <a:srgbClr val="CC0000"/>
                </a:solidFill>
                <a:latin typeface="Georgia" pitchFamily="18" charset="0"/>
              </a:rPr>
              <a:t>faculteit ruimtelijke</a:t>
            </a:r>
          </a:p>
          <a:p>
            <a:pPr>
              <a:defRPr/>
            </a:pPr>
            <a:r>
              <a:rPr lang="nl-NL" sz="1000" smtClean="0">
                <a:solidFill>
                  <a:srgbClr val="CC0000"/>
                </a:solidFill>
                <a:latin typeface="Georgia" pitchFamily="18" charset="0"/>
              </a:rPr>
              <a:t>wetenschappen</a:t>
            </a:r>
          </a:p>
        </p:txBody>
      </p:sp>
      <p:sp>
        <p:nvSpPr>
          <p:cNvPr id="7" name="tb_Department"/>
          <p:cNvSpPr txBox="1">
            <a:spLocks noChangeArrowheads="1"/>
          </p:cNvSpPr>
          <p:nvPr userDrawn="1"/>
        </p:nvSpPr>
        <p:spPr bwMode="auto">
          <a:xfrm>
            <a:off x="5811838" y="341313"/>
            <a:ext cx="1800225" cy="306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defRPr>
                <a:solidFill>
                  <a:schemeClr val="tx1"/>
                </a:solidFill>
                <a:latin typeface="Arial" charset="0"/>
                <a:cs typeface="Arial" charset="0"/>
              </a:defRPr>
            </a:lvl1pPr>
            <a:lvl2pPr marL="320675">
              <a:defRPr>
                <a:solidFill>
                  <a:schemeClr val="tx1"/>
                </a:solidFill>
                <a:latin typeface="Arial" charset="0"/>
                <a:cs typeface="Arial" charset="0"/>
              </a:defRPr>
            </a:lvl2pPr>
            <a:lvl3pPr marL="642938">
              <a:defRPr>
                <a:solidFill>
                  <a:schemeClr val="tx1"/>
                </a:solidFill>
                <a:latin typeface="Arial" charset="0"/>
                <a:cs typeface="Arial" charset="0"/>
              </a:defRPr>
            </a:lvl3pPr>
            <a:lvl4pPr marL="963613">
              <a:defRPr>
                <a:solidFill>
                  <a:schemeClr val="tx1"/>
                </a:solidFill>
                <a:latin typeface="Arial" charset="0"/>
                <a:cs typeface="Arial" charset="0"/>
              </a:defRPr>
            </a:lvl4pPr>
            <a:lvl5pPr marL="1285875">
              <a:defRPr>
                <a:solidFill>
                  <a:schemeClr val="tx1"/>
                </a:solidFill>
                <a:latin typeface="Arial" charset="0"/>
                <a:cs typeface="Arial" charset="0"/>
              </a:defRPr>
            </a:lvl5pPr>
            <a:lvl6pPr marL="1743075" fontAlgn="base">
              <a:spcBef>
                <a:spcPct val="0"/>
              </a:spcBef>
              <a:spcAft>
                <a:spcPct val="0"/>
              </a:spcAft>
              <a:defRPr>
                <a:solidFill>
                  <a:schemeClr val="tx1"/>
                </a:solidFill>
                <a:latin typeface="Arial" charset="0"/>
                <a:cs typeface="Arial" charset="0"/>
              </a:defRPr>
            </a:lvl6pPr>
            <a:lvl7pPr marL="2200275" fontAlgn="base">
              <a:spcBef>
                <a:spcPct val="0"/>
              </a:spcBef>
              <a:spcAft>
                <a:spcPct val="0"/>
              </a:spcAft>
              <a:defRPr>
                <a:solidFill>
                  <a:schemeClr val="tx1"/>
                </a:solidFill>
                <a:latin typeface="Arial" charset="0"/>
                <a:cs typeface="Arial" charset="0"/>
              </a:defRPr>
            </a:lvl7pPr>
            <a:lvl8pPr marL="2657475" fontAlgn="base">
              <a:spcBef>
                <a:spcPct val="0"/>
              </a:spcBef>
              <a:spcAft>
                <a:spcPct val="0"/>
              </a:spcAft>
              <a:defRPr>
                <a:solidFill>
                  <a:schemeClr val="tx1"/>
                </a:solidFill>
                <a:latin typeface="Arial" charset="0"/>
                <a:cs typeface="Arial" charset="0"/>
              </a:defRPr>
            </a:lvl8pPr>
            <a:lvl9pPr marL="3114675" fontAlgn="base">
              <a:spcBef>
                <a:spcPct val="0"/>
              </a:spcBef>
              <a:spcAft>
                <a:spcPct val="0"/>
              </a:spcAft>
              <a:defRPr>
                <a:solidFill>
                  <a:schemeClr val="tx1"/>
                </a:solidFill>
                <a:latin typeface="Arial" charset="0"/>
                <a:cs typeface="Arial" charset="0"/>
              </a:defRPr>
            </a:lvl9pPr>
          </a:lstStyle>
          <a:p>
            <a:pPr>
              <a:defRPr/>
            </a:pPr>
            <a:r>
              <a:rPr lang="nl-NL" sz="1000" smtClean="0">
                <a:solidFill>
                  <a:srgbClr val="CC0000"/>
                </a:solidFill>
                <a:latin typeface="Georgia" pitchFamily="18" charset="0"/>
              </a:rPr>
              <a:t>demografie</a:t>
            </a:r>
          </a:p>
        </p:txBody>
      </p:sp>
    </p:spTree>
    <p:extLst>
      <p:ext uri="{BB962C8B-B14F-4D97-AF65-F5344CB8AC3E}">
        <p14:creationId xmlns:p14="http://schemas.microsoft.com/office/powerpoint/2010/main" val="23794906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elvak"/>
          <p:cNvSpPr>
            <a:spLocks noGrp="1"/>
          </p:cNvSpPr>
          <p:nvPr>
            <p:ph type="title"/>
          </p:nvPr>
        </p:nvSpPr>
        <p:spPr>
          <a:xfrm>
            <a:off x="0" y="1284288"/>
            <a:ext cx="9140825" cy="792162"/>
          </a:xfrm>
        </p:spPr>
        <p:txBody>
          <a:bodyPr/>
          <a:lstStyle/>
          <a:p>
            <a:r>
              <a:rPr lang="en-US" smtClean="0"/>
              <a:t>Click to edit Master title style</a:t>
            </a:r>
            <a:endParaRPr lang="nl-NL"/>
          </a:p>
        </p:txBody>
      </p:sp>
      <p:sp>
        <p:nvSpPr>
          <p:cNvPr id="3" name="Tekstvak"/>
          <p:cNvSpPr>
            <a:spLocks noGrp="1"/>
          </p:cNvSpPr>
          <p:nvPr>
            <p:ph idx="1"/>
          </p:nvPr>
        </p:nvSpPr>
        <p:spPr>
          <a:xfrm>
            <a:off x="0" y="2155666"/>
            <a:ext cx="9140825" cy="444833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Tree>
    <p:extLst>
      <p:ext uri="{BB962C8B-B14F-4D97-AF65-F5344CB8AC3E}">
        <p14:creationId xmlns:p14="http://schemas.microsoft.com/office/powerpoint/2010/main" val="14922016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Sectietitel"/>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nl-NL"/>
          </a:p>
        </p:txBody>
      </p:sp>
      <p:sp>
        <p:nvSpPr>
          <p:cNvPr id="3" name="Boventitel"/>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7021642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elvak"/>
          <p:cNvSpPr>
            <a:spLocks noGrp="1"/>
          </p:cNvSpPr>
          <p:nvPr>
            <p:ph type="title"/>
          </p:nvPr>
        </p:nvSpPr>
        <p:spPr>
          <a:xfrm>
            <a:off x="0" y="1284288"/>
            <a:ext cx="9140825" cy="792162"/>
          </a:xfrm>
        </p:spPr>
        <p:txBody>
          <a:bodyPr/>
          <a:lstStyle/>
          <a:p>
            <a:r>
              <a:rPr lang="en-US" smtClean="0"/>
              <a:t>Click to edit Master title style</a:t>
            </a:r>
            <a:endParaRPr lang="nl-NL"/>
          </a:p>
        </p:txBody>
      </p:sp>
      <p:sp>
        <p:nvSpPr>
          <p:cNvPr id="3" name="Tekstlinks"/>
          <p:cNvSpPr>
            <a:spLocks noGrp="1"/>
          </p:cNvSpPr>
          <p:nvPr>
            <p:ph sz="half" idx="1"/>
          </p:nvPr>
        </p:nvSpPr>
        <p:spPr>
          <a:xfrm>
            <a:off x="0" y="2230438"/>
            <a:ext cx="4494213" cy="431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NL" dirty="0"/>
          </a:p>
        </p:txBody>
      </p:sp>
      <p:sp>
        <p:nvSpPr>
          <p:cNvPr id="4" name="Tekstrechts"/>
          <p:cNvSpPr>
            <a:spLocks noGrp="1"/>
          </p:cNvSpPr>
          <p:nvPr>
            <p:ph sz="half" idx="2"/>
          </p:nvPr>
        </p:nvSpPr>
        <p:spPr>
          <a:xfrm>
            <a:off x="4646613" y="2230438"/>
            <a:ext cx="4494212" cy="431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Tree>
    <p:extLst>
      <p:ext uri="{BB962C8B-B14F-4D97-AF65-F5344CB8AC3E}">
        <p14:creationId xmlns:p14="http://schemas.microsoft.com/office/powerpoint/2010/main" val="28501316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Titelvak"/>
          <p:cNvSpPr>
            <a:spLocks noGrp="1"/>
          </p:cNvSpPr>
          <p:nvPr>
            <p:ph type="title"/>
          </p:nvPr>
        </p:nvSpPr>
        <p:spPr>
          <a:xfrm>
            <a:off x="0" y="1284288"/>
            <a:ext cx="9144000" cy="638944"/>
          </a:xfrm>
        </p:spPr>
        <p:txBody>
          <a:bodyPr/>
          <a:lstStyle>
            <a:lvl1pPr>
              <a:defRPr/>
            </a:lvl1pPr>
          </a:lstStyle>
          <a:p>
            <a:r>
              <a:rPr lang="en-US" dirty="0" smtClean="0"/>
              <a:t>Click to edit Master title style</a:t>
            </a:r>
            <a:endParaRPr lang="nl-NL" dirty="0"/>
          </a:p>
        </p:txBody>
      </p:sp>
      <p:sp>
        <p:nvSpPr>
          <p:cNvPr id="9" name="Koplinks"/>
          <p:cNvSpPr>
            <a:spLocks noGrp="1"/>
          </p:cNvSpPr>
          <p:nvPr>
            <p:ph type="body" idx="1"/>
          </p:nvPr>
        </p:nvSpPr>
        <p:spPr>
          <a:xfrm>
            <a:off x="467544" y="2132856"/>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0" name="Kleinlinks"/>
          <p:cNvSpPr>
            <a:spLocks noGrp="1"/>
          </p:cNvSpPr>
          <p:nvPr>
            <p:ph sz="half" idx="2"/>
          </p:nvPr>
        </p:nvSpPr>
        <p:spPr>
          <a:xfrm>
            <a:off x="457200" y="2780928"/>
            <a:ext cx="4040188" cy="374441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11" name="Koprechts"/>
          <p:cNvSpPr>
            <a:spLocks noGrp="1"/>
          </p:cNvSpPr>
          <p:nvPr>
            <p:ph type="body" sz="quarter" idx="3"/>
          </p:nvPr>
        </p:nvSpPr>
        <p:spPr>
          <a:xfrm>
            <a:off x="4645025" y="2132856"/>
            <a:ext cx="4041775" cy="64807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2" name="Kleinrechts"/>
          <p:cNvSpPr>
            <a:spLocks noGrp="1"/>
          </p:cNvSpPr>
          <p:nvPr>
            <p:ph sz="quarter" idx="4"/>
          </p:nvPr>
        </p:nvSpPr>
        <p:spPr>
          <a:xfrm>
            <a:off x="4645025" y="2780928"/>
            <a:ext cx="4041775" cy="374441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Tree>
    <p:extLst>
      <p:ext uri="{BB962C8B-B14F-4D97-AF65-F5344CB8AC3E}">
        <p14:creationId xmlns:p14="http://schemas.microsoft.com/office/powerpoint/2010/main" val="389614286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elvak"/>
          <p:cNvSpPr>
            <a:spLocks noGrp="1"/>
          </p:cNvSpPr>
          <p:nvPr>
            <p:ph type="title"/>
          </p:nvPr>
        </p:nvSpPr>
        <p:spPr>
          <a:xfrm>
            <a:off x="0" y="1284288"/>
            <a:ext cx="9140825" cy="792162"/>
          </a:xfrm>
        </p:spPr>
        <p:txBody>
          <a:bodyPr/>
          <a:lstStyle/>
          <a:p>
            <a:r>
              <a:rPr lang="en-US" dirty="0" smtClean="0"/>
              <a:t>Click to edit Master title style</a:t>
            </a:r>
            <a:endParaRPr lang="nl-NL" dirty="0"/>
          </a:p>
        </p:txBody>
      </p:sp>
    </p:spTree>
    <p:extLst>
      <p:ext uri="{BB962C8B-B14F-4D97-AF65-F5344CB8AC3E}">
        <p14:creationId xmlns:p14="http://schemas.microsoft.com/office/powerpoint/2010/main" val="21093328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Sectietitel"/>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nl-NL" dirty="0"/>
          </a:p>
        </p:txBody>
      </p:sp>
      <p:sp>
        <p:nvSpPr>
          <p:cNvPr id="3" name="Boventitel"/>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Edit Master text styles</a:t>
            </a:r>
          </a:p>
        </p:txBody>
      </p:sp>
    </p:spTree>
    <p:extLst>
      <p:ext uri="{BB962C8B-B14F-4D97-AF65-F5344CB8AC3E}">
        <p14:creationId xmlns:p14="http://schemas.microsoft.com/office/powerpoint/2010/main" val="257145114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610526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Koplinks"/>
          <p:cNvSpPr>
            <a:spLocks noGrp="1"/>
          </p:cNvSpPr>
          <p:nvPr>
            <p:ph type="title"/>
          </p:nvPr>
        </p:nvSpPr>
        <p:spPr>
          <a:xfrm>
            <a:off x="251520" y="1340768"/>
            <a:ext cx="3213993" cy="864096"/>
          </a:xfrm>
        </p:spPr>
        <p:txBody>
          <a:bodyPr anchor="b"/>
          <a:lstStyle>
            <a:lvl1pPr algn="l">
              <a:defRPr sz="2000" b="1"/>
            </a:lvl1pPr>
          </a:lstStyle>
          <a:p>
            <a:r>
              <a:rPr lang="en-US" dirty="0" smtClean="0"/>
              <a:t>Click to edit Master title style</a:t>
            </a:r>
            <a:endParaRPr lang="nl-NL" dirty="0"/>
          </a:p>
        </p:txBody>
      </p:sp>
      <p:sp>
        <p:nvSpPr>
          <p:cNvPr id="7" name="Rechtsgroot"/>
          <p:cNvSpPr>
            <a:spLocks noGrp="1"/>
          </p:cNvSpPr>
          <p:nvPr>
            <p:ph idx="1"/>
          </p:nvPr>
        </p:nvSpPr>
        <p:spPr>
          <a:xfrm>
            <a:off x="3575050" y="1340768"/>
            <a:ext cx="5111750" cy="518457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8" name="Tekstlinks"/>
          <p:cNvSpPr>
            <a:spLocks noGrp="1"/>
          </p:cNvSpPr>
          <p:nvPr>
            <p:ph type="body" sz="half" idx="2"/>
          </p:nvPr>
        </p:nvSpPr>
        <p:spPr>
          <a:xfrm>
            <a:off x="251520" y="2204864"/>
            <a:ext cx="3213993" cy="432048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26747109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0" name="Onderschriftkop"/>
          <p:cNvSpPr>
            <a:spLocks noGrp="1"/>
          </p:cNvSpPr>
          <p:nvPr>
            <p:ph type="title"/>
          </p:nvPr>
        </p:nvSpPr>
        <p:spPr>
          <a:xfrm>
            <a:off x="1792288" y="5085184"/>
            <a:ext cx="5486400" cy="648072"/>
          </a:xfrm>
        </p:spPr>
        <p:txBody>
          <a:bodyPr anchor="b"/>
          <a:lstStyle>
            <a:lvl1pPr algn="l">
              <a:defRPr sz="2000" b="1"/>
            </a:lvl1pPr>
          </a:lstStyle>
          <a:p>
            <a:r>
              <a:rPr lang="en-US" dirty="0" smtClean="0"/>
              <a:t>Click to edit Master title style</a:t>
            </a:r>
            <a:endParaRPr lang="nl-NL" dirty="0"/>
          </a:p>
        </p:txBody>
      </p:sp>
      <p:sp>
        <p:nvSpPr>
          <p:cNvPr id="11" name="Figuur"/>
          <p:cNvSpPr>
            <a:spLocks noGrp="1" noChangeAspect="1"/>
          </p:cNvSpPr>
          <p:nvPr>
            <p:ph type="pic" idx="1"/>
          </p:nvPr>
        </p:nvSpPr>
        <p:spPr>
          <a:xfrm>
            <a:off x="1792288" y="1484782"/>
            <a:ext cx="54864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smtClean="0"/>
          </a:p>
        </p:txBody>
      </p:sp>
      <p:sp>
        <p:nvSpPr>
          <p:cNvPr id="12" name="Onderschrift"/>
          <p:cNvSpPr>
            <a:spLocks noGrp="1"/>
          </p:cNvSpPr>
          <p:nvPr>
            <p:ph type="body" sz="half" idx="2"/>
          </p:nvPr>
        </p:nvSpPr>
        <p:spPr>
          <a:xfrm>
            <a:off x="1792288" y="5733256"/>
            <a:ext cx="5486400" cy="792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246206687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5" name="Titelvak"/>
          <p:cNvSpPr>
            <a:spLocks noGrp="1"/>
          </p:cNvSpPr>
          <p:nvPr>
            <p:ph type="title"/>
          </p:nvPr>
        </p:nvSpPr>
        <p:spPr>
          <a:xfrm>
            <a:off x="0" y="1284288"/>
            <a:ext cx="9140825" cy="792162"/>
          </a:xfrm>
        </p:spPr>
        <p:txBody>
          <a:bodyPr/>
          <a:lstStyle/>
          <a:p>
            <a:r>
              <a:rPr lang="en-US" smtClean="0"/>
              <a:t>Click to edit Master title style</a:t>
            </a:r>
            <a:endParaRPr lang="nl-NL"/>
          </a:p>
        </p:txBody>
      </p:sp>
      <p:sp>
        <p:nvSpPr>
          <p:cNvPr id="6" name="Vertikaal"/>
          <p:cNvSpPr>
            <a:spLocks noGrp="1"/>
          </p:cNvSpPr>
          <p:nvPr>
            <p:ph type="body" orient="vert" idx="1"/>
          </p:nvPr>
        </p:nvSpPr>
        <p:spPr>
          <a:xfrm>
            <a:off x="0" y="2230438"/>
            <a:ext cx="9140825" cy="4318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Tree>
    <p:extLst>
      <p:ext uri="{BB962C8B-B14F-4D97-AF65-F5344CB8AC3E}">
        <p14:creationId xmlns:p14="http://schemas.microsoft.com/office/powerpoint/2010/main" val="215633613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5" name="Vertikaalkop"/>
          <p:cNvSpPr>
            <a:spLocks noGrp="1"/>
          </p:cNvSpPr>
          <p:nvPr>
            <p:ph type="title" orient="vert"/>
          </p:nvPr>
        </p:nvSpPr>
        <p:spPr>
          <a:xfrm>
            <a:off x="6856413" y="1341438"/>
            <a:ext cx="2284412" cy="5207000"/>
          </a:xfrm>
        </p:spPr>
        <p:txBody>
          <a:bodyPr vert="eaVert"/>
          <a:lstStyle/>
          <a:p>
            <a:r>
              <a:rPr lang="en-US" smtClean="0"/>
              <a:t>Click to edit Master title style</a:t>
            </a:r>
            <a:endParaRPr lang="nl-NL"/>
          </a:p>
        </p:txBody>
      </p:sp>
      <p:sp>
        <p:nvSpPr>
          <p:cNvPr id="6" name="Vertikaalklein"/>
          <p:cNvSpPr>
            <a:spLocks noGrp="1"/>
          </p:cNvSpPr>
          <p:nvPr>
            <p:ph type="body" orient="vert" idx="1"/>
          </p:nvPr>
        </p:nvSpPr>
        <p:spPr>
          <a:xfrm>
            <a:off x="0" y="1341438"/>
            <a:ext cx="6704013" cy="5207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Tree>
    <p:extLst>
      <p:ext uri="{BB962C8B-B14F-4D97-AF65-F5344CB8AC3E}">
        <p14:creationId xmlns:p14="http://schemas.microsoft.com/office/powerpoint/2010/main" val="14778349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elvak"/>
          <p:cNvSpPr>
            <a:spLocks noGrp="1"/>
          </p:cNvSpPr>
          <p:nvPr>
            <p:ph type="title"/>
          </p:nvPr>
        </p:nvSpPr>
        <p:spPr>
          <a:xfrm>
            <a:off x="0" y="1284288"/>
            <a:ext cx="9140825" cy="792162"/>
          </a:xfrm>
        </p:spPr>
        <p:txBody>
          <a:bodyPr/>
          <a:lstStyle/>
          <a:p>
            <a:r>
              <a:rPr lang="en-US" smtClean="0"/>
              <a:t>Click to edit Master title style</a:t>
            </a:r>
            <a:endParaRPr lang="nl-NL"/>
          </a:p>
        </p:txBody>
      </p:sp>
      <p:sp>
        <p:nvSpPr>
          <p:cNvPr id="3" name="Tekstlinks"/>
          <p:cNvSpPr>
            <a:spLocks noGrp="1"/>
          </p:cNvSpPr>
          <p:nvPr>
            <p:ph sz="half" idx="1"/>
          </p:nvPr>
        </p:nvSpPr>
        <p:spPr>
          <a:xfrm>
            <a:off x="0" y="2230438"/>
            <a:ext cx="4494213" cy="431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dirty="0"/>
          </a:p>
        </p:txBody>
      </p:sp>
      <p:sp>
        <p:nvSpPr>
          <p:cNvPr id="4" name="Tekstrechts"/>
          <p:cNvSpPr>
            <a:spLocks noGrp="1"/>
          </p:cNvSpPr>
          <p:nvPr>
            <p:ph sz="half" idx="2"/>
          </p:nvPr>
        </p:nvSpPr>
        <p:spPr>
          <a:xfrm>
            <a:off x="4646613" y="2230438"/>
            <a:ext cx="4494212" cy="431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Tree>
    <p:extLst>
      <p:ext uri="{BB962C8B-B14F-4D97-AF65-F5344CB8AC3E}">
        <p14:creationId xmlns:p14="http://schemas.microsoft.com/office/powerpoint/2010/main" val="41749096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elvak"/>
          <p:cNvSpPr>
            <a:spLocks noGrp="1"/>
          </p:cNvSpPr>
          <p:nvPr>
            <p:ph type="title"/>
          </p:nvPr>
        </p:nvSpPr>
        <p:spPr>
          <a:xfrm>
            <a:off x="0" y="1284288"/>
            <a:ext cx="9144000" cy="638944"/>
          </a:xfrm>
        </p:spPr>
        <p:txBody>
          <a:bodyPr/>
          <a:lstStyle>
            <a:lvl1pPr>
              <a:defRPr/>
            </a:lvl1pPr>
          </a:lstStyle>
          <a:p>
            <a:r>
              <a:rPr lang="en-US" smtClean="0"/>
              <a:t>Click to edit Master title style</a:t>
            </a:r>
            <a:endParaRPr lang="nl-NL" dirty="0"/>
          </a:p>
        </p:txBody>
      </p:sp>
      <p:sp>
        <p:nvSpPr>
          <p:cNvPr id="3" name="Koplinks"/>
          <p:cNvSpPr>
            <a:spLocks noGrp="1"/>
          </p:cNvSpPr>
          <p:nvPr>
            <p:ph type="body" idx="1"/>
          </p:nvPr>
        </p:nvSpPr>
        <p:spPr>
          <a:xfrm>
            <a:off x="467544" y="2132856"/>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Kleinlinks"/>
          <p:cNvSpPr>
            <a:spLocks noGrp="1"/>
          </p:cNvSpPr>
          <p:nvPr>
            <p:ph sz="half" idx="2"/>
          </p:nvPr>
        </p:nvSpPr>
        <p:spPr>
          <a:xfrm>
            <a:off x="457200" y="2780928"/>
            <a:ext cx="4040188" cy="374441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5" name="Koprechts"/>
          <p:cNvSpPr>
            <a:spLocks noGrp="1"/>
          </p:cNvSpPr>
          <p:nvPr>
            <p:ph type="body" sz="quarter" idx="3"/>
          </p:nvPr>
        </p:nvSpPr>
        <p:spPr>
          <a:xfrm>
            <a:off x="4645025" y="2132856"/>
            <a:ext cx="4041775" cy="64807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Kleinrechts"/>
          <p:cNvSpPr>
            <a:spLocks noGrp="1"/>
          </p:cNvSpPr>
          <p:nvPr>
            <p:ph sz="quarter" idx="4"/>
          </p:nvPr>
        </p:nvSpPr>
        <p:spPr>
          <a:xfrm>
            <a:off x="4645025" y="2780928"/>
            <a:ext cx="4041775" cy="374441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Tree>
    <p:extLst>
      <p:ext uri="{BB962C8B-B14F-4D97-AF65-F5344CB8AC3E}">
        <p14:creationId xmlns:p14="http://schemas.microsoft.com/office/powerpoint/2010/main" val="1549303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elvak"/>
          <p:cNvSpPr>
            <a:spLocks noGrp="1"/>
          </p:cNvSpPr>
          <p:nvPr>
            <p:ph type="title"/>
          </p:nvPr>
        </p:nvSpPr>
        <p:spPr>
          <a:xfrm>
            <a:off x="0" y="1284288"/>
            <a:ext cx="9140825" cy="792162"/>
          </a:xfrm>
        </p:spPr>
        <p:txBody>
          <a:bodyPr/>
          <a:lstStyle/>
          <a:p>
            <a:r>
              <a:rPr lang="en-US" smtClean="0"/>
              <a:t>Click to edit Master title style</a:t>
            </a:r>
            <a:endParaRPr lang="nl-NL" dirty="0"/>
          </a:p>
        </p:txBody>
      </p:sp>
    </p:spTree>
    <p:extLst>
      <p:ext uri="{BB962C8B-B14F-4D97-AF65-F5344CB8AC3E}">
        <p14:creationId xmlns:p14="http://schemas.microsoft.com/office/powerpoint/2010/main" val="11705069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38513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Koplinks"/>
          <p:cNvSpPr>
            <a:spLocks noGrp="1"/>
          </p:cNvSpPr>
          <p:nvPr>
            <p:ph type="title"/>
          </p:nvPr>
        </p:nvSpPr>
        <p:spPr>
          <a:xfrm>
            <a:off x="251520" y="1340768"/>
            <a:ext cx="3213993" cy="864096"/>
          </a:xfrm>
        </p:spPr>
        <p:txBody>
          <a:bodyPr anchor="b"/>
          <a:lstStyle>
            <a:lvl1pPr algn="l">
              <a:defRPr sz="2000" b="1"/>
            </a:lvl1pPr>
          </a:lstStyle>
          <a:p>
            <a:r>
              <a:rPr lang="en-US" smtClean="0"/>
              <a:t>Click to edit Master title style</a:t>
            </a:r>
            <a:endParaRPr lang="nl-NL" dirty="0"/>
          </a:p>
        </p:txBody>
      </p:sp>
      <p:sp>
        <p:nvSpPr>
          <p:cNvPr id="3" name="Rechtsgroot"/>
          <p:cNvSpPr>
            <a:spLocks noGrp="1"/>
          </p:cNvSpPr>
          <p:nvPr>
            <p:ph idx="1"/>
          </p:nvPr>
        </p:nvSpPr>
        <p:spPr>
          <a:xfrm>
            <a:off x="3575050" y="1340768"/>
            <a:ext cx="5111750" cy="518457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Tekstlinks"/>
          <p:cNvSpPr>
            <a:spLocks noGrp="1"/>
          </p:cNvSpPr>
          <p:nvPr>
            <p:ph type="body" sz="half" idx="2"/>
          </p:nvPr>
        </p:nvSpPr>
        <p:spPr>
          <a:xfrm>
            <a:off x="251520" y="2204864"/>
            <a:ext cx="3213993" cy="432048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Tree>
    <p:extLst>
      <p:ext uri="{BB962C8B-B14F-4D97-AF65-F5344CB8AC3E}">
        <p14:creationId xmlns:p14="http://schemas.microsoft.com/office/powerpoint/2010/main" val="39254608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Onderschriftkop"/>
          <p:cNvSpPr>
            <a:spLocks noGrp="1"/>
          </p:cNvSpPr>
          <p:nvPr>
            <p:ph type="title"/>
          </p:nvPr>
        </p:nvSpPr>
        <p:spPr>
          <a:xfrm>
            <a:off x="1792288" y="5085184"/>
            <a:ext cx="5486400" cy="648072"/>
          </a:xfrm>
        </p:spPr>
        <p:txBody>
          <a:bodyPr anchor="b"/>
          <a:lstStyle>
            <a:lvl1pPr algn="l">
              <a:defRPr sz="2000" b="1"/>
            </a:lvl1pPr>
          </a:lstStyle>
          <a:p>
            <a:r>
              <a:rPr lang="en-US" smtClean="0"/>
              <a:t>Click to edit Master title style</a:t>
            </a:r>
            <a:endParaRPr lang="nl-NL" dirty="0"/>
          </a:p>
        </p:txBody>
      </p:sp>
      <p:sp>
        <p:nvSpPr>
          <p:cNvPr id="3" name="Figuur"/>
          <p:cNvSpPr>
            <a:spLocks noGrp="1"/>
          </p:cNvSpPr>
          <p:nvPr>
            <p:ph type="pic" idx="1"/>
          </p:nvPr>
        </p:nvSpPr>
        <p:spPr>
          <a:xfrm>
            <a:off x="1792288" y="1484783"/>
            <a:ext cx="5486400" cy="360040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nl-NL" noProof="0" smtClean="0"/>
          </a:p>
        </p:txBody>
      </p:sp>
      <p:sp>
        <p:nvSpPr>
          <p:cNvPr id="4" name="Onderschrift"/>
          <p:cNvSpPr>
            <a:spLocks noGrp="1"/>
          </p:cNvSpPr>
          <p:nvPr>
            <p:ph type="body" sz="half" idx="2"/>
          </p:nvPr>
        </p:nvSpPr>
        <p:spPr>
          <a:xfrm>
            <a:off x="1792288" y="5733256"/>
            <a:ext cx="5486400" cy="792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Tree>
    <p:extLst>
      <p:ext uri="{BB962C8B-B14F-4D97-AF65-F5344CB8AC3E}">
        <p14:creationId xmlns:p14="http://schemas.microsoft.com/office/powerpoint/2010/main" val="29524501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0" name="shape_Transparantie"/>
          <p:cNvSpPr>
            <a:spLocks noChangeArrowheads="1"/>
          </p:cNvSpPr>
          <p:nvPr/>
        </p:nvSpPr>
        <p:spPr bwMode="auto">
          <a:xfrm>
            <a:off x="0" y="0"/>
            <a:ext cx="12700" cy="1017588"/>
          </a:xfrm>
          <a:prstGeom prst="rect">
            <a:avLst/>
          </a:prstGeom>
          <a:gradFill flip="none" rotWithShape="1">
            <a:gsLst>
              <a:gs pos="0">
                <a:srgbClr val="FFFFFF"/>
              </a:gs>
              <a:gs pos="100000">
                <a:srgbClr val="757575">
                  <a:alpha val="0"/>
                </a:srgbClr>
              </a:gs>
            </a:gsLst>
            <a:lin ang="0" scaled="1"/>
            <a:tileRect/>
          </a:gradFill>
          <a:ln w="9525">
            <a:noFill/>
            <a:miter lim="800000"/>
            <a:headEnd/>
            <a:tailEnd/>
          </a:ln>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nl-NL" altLang="nl-NL" dirty="0" smtClean="0"/>
          </a:p>
        </p:txBody>
      </p:sp>
      <p:sp>
        <p:nvSpPr>
          <p:cNvPr id="1031" name="shape_TransFollower"/>
          <p:cNvSpPr>
            <a:spLocks noChangeArrowheads="1"/>
          </p:cNvSpPr>
          <p:nvPr/>
        </p:nvSpPr>
        <p:spPr bwMode="auto">
          <a:xfrm>
            <a:off x="0" y="0"/>
            <a:ext cx="127000" cy="1017588"/>
          </a:xfrm>
          <a:prstGeom prst="rect">
            <a:avLst/>
          </a:prstGeom>
          <a:solidFill>
            <a:srgbClr val="FFFFFF"/>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nl-NL" altLang="nl-NL" dirty="0" smtClean="0"/>
          </a:p>
        </p:txBody>
      </p:sp>
      <p:sp>
        <p:nvSpPr>
          <p:cNvPr id="1026" name="Tekstvak"/>
          <p:cNvSpPr>
            <a:spLocks noGrp="1" noChangeArrowheads="1"/>
          </p:cNvSpPr>
          <p:nvPr>
            <p:ph type="body" idx="1"/>
          </p:nvPr>
        </p:nvSpPr>
        <p:spPr bwMode="auto">
          <a:xfrm>
            <a:off x="0" y="2155666"/>
            <a:ext cx="9140825" cy="4448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82091" tIns="45717" rIns="270000" bIns="45717" numCol="1" anchor="t" anchorCtr="0" compatLnSpc="1">
            <a:prstTxWarp prst="textNoShape">
              <a:avLst/>
            </a:prstTxWarp>
            <a:normAutofit/>
          </a:bodyPr>
          <a:lstStyle/>
          <a:p>
            <a:pPr lvl="0"/>
            <a:r>
              <a:rPr lang="nl-NL" altLang="nl-NL" dirty="0" err="1" smtClean="0"/>
              <a:t>Edit</a:t>
            </a:r>
            <a:r>
              <a:rPr lang="nl-NL" altLang="nl-NL" dirty="0" smtClean="0"/>
              <a:t> Master </a:t>
            </a:r>
            <a:r>
              <a:rPr lang="nl-NL" altLang="nl-NL" dirty="0" err="1" smtClean="0"/>
              <a:t>text</a:t>
            </a:r>
            <a:r>
              <a:rPr lang="nl-NL" altLang="nl-NL" dirty="0" smtClean="0"/>
              <a:t> </a:t>
            </a:r>
            <a:r>
              <a:rPr lang="nl-NL" altLang="nl-NL" dirty="0" err="1" smtClean="0"/>
              <a:t>styles</a:t>
            </a:r>
            <a:endParaRPr lang="nl-NL" altLang="nl-NL" dirty="0" smtClean="0"/>
          </a:p>
          <a:p>
            <a:pPr lvl="1"/>
            <a:r>
              <a:rPr lang="nl-NL" altLang="nl-NL" dirty="0" smtClean="0"/>
              <a:t>Second level</a:t>
            </a:r>
          </a:p>
          <a:p>
            <a:pPr lvl="2"/>
            <a:r>
              <a:rPr lang="nl-NL" altLang="nl-NL" dirty="0" err="1" smtClean="0"/>
              <a:t>Third</a:t>
            </a:r>
            <a:r>
              <a:rPr lang="nl-NL" altLang="nl-NL" dirty="0" smtClean="0"/>
              <a:t> level</a:t>
            </a:r>
          </a:p>
          <a:p>
            <a:pPr lvl="3"/>
            <a:r>
              <a:rPr lang="nl-NL" altLang="nl-NL" dirty="0" err="1" smtClean="0"/>
              <a:t>Fourth</a:t>
            </a:r>
            <a:r>
              <a:rPr lang="nl-NL" altLang="nl-NL" dirty="0" smtClean="0"/>
              <a:t> level</a:t>
            </a:r>
          </a:p>
          <a:p>
            <a:pPr lvl="4"/>
            <a:r>
              <a:rPr lang="nl-NL" altLang="nl-NL" dirty="0" err="1" smtClean="0"/>
              <a:t>Fifth</a:t>
            </a:r>
            <a:r>
              <a:rPr lang="nl-NL" altLang="nl-NL" dirty="0" smtClean="0"/>
              <a:t> level</a:t>
            </a:r>
          </a:p>
        </p:txBody>
      </p:sp>
      <p:sp>
        <p:nvSpPr>
          <p:cNvPr id="1028" name="Titelvak"/>
          <p:cNvSpPr>
            <a:spLocks noGrp="1" noChangeArrowheads="1"/>
          </p:cNvSpPr>
          <p:nvPr>
            <p:ph type="title"/>
          </p:nvPr>
        </p:nvSpPr>
        <p:spPr bwMode="auto">
          <a:xfrm>
            <a:off x="0" y="1284288"/>
            <a:ext cx="9140825" cy="79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82800" tIns="46800" rIns="270000" bIns="46800" numCol="1" anchor="ctr" anchorCtr="0" compatLnSpc="1">
            <a:prstTxWarp prst="textNoShape">
              <a:avLst/>
            </a:prstTxWarp>
            <a:normAutofit/>
          </a:bodyPr>
          <a:lstStyle/>
          <a:p>
            <a:pPr lvl="0"/>
            <a:r>
              <a:rPr lang="nl-NL" altLang="nl-NL" dirty="0" smtClean="0"/>
              <a:t>Click </a:t>
            </a:r>
            <a:r>
              <a:rPr lang="nl-NL" altLang="nl-NL" dirty="0" err="1" smtClean="0"/>
              <a:t>to</a:t>
            </a:r>
            <a:r>
              <a:rPr lang="nl-NL" altLang="nl-NL" dirty="0" smtClean="0"/>
              <a:t> </a:t>
            </a:r>
            <a:r>
              <a:rPr lang="nl-NL" altLang="nl-NL" dirty="0" err="1" smtClean="0"/>
              <a:t>edit</a:t>
            </a:r>
            <a:r>
              <a:rPr lang="nl-NL" altLang="nl-NL" dirty="0" smtClean="0"/>
              <a:t> Master </a:t>
            </a:r>
            <a:r>
              <a:rPr lang="nl-NL" altLang="nl-NL" dirty="0" err="1" smtClean="0"/>
              <a:t>title</a:t>
            </a:r>
            <a:r>
              <a:rPr lang="nl-NL" altLang="nl-NL" dirty="0" smtClean="0"/>
              <a:t> </a:t>
            </a:r>
            <a:r>
              <a:rPr lang="nl-NL" altLang="nl-NL" dirty="0" err="1" smtClean="0"/>
              <a:t>style</a:t>
            </a:r>
            <a:endParaRPr lang="nl-NL" altLang="nl-NL" dirty="0" smtClean="0"/>
          </a:p>
        </p:txBody>
      </p:sp>
      <p:sp>
        <p:nvSpPr>
          <p:cNvPr id="1027" name="RodeBalk"/>
          <p:cNvSpPr>
            <a:spLocks noChangeArrowheads="1"/>
          </p:cNvSpPr>
          <p:nvPr/>
        </p:nvSpPr>
        <p:spPr bwMode="auto">
          <a:xfrm>
            <a:off x="-1" y="1017588"/>
            <a:ext cx="9144000" cy="266700"/>
          </a:xfrm>
          <a:prstGeom prst="rect">
            <a:avLst/>
          </a:prstGeom>
          <a:solidFill>
            <a:srgbClr val="CC0000"/>
          </a:solidFill>
          <a:ln w="0" cmpd="sng">
            <a:noFill/>
            <a:miter lim="800000"/>
            <a:headEnd/>
            <a:tailEnd/>
          </a:ln>
          <a:effectLst/>
          <a:extLst>
            <a:ext uri="{91240B29-F687-4F45-9708-019B960494DF}">
              <a14:hiddenLine xmlns:a14="http://schemas.microsoft.com/office/drawing/2010/main" w="0" cmpd="sng">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nl-NL" altLang="nl-NL" dirty="0" smtClean="0">
              <a:solidFill>
                <a:srgbClr val="FFFFFF"/>
              </a:solidFill>
            </a:endParaRPr>
          </a:p>
        </p:txBody>
      </p:sp>
      <p:pic>
        <p:nvPicPr>
          <p:cNvPr id="1033" name="LogoSlash_01" descr="SLASHTRANS"/>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165475" y="392113"/>
            <a:ext cx="414020" cy="414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LogoSlash_02" descr="SLASHTRANS"/>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286374" y="392113"/>
            <a:ext cx="416560" cy="416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chuineBalk" hidden="1"/>
          <p:cNvSpPr/>
          <p:nvPr userDrawn="1"/>
        </p:nvSpPr>
        <p:spPr>
          <a:xfrm>
            <a:off x="7974000" y="394244"/>
            <a:ext cx="1170000" cy="97028"/>
          </a:xfrm>
          <a:custGeom>
            <a:avLst/>
            <a:gdLst>
              <a:gd name="connsiteX0" fmla="*/ 0 w 1170000"/>
              <a:gd name="connsiteY0" fmla="*/ 0 h 96197"/>
              <a:gd name="connsiteX1" fmla="*/ 1170000 w 1170000"/>
              <a:gd name="connsiteY1" fmla="*/ 0 h 96197"/>
              <a:gd name="connsiteX2" fmla="*/ 1170000 w 1170000"/>
              <a:gd name="connsiteY2" fmla="*/ 96197 h 96197"/>
              <a:gd name="connsiteX3" fmla="*/ 0 w 1170000"/>
              <a:gd name="connsiteY3" fmla="*/ 96197 h 96197"/>
              <a:gd name="connsiteX4" fmla="*/ 0 w 1170000"/>
              <a:gd name="connsiteY4" fmla="*/ 0 h 96197"/>
              <a:gd name="connsiteX0" fmla="*/ 76200 w 1170000"/>
              <a:gd name="connsiteY0" fmla="*/ 2382 h 96197"/>
              <a:gd name="connsiteX1" fmla="*/ 1170000 w 1170000"/>
              <a:gd name="connsiteY1" fmla="*/ 0 h 96197"/>
              <a:gd name="connsiteX2" fmla="*/ 1170000 w 1170000"/>
              <a:gd name="connsiteY2" fmla="*/ 96197 h 96197"/>
              <a:gd name="connsiteX3" fmla="*/ 0 w 1170000"/>
              <a:gd name="connsiteY3" fmla="*/ 96197 h 96197"/>
              <a:gd name="connsiteX4" fmla="*/ 76200 w 1170000"/>
              <a:gd name="connsiteY4" fmla="*/ 2382 h 961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0000" h="96197">
                <a:moveTo>
                  <a:pt x="76200" y="2382"/>
                </a:moveTo>
                <a:lnTo>
                  <a:pt x="1170000" y="0"/>
                </a:lnTo>
                <a:lnTo>
                  <a:pt x="1170000" y="96197"/>
                </a:lnTo>
                <a:lnTo>
                  <a:pt x="0" y="96197"/>
                </a:lnTo>
                <a:lnTo>
                  <a:pt x="76200" y="238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3" name="Paginanummer"/>
          <p:cNvSpPr/>
          <p:nvPr userDrawn="1"/>
        </p:nvSpPr>
        <p:spPr>
          <a:xfrm>
            <a:off x="8255000" y="1070928"/>
            <a:ext cx="254000" cy="1384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noAutofit/>
          </a:bodyPr>
          <a:lstStyle/>
          <a:p>
            <a:pPr algn="r"/>
            <a:fld id="{825C7DD7-04B3-467D-9524-52591AE6A38C}" type="slidenum">
              <a:rPr lang="nl-NL" sz="900" smtClean="0">
                <a:solidFill>
                  <a:srgbClr val="FFFFFF"/>
                </a:solidFill>
              </a:rPr>
              <a:pPr algn="r"/>
              <a:t>‹#›</a:t>
            </a:fld>
            <a:endParaRPr lang="nl-NL" sz="900" dirty="0">
              <a:solidFill>
                <a:srgbClr val="FFFFFF"/>
              </a:solidFill>
            </a:endParaRPr>
          </a:p>
        </p:txBody>
      </p:sp>
      <p:sp>
        <p:nvSpPr>
          <p:cNvPr id="1037" name="Scheiding"/>
          <p:cNvSpPr txBox="1">
            <a:spLocks noChangeArrowheads="1"/>
          </p:cNvSpPr>
          <p:nvPr/>
        </p:nvSpPr>
        <p:spPr bwMode="auto">
          <a:xfrm>
            <a:off x="8204200" y="1070928"/>
            <a:ext cx="52900" cy="138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t">
            <a:no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defRPr/>
            </a:pPr>
            <a:r>
              <a:rPr lang="nl-NL" sz="900" dirty="0" smtClean="0">
                <a:solidFill>
                  <a:srgbClr val="FFFFFF"/>
                </a:solidFill>
                <a:latin typeface="Verdana" pitchFamily="34" charset="0"/>
              </a:rPr>
              <a:t>|</a:t>
            </a:r>
          </a:p>
        </p:txBody>
      </p:sp>
      <p:pic>
        <p:nvPicPr>
          <p:cNvPr id="6" name="RUGlogoTop"/>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527050" y="205232"/>
            <a:ext cx="2816808" cy="660400"/>
          </a:xfrm>
          <a:prstGeom prst="rect">
            <a:avLst/>
          </a:prstGeom>
        </p:spPr>
      </p:pic>
      <p:sp>
        <p:nvSpPr>
          <p:cNvPr id="1034" name="tb_Faculty"/>
          <p:cNvSpPr txBox="1">
            <a:spLocks noChangeArrowheads="1"/>
          </p:cNvSpPr>
          <p:nvPr/>
        </p:nvSpPr>
        <p:spPr bwMode="auto">
          <a:xfrm>
            <a:off x="3687763" y="339725"/>
            <a:ext cx="111889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a:solidFill>
                  <a:schemeClr val="tx1"/>
                </a:solidFill>
                <a:latin typeface="Arial" charset="0"/>
                <a:cs typeface="Arial" charset="0"/>
              </a:defRPr>
            </a:lvl1pPr>
            <a:lvl2pPr marL="320675">
              <a:defRPr>
                <a:solidFill>
                  <a:schemeClr val="tx1"/>
                </a:solidFill>
                <a:latin typeface="Arial" charset="0"/>
                <a:cs typeface="Arial" charset="0"/>
              </a:defRPr>
            </a:lvl2pPr>
            <a:lvl3pPr marL="642938">
              <a:defRPr>
                <a:solidFill>
                  <a:schemeClr val="tx1"/>
                </a:solidFill>
                <a:latin typeface="Arial" charset="0"/>
                <a:cs typeface="Arial" charset="0"/>
              </a:defRPr>
            </a:lvl3pPr>
            <a:lvl4pPr marL="963613">
              <a:defRPr>
                <a:solidFill>
                  <a:schemeClr val="tx1"/>
                </a:solidFill>
                <a:latin typeface="Arial" charset="0"/>
                <a:cs typeface="Arial" charset="0"/>
              </a:defRPr>
            </a:lvl4pPr>
            <a:lvl5pPr marL="1285875">
              <a:defRPr>
                <a:solidFill>
                  <a:schemeClr val="tx1"/>
                </a:solidFill>
                <a:latin typeface="Arial" charset="0"/>
                <a:cs typeface="Arial" charset="0"/>
              </a:defRPr>
            </a:lvl5pPr>
            <a:lvl6pPr marL="1743075" fontAlgn="base">
              <a:spcBef>
                <a:spcPct val="0"/>
              </a:spcBef>
              <a:spcAft>
                <a:spcPct val="0"/>
              </a:spcAft>
              <a:defRPr>
                <a:solidFill>
                  <a:schemeClr val="tx1"/>
                </a:solidFill>
                <a:latin typeface="Arial" charset="0"/>
                <a:cs typeface="Arial" charset="0"/>
              </a:defRPr>
            </a:lvl6pPr>
            <a:lvl7pPr marL="2200275" fontAlgn="base">
              <a:spcBef>
                <a:spcPct val="0"/>
              </a:spcBef>
              <a:spcAft>
                <a:spcPct val="0"/>
              </a:spcAft>
              <a:defRPr>
                <a:solidFill>
                  <a:schemeClr val="tx1"/>
                </a:solidFill>
                <a:latin typeface="Arial" charset="0"/>
                <a:cs typeface="Arial" charset="0"/>
              </a:defRPr>
            </a:lvl7pPr>
            <a:lvl8pPr marL="2657475" fontAlgn="base">
              <a:spcBef>
                <a:spcPct val="0"/>
              </a:spcBef>
              <a:spcAft>
                <a:spcPct val="0"/>
              </a:spcAft>
              <a:defRPr>
                <a:solidFill>
                  <a:schemeClr val="tx1"/>
                </a:solidFill>
                <a:latin typeface="Arial" charset="0"/>
                <a:cs typeface="Arial" charset="0"/>
              </a:defRPr>
            </a:lvl8pPr>
            <a:lvl9pPr marL="3114675" fontAlgn="base">
              <a:spcBef>
                <a:spcPct val="0"/>
              </a:spcBef>
              <a:spcAft>
                <a:spcPct val="0"/>
              </a:spcAft>
              <a:defRPr>
                <a:solidFill>
                  <a:schemeClr val="tx1"/>
                </a:solidFill>
                <a:latin typeface="Arial" charset="0"/>
                <a:cs typeface="Arial" charset="0"/>
              </a:defRPr>
            </a:lvl9pPr>
          </a:lstStyle>
          <a:p>
            <a:pPr>
              <a:defRPr/>
            </a:pPr>
            <a:r>
              <a:rPr lang="nl-NL" sz="1000" dirty="0" smtClean="0">
                <a:solidFill>
                  <a:srgbClr val="CC0000"/>
                </a:solidFill>
                <a:latin typeface="Georgia" pitchFamily="18" charset="0"/>
              </a:rPr>
              <a:t>faculteit ruimtelijke</a:t>
            </a:r>
          </a:p>
          <a:p>
            <a:pPr>
              <a:defRPr/>
            </a:pPr>
            <a:r>
              <a:rPr lang="nl-NL" sz="1000" dirty="0" smtClean="0">
                <a:solidFill>
                  <a:srgbClr val="CC0000"/>
                </a:solidFill>
                <a:latin typeface="Georgia" pitchFamily="18" charset="0"/>
              </a:rPr>
              <a:t>wetenschappen</a:t>
            </a:r>
          </a:p>
        </p:txBody>
      </p:sp>
      <p:sp>
        <p:nvSpPr>
          <p:cNvPr id="1035" name="tb_Department"/>
          <p:cNvSpPr txBox="1">
            <a:spLocks noChangeArrowheads="1"/>
          </p:cNvSpPr>
          <p:nvPr/>
        </p:nvSpPr>
        <p:spPr bwMode="auto">
          <a:xfrm>
            <a:off x="5811838" y="341313"/>
            <a:ext cx="1800225" cy="417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defRPr>
                <a:solidFill>
                  <a:schemeClr val="tx1"/>
                </a:solidFill>
                <a:latin typeface="Arial" charset="0"/>
                <a:cs typeface="Arial" charset="0"/>
              </a:defRPr>
            </a:lvl1pPr>
            <a:lvl2pPr marL="320675">
              <a:defRPr>
                <a:solidFill>
                  <a:schemeClr val="tx1"/>
                </a:solidFill>
                <a:latin typeface="Arial" charset="0"/>
                <a:cs typeface="Arial" charset="0"/>
              </a:defRPr>
            </a:lvl2pPr>
            <a:lvl3pPr marL="642938">
              <a:defRPr>
                <a:solidFill>
                  <a:schemeClr val="tx1"/>
                </a:solidFill>
                <a:latin typeface="Arial" charset="0"/>
                <a:cs typeface="Arial" charset="0"/>
              </a:defRPr>
            </a:lvl3pPr>
            <a:lvl4pPr marL="963613">
              <a:defRPr>
                <a:solidFill>
                  <a:schemeClr val="tx1"/>
                </a:solidFill>
                <a:latin typeface="Arial" charset="0"/>
                <a:cs typeface="Arial" charset="0"/>
              </a:defRPr>
            </a:lvl4pPr>
            <a:lvl5pPr marL="1285875">
              <a:defRPr>
                <a:solidFill>
                  <a:schemeClr val="tx1"/>
                </a:solidFill>
                <a:latin typeface="Arial" charset="0"/>
                <a:cs typeface="Arial" charset="0"/>
              </a:defRPr>
            </a:lvl5pPr>
            <a:lvl6pPr marL="1743075" fontAlgn="base">
              <a:spcBef>
                <a:spcPct val="0"/>
              </a:spcBef>
              <a:spcAft>
                <a:spcPct val="0"/>
              </a:spcAft>
              <a:defRPr>
                <a:solidFill>
                  <a:schemeClr val="tx1"/>
                </a:solidFill>
                <a:latin typeface="Arial" charset="0"/>
                <a:cs typeface="Arial" charset="0"/>
              </a:defRPr>
            </a:lvl6pPr>
            <a:lvl7pPr marL="2200275" fontAlgn="base">
              <a:spcBef>
                <a:spcPct val="0"/>
              </a:spcBef>
              <a:spcAft>
                <a:spcPct val="0"/>
              </a:spcAft>
              <a:defRPr>
                <a:solidFill>
                  <a:schemeClr val="tx1"/>
                </a:solidFill>
                <a:latin typeface="Arial" charset="0"/>
                <a:cs typeface="Arial" charset="0"/>
              </a:defRPr>
            </a:lvl7pPr>
            <a:lvl8pPr marL="2657475" fontAlgn="base">
              <a:spcBef>
                <a:spcPct val="0"/>
              </a:spcBef>
              <a:spcAft>
                <a:spcPct val="0"/>
              </a:spcAft>
              <a:defRPr>
                <a:solidFill>
                  <a:schemeClr val="tx1"/>
                </a:solidFill>
                <a:latin typeface="Arial" charset="0"/>
                <a:cs typeface="Arial" charset="0"/>
              </a:defRPr>
            </a:lvl8pPr>
            <a:lvl9pPr marL="3114675" fontAlgn="base">
              <a:spcBef>
                <a:spcPct val="0"/>
              </a:spcBef>
              <a:spcAft>
                <a:spcPct val="0"/>
              </a:spcAft>
              <a:defRPr>
                <a:solidFill>
                  <a:schemeClr val="tx1"/>
                </a:solidFill>
                <a:latin typeface="Arial" charset="0"/>
                <a:cs typeface="Arial" charset="0"/>
              </a:defRPr>
            </a:lvl9pPr>
          </a:lstStyle>
          <a:p>
            <a:pPr>
              <a:defRPr/>
            </a:pPr>
            <a:r>
              <a:rPr lang="nl-NL" sz="1000" dirty="0" smtClean="0">
                <a:solidFill>
                  <a:srgbClr val="CC0000"/>
                </a:solidFill>
                <a:latin typeface="Georgia" pitchFamily="18" charset="0"/>
              </a:rPr>
              <a:t>demografie</a:t>
            </a:r>
          </a:p>
        </p:txBody>
      </p:sp>
      <p:sp>
        <p:nvSpPr>
          <p:cNvPr id="1032" name="tbDate"/>
          <p:cNvSpPr txBox="1">
            <a:spLocks noChangeArrowheads="1"/>
          </p:cNvSpPr>
          <p:nvPr/>
        </p:nvSpPr>
        <p:spPr bwMode="auto">
          <a:xfrm>
            <a:off x="7378700" y="1070928"/>
            <a:ext cx="762000" cy="138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t">
            <a:noAutofit/>
          </a:bodyPr>
          <a:lstStyle>
            <a:lvl1pPr>
              <a:defRPr>
                <a:solidFill>
                  <a:schemeClr val="tx1"/>
                </a:solidFill>
                <a:latin typeface="Arial" charset="0"/>
                <a:cs typeface="Arial" charset="0"/>
              </a:defRPr>
            </a:lvl1pPr>
            <a:lvl2pPr marL="320675">
              <a:defRPr>
                <a:solidFill>
                  <a:schemeClr val="tx1"/>
                </a:solidFill>
                <a:latin typeface="Arial" charset="0"/>
                <a:cs typeface="Arial" charset="0"/>
              </a:defRPr>
            </a:lvl2pPr>
            <a:lvl3pPr marL="642938">
              <a:defRPr>
                <a:solidFill>
                  <a:schemeClr val="tx1"/>
                </a:solidFill>
                <a:latin typeface="Arial" charset="0"/>
                <a:cs typeface="Arial" charset="0"/>
              </a:defRPr>
            </a:lvl3pPr>
            <a:lvl4pPr marL="963613">
              <a:defRPr>
                <a:solidFill>
                  <a:schemeClr val="tx1"/>
                </a:solidFill>
                <a:latin typeface="Arial" charset="0"/>
                <a:cs typeface="Arial" charset="0"/>
              </a:defRPr>
            </a:lvl4pPr>
            <a:lvl5pPr marL="1285875">
              <a:defRPr>
                <a:solidFill>
                  <a:schemeClr val="tx1"/>
                </a:solidFill>
                <a:latin typeface="Arial" charset="0"/>
                <a:cs typeface="Arial" charset="0"/>
              </a:defRPr>
            </a:lvl5pPr>
            <a:lvl6pPr marL="1743075" fontAlgn="base">
              <a:spcBef>
                <a:spcPct val="0"/>
              </a:spcBef>
              <a:spcAft>
                <a:spcPct val="0"/>
              </a:spcAft>
              <a:defRPr>
                <a:solidFill>
                  <a:schemeClr val="tx1"/>
                </a:solidFill>
                <a:latin typeface="Arial" charset="0"/>
                <a:cs typeface="Arial" charset="0"/>
              </a:defRPr>
            </a:lvl6pPr>
            <a:lvl7pPr marL="2200275" fontAlgn="base">
              <a:spcBef>
                <a:spcPct val="0"/>
              </a:spcBef>
              <a:spcAft>
                <a:spcPct val="0"/>
              </a:spcAft>
              <a:defRPr>
                <a:solidFill>
                  <a:schemeClr val="tx1"/>
                </a:solidFill>
                <a:latin typeface="Arial" charset="0"/>
                <a:cs typeface="Arial" charset="0"/>
              </a:defRPr>
            </a:lvl7pPr>
            <a:lvl8pPr marL="2657475" fontAlgn="base">
              <a:spcBef>
                <a:spcPct val="0"/>
              </a:spcBef>
              <a:spcAft>
                <a:spcPct val="0"/>
              </a:spcAft>
              <a:defRPr>
                <a:solidFill>
                  <a:schemeClr val="tx1"/>
                </a:solidFill>
                <a:latin typeface="Arial" charset="0"/>
                <a:cs typeface="Arial" charset="0"/>
              </a:defRPr>
            </a:lvl8pPr>
            <a:lvl9pPr marL="3114675" fontAlgn="base">
              <a:spcBef>
                <a:spcPct val="0"/>
              </a:spcBef>
              <a:spcAft>
                <a:spcPct val="0"/>
              </a:spcAft>
              <a:defRPr>
                <a:solidFill>
                  <a:schemeClr val="tx1"/>
                </a:solidFill>
                <a:latin typeface="Arial" charset="0"/>
                <a:cs typeface="Arial" charset="0"/>
              </a:defRPr>
            </a:lvl9pPr>
          </a:lstStyle>
          <a:p>
            <a:pPr algn="r">
              <a:spcBef>
                <a:spcPct val="50000"/>
              </a:spcBef>
              <a:defRPr/>
            </a:pPr>
            <a:r>
              <a:rPr lang="nl-NL" sz="900" smtClean="0">
                <a:solidFill>
                  <a:srgbClr val="FFFFFF"/>
                </a:solidFill>
                <a:latin typeface="+mn-lt"/>
              </a:rPr>
              <a:t>22-09-2022</a:t>
            </a:r>
            <a:endParaRPr lang="nl-NL" sz="900" dirty="0" smtClean="0">
              <a:solidFill>
                <a:srgbClr val="FFFFFF"/>
              </a:solidFill>
              <a:latin typeface="+mn-lt"/>
            </a:endParaRPr>
          </a:p>
        </p:txBody>
      </p:sp>
    </p:spTree>
  </p:cSld>
  <p:clrMap bg1="lt1" tx1="dk1" bg2="lt2" tx2="dk2" accent1="accent1" accent2="accent2" accent3="accent3" accent4="accent4" accent5="accent5" accent6="accent6" hlink="hlink" folHlink="folHlink"/>
  <p:sldLayoutIdLst>
    <p:sldLayoutId id="2147483980" r:id="rId1"/>
    <p:sldLayoutId id="2147483946" r:id="rId2"/>
    <p:sldLayoutId id="2147483947" r:id="rId3"/>
    <p:sldLayoutId id="2147483948" r:id="rId4"/>
    <p:sldLayoutId id="2147483949" r:id="rId5"/>
    <p:sldLayoutId id="2147483950" r:id="rId6"/>
    <p:sldLayoutId id="2147483951" r:id="rId7"/>
    <p:sldLayoutId id="2147483952" r:id="rId8"/>
    <p:sldLayoutId id="2147483953" r:id="rId9"/>
    <p:sldLayoutId id="2147483954" r:id="rId10"/>
    <p:sldLayoutId id="2147483955" r:id="rId11"/>
    <p:sldLayoutId id="2147483956" r:id="rId12"/>
  </p:sldLayoutIdLst>
  <p:hf hdr="0" ftr="0" dt="0"/>
  <p:txStyles>
    <p:titleStyle>
      <a:lvl1pPr algn="l" rtl="0" eaLnBrk="1" fontAlgn="base" hangingPunct="1">
        <a:spcBef>
          <a:spcPct val="0"/>
        </a:spcBef>
        <a:spcAft>
          <a:spcPct val="0"/>
        </a:spcAft>
        <a:defRPr sz="4200">
          <a:solidFill>
            <a:schemeClr val="tx1"/>
          </a:solidFill>
          <a:latin typeface="+mj-lt"/>
          <a:ea typeface="+mj-ea"/>
          <a:cs typeface="+mj-cs"/>
        </a:defRPr>
      </a:lvl1pPr>
      <a:lvl2pPr algn="l" rtl="0" eaLnBrk="1" fontAlgn="base" hangingPunct="1">
        <a:spcBef>
          <a:spcPct val="0"/>
        </a:spcBef>
        <a:spcAft>
          <a:spcPct val="0"/>
        </a:spcAft>
        <a:defRPr sz="4200">
          <a:solidFill>
            <a:schemeClr val="tx1"/>
          </a:solidFill>
          <a:latin typeface="Verdana" pitchFamily="34" charset="0"/>
          <a:cs typeface="Arial" charset="0"/>
        </a:defRPr>
      </a:lvl2pPr>
      <a:lvl3pPr algn="l" rtl="0" eaLnBrk="1" fontAlgn="base" hangingPunct="1">
        <a:spcBef>
          <a:spcPct val="0"/>
        </a:spcBef>
        <a:spcAft>
          <a:spcPct val="0"/>
        </a:spcAft>
        <a:defRPr sz="4200">
          <a:solidFill>
            <a:schemeClr val="tx1"/>
          </a:solidFill>
          <a:latin typeface="Verdana" pitchFamily="34" charset="0"/>
          <a:cs typeface="Arial" charset="0"/>
        </a:defRPr>
      </a:lvl3pPr>
      <a:lvl4pPr algn="l" rtl="0" eaLnBrk="1" fontAlgn="base" hangingPunct="1">
        <a:spcBef>
          <a:spcPct val="0"/>
        </a:spcBef>
        <a:spcAft>
          <a:spcPct val="0"/>
        </a:spcAft>
        <a:defRPr sz="4200">
          <a:solidFill>
            <a:schemeClr val="tx1"/>
          </a:solidFill>
          <a:latin typeface="Verdana" pitchFamily="34" charset="0"/>
          <a:cs typeface="Arial" charset="0"/>
        </a:defRPr>
      </a:lvl4pPr>
      <a:lvl5pPr algn="l" rtl="0" eaLnBrk="1" fontAlgn="base" hangingPunct="1">
        <a:spcBef>
          <a:spcPct val="0"/>
        </a:spcBef>
        <a:spcAft>
          <a:spcPct val="0"/>
        </a:spcAft>
        <a:defRPr sz="4200">
          <a:solidFill>
            <a:schemeClr val="tx1"/>
          </a:solidFill>
          <a:latin typeface="Verdana" pitchFamily="34" charset="0"/>
          <a:cs typeface="Arial" charset="0"/>
        </a:defRPr>
      </a:lvl5pPr>
      <a:lvl6pPr marL="457200" algn="l" rtl="0" eaLnBrk="1" fontAlgn="base" hangingPunct="1">
        <a:spcBef>
          <a:spcPct val="0"/>
        </a:spcBef>
        <a:spcAft>
          <a:spcPct val="0"/>
        </a:spcAft>
        <a:defRPr sz="4200">
          <a:solidFill>
            <a:schemeClr val="tx1"/>
          </a:solidFill>
          <a:latin typeface="Verdana" pitchFamily="34" charset="0"/>
          <a:cs typeface="Arial" charset="0"/>
        </a:defRPr>
      </a:lvl6pPr>
      <a:lvl7pPr marL="914400" algn="l" rtl="0" eaLnBrk="1" fontAlgn="base" hangingPunct="1">
        <a:spcBef>
          <a:spcPct val="0"/>
        </a:spcBef>
        <a:spcAft>
          <a:spcPct val="0"/>
        </a:spcAft>
        <a:defRPr sz="4200">
          <a:solidFill>
            <a:schemeClr val="tx1"/>
          </a:solidFill>
          <a:latin typeface="Verdana" pitchFamily="34" charset="0"/>
          <a:cs typeface="Arial" charset="0"/>
        </a:defRPr>
      </a:lvl7pPr>
      <a:lvl8pPr marL="1371600" algn="l" rtl="0" eaLnBrk="1" fontAlgn="base" hangingPunct="1">
        <a:spcBef>
          <a:spcPct val="0"/>
        </a:spcBef>
        <a:spcAft>
          <a:spcPct val="0"/>
        </a:spcAft>
        <a:defRPr sz="4200">
          <a:solidFill>
            <a:schemeClr val="tx1"/>
          </a:solidFill>
          <a:latin typeface="Verdana" pitchFamily="34" charset="0"/>
          <a:cs typeface="Arial" charset="0"/>
        </a:defRPr>
      </a:lvl8pPr>
      <a:lvl9pPr marL="1828800" algn="l" rtl="0" eaLnBrk="1" fontAlgn="base" hangingPunct="1">
        <a:spcBef>
          <a:spcPct val="0"/>
        </a:spcBef>
        <a:spcAft>
          <a:spcPct val="0"/>
        </a:spcAft>
        <a:defRPr sz="4200">
          <a:solidFill>
            <a:schemeClr val="tx1"/>
          </a:solidFill>
          <a:latin typeface="Verdana" pitchFamily="34" charset="0"/>
          <a:cs typeface="Arial" charset="0"/>
        </a:defRPr>
      </a:lvl9pPr>
    </p:titleStyle>
    <p:bodyStyle>
      <a:lvl1pPr marL="249238" indent="-249238" algn="l" rtl="0" eaLnBrk="1" fontAlgn="base" hangingPunct="1">
        <a:spcBef>
          <a:spcPct val="20000"/>
        </a:spcBef>
        <a:spcAft>
          <a:spcPct val="0"/>
        </a:spcAft>
        <a:buFont typeface="Verdana" pitchFamily="34" charset="0"/>
        <a:buChar char="›"/>
        <a:defRPr sz="2500">
          <a:solidFill>
            <a:schemeClr val="tx1"/>
          </a:solidFill>
          <a:latin typeface="+mn-lt"/>
          <a:ea typeface="+mn-ea"/>
          <a:cs typeface="+mn-cs"/>
        </a:defRPr>
      </a:lvl1pPr>
      <a:lvl2pPr marL="501650" indent="-250825" algn="l" rtl="0" eaLnBrk="1" fontAlgn="base" hangingPunct="1">
        <a:spcBef>
          <a:spcPct val="20000"/>
        </a:spcBef>
        <a:spcAft>
          <a:spcPct val="0"/>
        </a:spcAft>
        <a:buSzPct val="50000"/>
        <a:buFont typeface="Wingdings" pitchFamily="2" charset="2"/>
        <a:buChar char="§"/>
        <a:defRPr sz="2500">
          <a:solidFill>
            <a:schemeClr val="tx1"/>
          </a:solidFill>
          <a:latin typeface="+mn-lt"/>
          <a:cs typeface="+mn-cs"/>
        </a:defRPr>
      </a:lvl2pPr>
      <a:lvl3pPr marL="744538" indent="-242888" algn="l" rtl="0" eaLnBrk="1" fontAlgn="base" hangingPunct="1">
        <a:spcBef>
          <a:spcPct val="20000"/>
        </a:spcBef>
        <a:spcAft>
          <a:spcPct val="0"/>
        </a:spcAft>
        <a:buSzPct val="85000"/>
        <a:buFont typeface="Courier New" pitchFamily="49" charset="0"/>
        <a:buChar char="-"/>
        <a:defRPr sz="2500">
          <a:solidFill>
            <a:schemeClr val="tx1"/>
          </a:solidFill>
          <a:latin typeface="+mn-lt"/>
          <a:cs typeface="+mn-cs"/>
        </a:defRPr>
      </a:lvl3pPr>
      <a:lvl4pPr marL="1009650" indent="-263525" algn="l" rtl="0" eaLnBrk="1" fontAlgn="base" hangingPunct="1">
        <a:spcBef>
          <a:spcPct val="20000"/>
        </a:spcBef>
        <a:spcAft>
          <a:spcPct val="0"/>
        </a:spcAft>
        <a:buFont typeface="Courier New" pitchFamily="49" charset="0"/>
        <a:buChar char="-"/>
        <a:defRPr sz="2500">
          <a:solidFill>
            <a:schemeClr val="tx1"/>
          </a:solidFill>
          <a:latin typeface="+mn-lt"/>
          <a:cs typeface="+mn-cs"/>
        </a:defRPr>
      </a:lvl4pPr>
      <a:lvl5pPr marL="1260475" indent="-249238" algn="l" rtl="0" eaLnBrk="1" fontAlgn="base" hangingPunct="1">
        <a:spcBef>
          <a:spcPct val="20000"/>
        </a:spcBef>
        <a:spcAft>
          <a:spcPct val="0"/>
        </a:spcAft>
        <a:buFont typeface="Courier New" pitchFamily="49" charset="0"/>
        <a:buChar char="-"/>
        <a:defRPr sz="2500">
          <a:solidFill>
            <a:schemeClr val="tx1"/>
          </a:solidFill>
          <a:latin typeface="+mn-lt"/>
          <a:cs typeface="+mn-cs"/>
        </a:defRPr>
      </a:lvl5pPr>
      <a:lvl6pPr marL="1717675" indent="-249238" algn="l" rtl="0" eaLnBrk="1" fontAlgn="base" hangingPunct="1">
        <a:spcBef>
          <a:spcPct val="20000"/>
        </a:spcBef>
        <a:spcAft>
          <a:spcPct val="0"/>
        </a:spcAft>
        <a:buFont typeface="Courier New" pitchFamily="49" charset="0"/>
        <a:buChar char="-"/>
        <a:defRPr sz="2500">
          <a:solidFill>
            <a:schemeClr val="tx1"/>
          </a:solidFill>
          <a:latin typeface="+mn-lt"/>
          <a:cs typeface="+mn-cs"/>
        </a:defRPr>
      </a:lvl6pPr>
      <a:lvl7pPr marL="2174875" indent="-249238" algn="l" rtl="0" eaLnBrk="1" fontAlgn="base" hangingPunct="1">
        <a:spcBef>
          <a:spcPct val="20000"/>
        </a:spcBef>
        <a:spcAft>
          <a:spcPct val="0"/>
        </a:spcAft>
        <a:buFont typeface="Courier New" pitchFamily="49" charset="0"/>
        <a:buChar char="-"/>
        <a:defRPr sz="2500">
          <a:solidFill>
            <a:schemeClr val="tx1"/>
          </a:solidFill>
          <a:latin typeface="+mn-lt"/>
          <a:cs typeface="+mn-cs"/>
        </a:defRPr>
      </a:lvl7pPr>
      <a:lvl8pPr marL="2632075" indent="-249238" algn="l" rtl="0" eaLnBrk="1" fontAlgn="base" hangingPunct="1">
        <a:spcBef>
          <a:spcPct val="20000"/>
        </a:spcBef>
        <a:spcAft>
          <a:spcPct val="0"/>
        </a:spcAft>
        <a:buFont typeface="Courier New" pitchFamily="49" charset="0"/>
        <a:buChar char="-"/>
        <a:defRPr sz="2500">
          <a:solidFill>
            <a:schemeClr val="tx1"/>
          </a:solidFill>
          <a:latin typeface="+mn-lt"/>
          <a:cs typeface="+mn-cs"/>
        </a:defRPr>
      </a:lvl8pPr>
      <a:lvl9pPr marL="3089275" indent="-249238" algn="l" rtl="0" eaLnBrk="1" fontAlgn="base" hangingPunct="1">
        <a:spcBef>
          <a:spcPct val="20000"/>
        </a:spcBef>
        <a:spcAft>
          <a:spcPct val="0"/>
        </a:spcAft>
        <a:buFont typeface="Courier New" pitchFamily="49" charset="0"/>
        <a:buChar char="-"/>
        <a:defRPr sz="2500">
          <a:solidFill>
            <a:schemeClr val="tx1"/>
          </a:solidFill>
          <a:latin typeface="+mn-lt"/>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3" name="shape_Transparantie"/>
          <p:cNvSpPr>
            <a:spLocks noChangeArrowheads="1"/>
          </p:cNvSpPr>
          <p:nvPr/>
        </p:nvSpPr>
        <p:spPr bwMode="auto">
          <a:xfrm>
            <a:off x="0" y="0"/>
            <a:ext cx="12700" cy="1017588"/>
          </a:xfrm>
          <a:prstGeom prst="rect">
            <a:avLst/>
          </a:prstGeom>
          <a:gradFill rotWithShape="1">
            <a:gsLst>
              <a:gs pos="0">
                <a:srgbClr val="FFFFFF"/>
              </a:gs>
              <a:gs pos="100000">
                <a:srgbClr val="757575">
                  <a:alpha val="0"/>
                </a:srgbClr>
              </a:gs>
            </a:gsLst>
            <a:lin ang="0" scaled="1"/>
          </a:gra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nl-NL" altLang="nl-NL" dirty="0" smtClean="0"/>
          </a:p>
        </p:txBody>
      </p:sp>
      <p:sp>
        <p:nvSpPr>
          <p:cNvPr id="2054" name="shape_TransFollower"/>
          <p:cNvSpPr>
            <a:spLocks noChangeArrowheads="1"/>
          </p:cNvSpPr>
          <p:nvPr/>
        </p:nvSpPr>
        <p:spPr bwMode="auto">
          <a:xfrm>
            <a:off x="0" y="0"/>
            <a:ext cx="127000" cy="1017588"/>
          </a:xfrm>
          <a:prstGeom prst="rect">
            <a:avLst/>
          </a:prstGeom>
          <a:solidFill>
            <a:srgbClr val="FFFFFF"/>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nl-NL" altLang="nl-NL" dirty="0" smtClean="0"/>
          </a:p>
        </p:txBody>
      </p:sp>
      <p:sp>
        <p:nvSpPr>
          <p:cNvPr id="2050" name="Tekstvak"/>
          <p:cNvSpPr>
            <a:spLocks noGrp="1" noChangeArrowheads="1"/>
          </p:cNvSpPr>
          <p:nvPr>
            <p:ph type="body" idx="1"/>
          </p:nvPr>
        </p:nvSpPr>
        <p:spPr bwMode="auto">
          <a:xfrm>
            <a:off x="0" y="2155666"/>
            <a:ext cx="9140825" cy="4448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82091" tIns="45717" rIns="267843" bIns="45717" numCol="1" anchor="t" anchorCtr="0" compatLnSpc="1">
            <a:prstTxWarp prst="textNoShape">
              <a:avLst/>
            </a:prstTxWarp>
          </a:bodyPr>
          <a:lstStyle/>
          <a:p>
            <a:pPr lvl="0"/>
            <a:r>
              <a:rPr lang="nl-NL" altLang="nl-NL" dirty="0" smtClean="0"/>
              <a:t>Click </a:t>
            </a:r>
            <a:r>
              <a:rPr lang="nl-NL" altLang="nl-NL" dirty="0" err="1" smtClean="0"/>
              <a:t>to</a:t>
            </a:r>
            <a:r>
              <a:rPr lang="nl-NL" altLang="nl-NL" dirty="0" smtClean="0"/>
              <a:t> </a:t>
            </a:r>
            <a:r>
              <a:rPr lang="nl-NL" altLang="nl-NL" dirty="0" err="1" smtClean="0"/>
              <a:t>edit</a:t>
            </a:r>
            <a:r>
              <a:rPr lang="nl-NL" altLang="nl-NL" dirty="0" smtClean="0"/>
              <a:t> Master </a:t>
            </a:r>
            <a:r>
              <a:rPr lang="nl-NL" altLang="nl-NL" dirty="0" err="1" smtClean="0"/>
              <a:t>text</a:t>
            </a:r>
            <a:r>
              <a:rPr lang="nl-NL" altLang="nl-NL" dirty="0" smtClean="0"/>
              <a:t> </a:t>
            </a:r>
            <a:r>
              <a:rPr lang="nl-NL" altLang="nl-NL" dirty="0" err="1" smtClean="0"/>
              <a:t>styles</a:t>
            </a:r>
            <a:endParaRPr lang="nl-NL" altLang="nl-NL" dirty="0" smtClean="0"/>
          </a:p>
          <a:p>
            <a:pPr lvl="1"/>
            <a:r>
              <a:rPr lang="nl-NL" altLang="nl-NL" dirty="0" smtClean="0"/>
              <a:t>Second level</a:t>
            </a:r>
          </a:p>
          <a:p>
            <a:pPr lvl="0"/>
            <a:r>
              <a:rPr lang="nl-NL" altLang="nl-NL" dirty="0" err="1" smtClean="0"/>
              <a:t>Third</a:t>
            </a:r>
            <a:r>
              <a:rPr lang="nl-NL" altLang="nl-NL" dirty="0" smtClean="0"/>
              <a:t> level</a:t>
            </a:r>
          </a:p>
          <a:p>
            <a:pPr lvl="1"/>
            <a:r>
              <a:rPr lang="nl-NL" altLang="nl-NL" dirty="0" err="1" smtClean="0"/>
              <a:t>Fourth</a:t>
            </a:r>
            <a:r>
              <a:rPr lang="nl-NL" altLang="nl-NL" dirty="0" smtClean="0"/>
              <a:t> level</a:t>
            </a:r>
          </a:p>
          <a:p>
            <a:pPr lvl="2"/>
            <a:r>
              <a:rPr lang="nl-NL" altLang="nl-NL" dirty="0" err="1" smtClean="0"/>
              <a:t>Fifth</a:t>
            </a:r>
            <a:r>
              <a:rPr lang="nl-NL" altLang="nl-NL" dirty="0" smtClean="0"/>
              <a:t> level</a:t>
            </a:r>
          </a:p>
        </p:txBody>
      </p:sp>
      <p:sp>
        <p:nvSpPr>
          <p:cNvPr id="2059" name="Titelvak"/>
          <p:cNvSpPr>
            <a:spLocks noGrp="1" noChangeArrowheads="1"/>
          </p:cNvSpPr>
          <p:nvPr>
            <p:ph type="title"/>
          </p:nvPr>
        </p:nvSpPr>
        <p:spPr bwMode="auto">
          <a:xfrm>
            <a:off x="0" y="1284288"/>
            <a:ext cx="9140825" cy="79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82800" tIns="45720" rIns="270000" bIns="45720" numCol="1" anchor="ctr" anchorCtr="0" compatLnSpc="1">
            <a:prstTxWarp prst="textNoShape">
              <a:avLst/>
            </a:prstTxWarp>
          </a:bodyPr>
          <a:lstStyle/>
          <a:p>
            <a:pPr lvl="0"/>
            <a:r>
              <a:rPr lang="nl-NL" altLang="nl-NL" dirty="0" smtClean="0"/>
              <a:t>Click </a:t>
            </a:r>
            <a:r>
              <a:rPr lang="nl-NL" altLang="nl-NL" dirty="0" err="1" smtClean="0"/>
              <a:t>to</a:t>
            </a:r>
            <a:r>
              <a:rPr lang="nl-NL" altLang="nl-NL" dirty="0" smtClean="0"/>
              <a:t> </a:t>
            </a:r>
            <a:r>
              <a:rPr lang="nl-NL" altLang="nl-NL" dirty="0" err="1" smtClean="0"/>
              <a:t>edit</a:t>
            </a:r>
            <a:r>
              <a:rPr lang="nl-NL" altLang="nl-NL" dirty="0" smtClean="0"/>
              <a:t> Master </a:t>
            </a:r>
            <a:r>
              <a:rPr lang="nl-NL" altLang="nl-NL" dirty="0" err="1" smtClean="0"/>
              <a:t>title</a:t>
            </a:r>
            <a:r>
              <a:rPr lang="nl-NL" altLang="nl-NL" dirty="0" smtClean="0"/>
              <a:t> </a:t>
            </a:r>
            <a:r>
              <a:rPr lang="nl-NL" altLang="nl-NL" dirty="0" err="1" smtClean="0"/>
              <a:t>style</a:t>
            </a:r>
            <a:endParaRPr lang="nl-NL" altLang="nl-NL" dirty="0" smtClean="0"/>
          </a:p>
        </p:txBody>
      </p:sp>
      <p:sp>
        <p:nvSpPr>
          <p:cNvPr id="2051" name="RodeBalk"/>
          <p:cNvSpPr>
            <a:spLocks noChangeArrowheads="1"/>
          </p:cNvSpPr>
          <p:nvPr/>
        </p:nvSpPr>
        <p:spPr bwMode="auto">
          <a:xfrm>
            <a:off x="-1" y="1017588"/>
            <a:ext cx="9144000" cy="266700"/>
          </a:xfrm>
          <a:prstGeom prst="rect">
            <a:avLst/>
          </a:prstGeom>
          <a:solidFill>
            <a:srgbClr val="CC0000"/>
          </a:solidFill>
          <a:ln w="0" cmpd="sng">
            <a:noFill/>
            <a:miter lim="800000"/>
            <a:headEnd/>
            <a:tailEnd/>
          </a:ln>
          <a:effectLst/>
          <a:extLst>
            <a:ext uri="{91240B29-F687-4F45-9708-019B960494DF}">
              <a14:hiddenLine xmlns:a14="http://schemas.microsoft.com/office/drawing/2010/main" w="0" cmpd="sng">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nl-NL" altLang="nl-NL" dirty="0" smtClean="0">
              <a:solidFill>
                <a:srgbClr val="FFFFFF"/>
              </a:solidFill>
            </a:endParaRPr>
          </a:p>
        </p:txBody>
      </p:sp>
      <p:pic>
        <p:nvPicPr>
          <p:cNvPr id="2056" name="LogoSlash_01" descr="SLASHTRANS"/>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165475" y="392113"/>
            <a:ext cx="414020" cy="414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7" name="LogoSlash_02" descr="SLASHTRANS"/>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286374" y="392113"/>
            <a:ext cx="416560" cy="416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chuineBalk" hidden="1"/>
          <p:cNvSpPr/>
          <p:nvPr userDrawn="1"/>
        </p:nvSpPr>
        <p:spPr>
          <a:xfrm>
            <a:off x="7974000" y="394244"/>
            <a:ext cx="1170000" cy="97028"/>
          </a:xfrm>
          <a:custGeom>
            <a:avLst/>
            <a:gdLst>
              <a:gd name="connsiteX0" fmla="*/ 0 w 1170000"/>
              <a:gd name="connsiteY0" fmla="*/ 0 h 96197"/>
              <a:gd name="connsiteX1" fmla="*/ 1170000 w 1170000"/>
              <a:gd name="connsiteY1" fmla="*/ 0 h 96197"/>
              <a:gd name="connsiteX2" fmla="*/ 1170000 w 1170000"/>
              <a:gd name="connsiteY2" fmla="*/ 96197 h 96197"/>
              <a:gd name="connsiteX3" fmla="*/ 0 w 1170000"/>
              <a:gd name="connsiteY3" fmla="*/ 96197 h 96197"/>
              <a:gd name="connsiteX4" fmla="*/ 0 w 1170000"/>
              <a:gd name="connsiteY4" fmla="*/ 0 h 96197"/>
              <a:gd name="connsiteX0" fmla="*/ 76200 w 1170000"/>
              <a:gd name="connsiteY0" fmla="*/ 2382 h 96197"/>
              <a:gd name="connsiteX1" fmla="*/ 1170000 w 1170000"/>
              <a:gd name="connsiteY1" fmla="*/ 0 h 96197"/>
              <a:gd name="connsiteX2" fmla="*/ 1170000 w 1170000"/>
              <a:gd name="connsiteY2" fmla="*/ 96197 h 96197"/>
              <a:gd name="connsiteX3" fmla="*/ 0 w 1170000"/>
              <a:gd name="connsiteY3" fmla="*/ 96197 h 96197"/>
              <a:gd name="connsiteX4" fmla="*/ 76200 w 1170000"/>
              <a:gd name="connsiteY4" fmla="*/ 2382 h 961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0000" h="96197">
                <a:moveTo>
                  <a:pt x="76200" y="2382"/>
                </a:moveTo>
                <a:lnTo>
                  <a:pt x="1170000" y="0"/>
                </a:lnTo>
                <a:lnTo>
                  <a:pt x="1170000" y="96197"/>
                </a:lnTo>
                <a:lnTo>
                  <a:pt x="0" y="96197"/>
                </a:lnTo>
                <a:lnTo>
                  <a:pt x="76200" y="238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4" name="Paginanummer"/>
          <p:cNvSpPr/>
          <p:nvPr userDrawn="1"/>
        </p:nvSpPr>
        <p:spPr>
          <a:xfrm>
            <a:off x="8255000" y="1070928"/>
            <a:ext cx="254000" cy="1384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noAutofit/>
          </a:bodyPr>
          <a:lstStyle/>
          <a:p>
            <a:pPr algn="r"/>
            <a:fld id="{825C7DD7-04B3-467D-9524-52591AE6A38C}" type="slidenum">
              <a:rPr lang="nl-NL" sz="900" smtClean="0">
                <a:solidFill>
                  <a:srgbClr val="FFFFFF"/>
                </a:solidFill>
              </a:rPr>
              <a:pPr algn="r"/>
              <a:t>‹#›</a:t>
            </a:fld>
            <a:endParaRPr lang="nl-NL" sz="900" dirty="0">
              <a:solidFill>
                <a:srgbClr val="FFFFFF"/>
              </a:solidFill>
            </a:endParaRPr>
          </a:p>
        </p:txBody>
      </p:sp>
      <p:sp>
        <p:nvSpPr>
          <p:cNvPr id="2061" name="Scheiding"/>
          <p:cNvSpPr txBox="1">
            <a:spLocks noChangeArrowheads="1"/>
          </p:cNvSpPr>
          <p:nvPr/>
        </p:nvSpPr>
        <p:spPr bwMode="auto">
          <a:xfrm>
            <a:off x="8204200" y="1070928"/>
            <a:ext cx="52900" cy="138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t">
            <a:no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defRPr/>
            </a:pPr>
            <a:r>
              <a:rPr lang="nl-NL" sz="900" dirty="0" smtClean="0">
                <a:solidFill>
                  <a:srgbClr val="FFFFFF"/>
                </a:solidFill>
                <a:latin typeface="Verdana" pitchFamily="34" charset="0"/>
              </a:rPr>
              <a:t>|</a:t>
            </a:r>
          </a:p>
        </p:txBody>
      </p:sp>
      <p:pic>
        <p:nvPicPr>
          <p:cNvPr id="3" name="RUGlogoTop"/>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527050" y="205232"/>
            <a:ext cx="2816808" cy="660400"/>
          </a:xfrm>
          <a:prstGeom prst="rect">
            <a:avLst/>
          </a:prstGeom>
        </p:spPr>
      </p:pic>
      <p:sp>
        <p:nvSpPr>
          <p:cNvPr id="5129" name="tb_Faculty"/>
          <p:cNvSpPr txBox="1">
            <a:spLocks noChangeArrowheads="1"/>
          </p:cNvSpPr>
          <p:nvPr/>
        </p:nvSpPr>
        <p:spPr bwMode="auto">
          <a:xfrm>
            <a:off x="3687763" y="338138"/>
            <a:ext cx="111889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a:solidFill>
                  <a:schemeClr val="tx1"/>
                </a:solidFill>
                <a:latin typeface="Arial" charset="0"/>
                <a:cs typeface="Arial" charset="0"/>
              </a:defRPr>
            </a:lvl1pPr>
            <a:lvl2pPr marL="320675">
              <a:defRPr>
                <a:solidFill>
                  <a:schemeClr val="tx1"/>
                </a:solidFill>
                <a:latin typeface="Arial" charset="0"/>
                <a:cs typeface="Arial" charset="0"/>
              </a:defRPr>
            </a:lvl2pPr>
            <a:lvl3pPr marL="642938">
              <a:defRPr>
                <a:solidFill>
                  <a:schemeClr val="tx1"/>
                </a:solidFill>
                <a:latin typeface="Arial" charset="0"/>
                <a:cs typeface="Arial" charset="0"/>
              </a:defRPr>
            </a:lvl3pPr>
            <a:lvl4pPr marL="963613">
              <a:defRPr>
                <a:solidFill>
                  <a:schemeClr val="tx1"/>
                </a:solidFill>
                <a:latin typeface="Arial" charset="0"/>
                <a:cs typeface="Arial" charset="0"/>
              </a:defRPr>
            </a:lvl4pPr>
            <a:lvl5pPr marL="1285875">
              <a:defRPr>
                <a:solidFill>
                  <a:schemeClr val="tx1"/>
                </a:solidFill>
                <a:latin typeface="Arial" charset="0"/>
                <a:cs typeface="Arial" charset="0"/>
              </a:defRPr>
            </a:lvl5pPr>
            <a:lvl6pPr marL="1743075" fontAlgn="base">
              <a:spcBef>
                <a:spcPct val="0"/>
              </a:spcBef>
              <a:spcAft>
                <a:spcPct val="0"/>
              </a:spcAft>
              <a:defRPr>
                <a:solidFill>
                  <a:schemeClr val="tx1"/>
                </a:solidFill>
                <a:latin typeface="Arial" charset="0"/>
                <a:cs typeface="Arial" charset="0"/>
              </a:defRPr>
            </a:lvl6pPr>
            <a:lvl7pPr marL="2200275" fontAlgn="base">
              <a:spcBef>
                <a:spcPct val="0"/>
              </a:spcBef>
              <a:spcAft>
                <a:spcPct val="0"/>
              </a:spcAft>
              <a:defRPr>
                <a:solidFill>
                  <a:schemeClr val="tx1"/>
                </a:solidFill>
                <a:latin typeface="Arial" charset="0"/>
                <a:cs typeface="Arial" charset="0"/>
              </a:defRPr>
            </a:lvl7pPr>
            <a:lvl8pPr marL="2657475" fontAlgn="base">
              <a:spcBef>
                <a:spcPct val="0"/>
              </a:spcBef>
              <a:spcAft>
                <a:spcPct val="0"/>
              </a:spcAft>
              <a:defRPr>
                <a:solidFill>
                  <a:schemeClr val="tx1"/>
                </a:solidFill>
                <a:latin typeface="Arial" charset="0"/>
                <a:cs typeface="Arial" charset="0"/>
              </a:defRPr>
            </a:lvl8pPr>
            <a:lvl9pPr marL="3114675" fontAlgn="base">
              <a:spcBef>
                <a:spcPct val="0"/>
              </a:spcBef>
              <a:spcAft>
                <a:spcPct val="0"/>
              </a:spcAft>
              <a:defRPr>
                <a:solidFill>
                  <a:schemeClr val="tx1"/>
                </a:solidFill>
                <a:latin typeface="Arial" charset="0"/>
                <a:cs typeface="Arial" charset="0"/>
              </a:defRPr>
            </a:lvl9pPr>
          </a:lstStyle>
          <a:p>
            <a:pPr>
              <a:defRPr/>
            </a:pPr>
            <a:r>
              <a:rPr lang="nl-NL" sz="1000" dirty="0" smtClean="0">
                <a:solidFill>
                  <a:srgbClr val="CC0000"/>
                </a:solidFill>
                <a:latin typeface="Georgia" pitchFamily="18" charset="0"/>
              </a:rPr>
              <a:t>faculteit ruimtelijke</a:t>
            </a:r>
          </a:p>
          <a:p>
            <a:pPr>
              <a:defRPr/>
            </a:pPr>
            <a:r>
              <a:rPr lang="nl-NL" sz="1000" dirty="0" smtClean="0">
                <a:solidFill>
                  <a:srgbClr val="CC0000"/>
                </a:solidFill>
                <a:latin typeface="Georgia" pitchFamily="18" charset="0"/>
              </a:rPr>
              <a:t>wetenschappen</a:t>
            </a:r>
          </a:p>
        </p:txBody>
      </p:sp>
      <p:sp>
        <p:nvSpPr>
          <p:cNvPr id="5130" name="tb_Department"/>
          <p:cNvSpPr txBox="1">
            <a:spLocks noChangeAspect="1" noChangeArrowheads="1"/>
          </p:cNvSpPr>
          <p:nvPr/>
        </p:nvSpPr>
        <p:spPr bwMode="auto">
          <a:xfrm>
            <a:off x="5811838" y="341313"/>
            <a:ext cx="1800225" cy="41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defRPr>
                <a:solidFill>
                  <a:schemeClr val="tx1"/>
                </a:solidFill>
                <a:latin typeface="Arial" charset="0"/>
                <a:cs typeface="Arial" charset="0"/>
              </a:defRPr>
            </a:lvl1pPr>
            <a:lvl2pPr marL="320675">
              <a:defRPr>
                <a:solidFill>
                  <a:schemeClr val="tx1"/>
                </a:solidFill>
                <a:latin typeface="Arial" charset="0"/>
                <a:cs typeface="Arial" charset="0"/>
              </a:defRPr>
            </a:lvl2pPr>
            <a:lvl3pPr marL="642938">
              <a:defRPr>
                <a:solidFill>
                  <a:schemeClr val="tx1"/>
                </a:solidFill>
                <a:latin typeface="Arial" charset="0"/>
                <a:cs typeface="Arial" charset="0"/>
              </a:defRPr>
            </a:lvl3pPr>
            <a:lvl4pPr marL="963613">
              <a:defRPr>
                <a:solidFill>
                  <a:schemeClr val="tx1"/>
                </a:solidFill>
                <a:latin typeface="Arial" charset="0"/>
                <a:cs typeface="Arial" charset="0"/>
              </a:defRPr>
            </a:lvl4pPr>
            <a:lvl5pPr marL="1285875">
              <a:defRPr>
                <a:solidFill>
                  <a:schemeClr val="tx1"/>
                </a:solidFill>
                <a:latin typeface="Arial" charset="0"/>
                <a:cs typeface="Arial" charset="0"/>
              </a:defRPr>
            </a:lvl5pPr>
            <a:lvl6pPr marL="1743075" fontAlgn="base">
              <a:spcBef>
                <a:spcPct val="0"/>
              </a:spcBef>
              <a:spcAft>
                <a:spcPct val="0"/>
              </a:spcAft>
              <a:defRPr>
                <a:solidFill>
                  <a:schemeClr val="tx1"/>
                </a:solidFill>
                <a:latin typeface="Arial" charset="0"/>
                <a:cs typeface="Arial" charset="0"/>
              </a:defRPr>
            </a:lvl6pPr>
            <a:lvl7pPr marL="2200275" fontAlgn="base">
              <a:spcBef>
                <a:spcPct val="0"/>
              </a:spcBef>
              <a:spcAft>
                <a:spcPct val="0"/>
              </a:spcAft>
              <a:defRPr>
                <a:solidFill>
                  <a:schemeClr val="tx1"/>
                </a:solidFill>
                <a:latin typeface="Arial" charset="0"/>
                <a:cs typeface="Arial" charset="0"/>
              </a:defRPr>
            </a:lvl7pPr>
            <a:lvl8pPr marL="2657475" fontAlgn="base">
              <a:spcBef>
                <a:spcPct val="0"/>
              </a:spcBef>
              <a:spcAft>
                <a:spcPct val="0"/>
              </a:spcAft>
              <a:defRPr>
                <a:solidFill>
                  <a:schemeClr val="tx1"/>
                </a:solidFill>
                <a:latin typeface="Arial" charset="0"/>
                <a:cs typeface="Arial" charset="0"/>
              </a:defRPr>
            </a:lvl8pPr>
            <a:lvl9pPr marL="3114675" fontAlgn="base">
              <a:spcBef>
                <a:spcPct val="0"/>
              </a:spcBef>
              <a:spcAft>
                <a:spcPct val="0"/>
              </a:spcAft>
              <a:defRPr>
                <a:solidFill>
                  <a:schemeClr val="tx1"/>
                </a:solidFill>
                <a:latin typeface="Arial" charset="0"/>
                <a:cs typeface="Arial" charset="0"/>
              </a:defRPr>
            </a:lvl9pPr>
          </a:lstStyle>
          <a:p>
            <a:pPr>
              <a:defRPr/>
            </a:pPr>
            <a:r>
              <a:rPr lang="nl-NL" sz="1000" dirty="0" smtClean="0">
                <a:solidFill>
                  <a:srgbClr val="CC0000"/>
                </a:solidFill>
                <a:latin typeface="Georgia" pitchFamily="18" charset="0"/>
              </a:rPr>
              <a:t>demografie</a:t>
            </a:r>
          </a:p>
        </p:txBody>
      </p:sp>
      <p:sp>
        <p:nvSpPr>
          <p:cNvPr id="5128" name="tbDate"/>
          <p:cNvSpPr txBox="1">
            <a:spLocks noChangeArrowheads="1"/>
          </p:cNvSpPr>
          <p:nvPr/>
        </p:nvSpPr>
        <p:spPr bwMode="auto">
          <a:xfrm>
            <a:off x="7378700" y="1070928"/>
            <a:ext cx="762000" cy="138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t">
            <a:noAutofit/>
          </a:bodyPr>
          <a:lstStyle>
            <a:lvl1pPr>
              <a:defRPr>
                <a:solidFill>
                  <a:schemeClr val="tx1"/>
                </a:solidFill>
                <a:latin typeface="Arial" charset="0"/>
                <a:cs typeface="Arial" charset="0"/>
              </a:defRPr>
            </a:lvl1pPr>
            <a:lvl2pPr marL="320675">
              <a:defRPr>
                <a:solidFill>
                  <a:schemeClr val="tx1"/>
                </a:solidFill>
                <a:latin typeface="Arial" charset="0"/>
                <a:cs typeface="Arial" charset="0"/>
              </a:defRPr>
            </a:lvl2pPr>
            <a:lvl3pPr marL="642938">
              <a:defRPr>
                <a:solidFill>
                  <a:schemeClr val="tx1"/>
                </a:solidFill>
                <a:latin typeface="Arial" charset="0"/>
                <a:cs typeface="Arial" charset="0"/>
              </a:defRPr>
            </a:lvl3pPr>
            <a:lvl4pPr marL="963613">
              <a:defRPr>
                <a:solidFill>
                  <a:schemeClr val="tx1"/>
                </a:solidFill>
                <a:latin typeface="Arial" charset="0"/>
                <a:cs typeface="Arial" charset="0"/>
              </a:defRPr>
            </a:lvl4pPr>
            <a:lvl5pPr marL="1285875">
              <a:defRPr>
                <a:solidFill>
                  <a:schemeClr val="tx1"/>
                </a:solidFill>
                <a:latin typeface="Arial" charset="0"/>
                <a:cs typeface="Arial" charset="0"/>
              </a:defRPr>
            </a:lvl5pPr>
            <a:lvl6pPr marL="1743075" fontAlgn="base">
              <a:spcBef>
                <a:spcPct val="0"/>
              </a:spcBef>
              <a:spcAft>
                <a:spcPct val="0"/>
              </a:spcAft>
              <a:defRPr>
                <a:solidFill>
                  <a:schemeClr val="tx1"/>
                </a:solidFill>
                <a:latin typeface="Arial" charset="0"/>
                <a:cs typeface="Arial" charset="0"/>
              </a:defRPr>
            </a:lvl6pPr>
            <a:lvl7pPr marL="2200275" fontAlgn="base">
              <a:spcBef>
                <a:spcPct val="0"/>
              </a:spcBef>
              <a:spcAft>
                <a:spcPct val="0"/>
              </a:spcAft>
              <a:defRPr>
                <a:solidFill>
                  <a:schemeClr val="tx1"/>
                </a:solidFill>
                <a:latin typeface="Arial" charset="0"/>
                <a:cs typeface="Arial" charset="0"/>
              </a:defRPr>
            </a:lvl7pPr>
            <a:lvl8pPr marL="2657475" fontAlgn="base">
              <a:spcBef>
                <a:spcPct val="0"/>
              </a:spcBef>
              <a:spcAft>
                <a:spcPct val="0"/>
              </a:spcAft>
              <a:defRPr>
                <a:solidFill>
                  <a:schemeClr val="tx1"/>
                </a:solidFill>
                <a:latin typeface="Arial" charset="0"/>
                <a:cs typeface="Arial" charset="0"/>
              </a:defRPr>
            </a:lvl8pPr>
            <a:lvl9pPr marL="3114675" fontAlgn="base">
              <a:spcBef>
                <a:spcPct val="0"/>
              </a:spcBef>
              <a:spcAft>
                <a:spcPct val="0"/>
              </a:spcAft>
              <a:defRPr>
                <a:solidFill>
                  <a:schemeClr val="tx1"/>
                </a:solidFill>
                <a:latin typeface="Arial" charset="0"/>
                <a:cs typeface="Arial" charset="0"/>
              </a:defRPr>
            </a:lvl9pPr>
          </a:lstStyle>
          <a:p>
            <a:pPr algn="r">
              <a:spcBef>
                <a:spcPct val="50000"/>
              </a:spcBef>
              <a:defRPr/>
            </a:pPr>
            <a:r>
              <a:rPr lang="nl-NL" sz="900" smtClean="0">
                <a:solidFill>
                  <a:srgbClr val="FFFFFF"/>
                </a:solidFill>
                <a:latin typeface="Verdana" pitchFamily="34" charset="0"/>
              </a:rPr>
              <a:t>22-09-2022</a:t>
            </a:r>
            <a:endParaRPr lang="nl-NL" sz="900" dirty="0" smtClean="0">
              <a:solidFill>
                <a:srgbClr val="FFFFFF"/>
              </a:solidFill>
              <a:latin typeface="Verdana" pitchFamily="34" charset="0"/>
            </a:endParaRPr>
          </a:p>
        </p:txBody>
      </p:sp>
    </p:spTree>
  </p:cSld>
  <p:clrMap bg1="lt1" tx1="dk1" bg2="lt2" tx2="dk2" accent1="accent1" accent2="accent2" accent3="accent3" accent4="accent4" accent5="accent5" accent6="accent6" hlink="hlink" folHlink="folHlink"/>
  <p:sldLayoutIdLst>
    <p:sldLayoutId id="2147483982" r:id="rId1"/>
    <p:sldLayoutId id="2147483957" r:id="rId2"/>
    <p:sldLayoutId id="2147483958" r:id="rId3"/>
    <p:sldLayoutId id="2147483959" r:id="rId4"/>
    <p:sldLayoutId id="2147483960" r:id="rId5"/>
    <p:sldLayoutId id="2147483961" r:id="rId6"/>
    <p:sldLayoutId id="2147483962" r:id="rId7"/>
    <p:sldLayoutId id="2147483963" r:id="rId8"/>
    <p:sldLayoutId id="2147483964" r:id="rId9"/>
    <p:sldLayoutId id="2147483965" r:id="rId10"/>
    <p:sldLayoutId id="2147483966" r:id="rId11"/>
  </p:sldLayoutIdLst>
  <p:hf hdr="0" ftr="0" dt="0"/>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Verdana" pitchFamily="34" charset="0"/>
          <a:cs typeface="Arial" charset="0"/>
        </a:defRPr>
      </a:lvl2pPr>
      <a:lvl3pPr algn="l" rtl="0" eaLnBrk="0" fontAlgn="base" hangingPunct="0">
        <a:spcBef>
          <a:spcPct val="0"/>
        </a:spcBef>
        <a:spcAft>
          <a:spcPct val="0"/>
        </a:spcAft>
        <a:defRPr sz="4200">
          <a:solidFill>
            <a:schemeClr val="tx2"/>
          </a:solidFill>
          <a:latin typeface="Verdana" pitchFamily="34" charset="0"/>
          <a:cs typeface="Arial" charset="0"/>
        </a:defRPr>
      </a:lvl3pPr>
      <a:lvl4pPr algn="l" rtl="0" eaLnBrk="0" fontAlgn="base" hangingPunct="0">
        <a:spcBef>
          <a:spcPct val="0"/>
        </a:spcBef>
        <a:spcAft>
          <a:spcPct val="0"/>
        </a:spcAft>
        <a:defRPr sz="4200">
          <a:solidFill>
            <a:schemeClr val="tx2"/>
          </a:solidFill>
          <a:latin typeface="Verdana" pitchFamily="34" charset="0"/>
          <a:cs typeface="Arial" charset="0"/>
        </a:defRPr>
      </a:lvl4pPr>
      <a:lvl5pPr algn="l" rtl="0" eaLnBrk="0" fontAlgn="base" hangingPunct="0">
        <a:spcBef>
          <a:spcPct val="0"/>
        </a:spcBef>
        <a:spcAft>
          <a:spcPct val="0"/>
        </a:spcAft>
        <a:defRPr sz="4200">
          <a:solidFill>
            <a:schemeClr val="tx2"/>
          </a:solidFill>
          <a:latin typeface="Verdana" pitchFamily="34" charset="0"/>
          <a:cs typeface="Arial" charset="0"/>
        </a:defRPr>
      </a:lvl5pPr>
      <a:lvl6pPr marL="457200" algn="l" rtl="0" fontAlgn="base">
        <a:spcBef>
          <a:spcPct val="0"/>
        </a:spcBef>
        <a:spcAft>
          <a:spcPct val="0"/>
        </a:spcAft>
        <a:defRPr sz="4200">
          <a:solidFill>
            <a:schemeClr val="tx2"/>
          </a:solidFill>
          <a:latin typeface="Verdana" pitchFamily="34" charset="0"/>
          <a:cs typeface="Arial" charset="0"/>
        </a:defRPr>
      </a:lvl6pPr>
      <a:lvl7pPr marL="914400" algn="l" rtl="0" fontAlgn="base">
        <a:spcBef>
          <a:spcPct val="0"/>
        </a:spcBef>
        <a:spcAft>
          <a:spcPct val="0"/>
        </a:spcAft>
        <a:defRPr sz="4200">
          <a:solidFill>
            <a:schemeClr val="tx2"/>
          </a:solidFill>
          <a:latin typeface="Verdana" pitchFamily="34" charset="0"/>
          <a:cs typeface="Arial" charset="0"/>
        </a:defRPr>
      </a:lvl7pPr>
      <a:lvl8pPr marL="1371600" algn="l" rtl="0" fontAlgn="base">
        <a:spcBef>
          <a:spcPct val="0"/>
        </a:spcBef>
        <a:spcAft>
          <a:spcPct val="0"/>
        </a:spcAft>
        <a:defRPr sz="4200">
          <a:solidFill>
            <a:schemeClr val="tx2"/>
          </a:solidFill>
          <a:latin typeface="Verdana" pitchFamily="34" charset="0"/>
          <a:cs typeface="Arial" charset="0"/>
        </a:defRPr>
      </a:lvl8pPr>
      <a:lvl9pPr marL="1828800" algn="l" rtl="0" fontAlgn="base">
        <a:spcBef>
          <a:spcPct val="0"/>
        </a:spcBef>
        <a:spcAft>
          <a:spcPct val="0"/>
        </a:spcAft>
        <a:defRPr sz="4200">
          <a:solidFill>
            <a:schemeClr val="tx2"/>
          </a:solidFill>
          <a:latin typeface="Verdana" pitchFamily="34" charset="0"/>
          <a:cs typeface="Arial" charset="0"/>
        </a:defRPr>
      </a:lvl9pPr>
    </p:titleStyle>
    <p:bodyStyle>
      <a:lvl1pPr marL="249238" indent="-249238" algn="l" rtl="0" eaLnBrk="0" fontAlgn="base" hangingPunct="0">
        <a:spcBef>
          <a:spcPct val="20000"/>
        </a:spcBef>
        <a:spcAft>
          <a:spcPct val="0"/>
        </a:spcAft>
        <a:buFont typeface="Verdana" pitchFamily="34" charset="0"/>
        <a:buChar char="›"/>
        <a:defRPr sz="2500">
          <a:solidFill>
            <a:schemeClr val="tx1"/>
          </a:solidFill>
          <a:latin typeface="+mn-lt"/>
          <a:ea typeface="+mn-ea"/>
          <a:cs typeface="+mn-cs"/>
        </a:defRPr>
      </a:lvl1pPr>
      <a:lvl2pPr marL="517525" indent="-266700" algn="l" rtl="0" eaLnBrk="0" fontAlgn="base" hangingPunct="0">
        <a:spcBef>
          <a:spcPct val="20000"/>
        </a:spcBef>
        <a:spcAft>
          <a:spcPct val="0"/>
        </a:spcAft>
        <a:buSzPct val="50000"/>
        <a:buFont typeface="Wingdings" pitchFamily="2" charset="2"/>
        <a:buChar char="§"/>
        <a:defRPr sz="2500">
          <a:solidFill>
            <a:schemeClr val="tx1"/>
          </a:solidFill>
          <a:latin typeface="+mn-lt"/>
          <a:cs typeface="+mn-cs"/>
        </a:defRPr>
      </a:lvl2pPr>
      <a:lvl3pPr marL="760413" indent="-241300" algn="l" rtl="0" eaLnBrk="0" fontAlgn="base" hangingPunct="0">
        <a:spcBef>
          <a:spcPct val="20000"/>
        </a:spcBef>
        <a:spcAft>
          <a:spcPct val="0"/>
        </a:spcAft>
        <a:buFont typeface="Courier New" pitchFamily="49" charset="0"/>
        <a:buChar char="-"/>
        <a:defRPr sz="2500">
          <a:solidFill>
            <a:schemeClr val="tx1"/>
          </a:solidFill>
          <a:latin typeface="+mn-lt"/>
          <a:cs typeface="+mn-cs"/>
        </a:defRPr>
      </a:lvl3pPr>
      <a:lvl4pPr marL="1009650" indent="-249238" algn="l" rtl="0" eaLnBrk="0" fontAlgn="base" hangingPunct="0">
        <a:spcBef>
          <a:spcPct val="20000"/>
        </a:spcBef>
        <a:spcAft>
          <a:spcPct val="0"/>
        </a:spcAft>
        <a:buFont typeface="Courier New" pitchFamily="49" charset="0"/>
        <a:buChar char="-"/>
        <a:defRPr sz="2500">
          <a:solidFill>
            <a:schemeClr val="tx1"/>
          </a:solidFill>
          <a:latin typeface="+mn-lt"/>
          <a:cs typeface="+mn-cs"/>
        </a:defRPr>
      </a:lvl4pPr>
      <a:lvl5pPr marL="1260475" indent="-249238" algn="l" rtl="0" eaLnBrk="0" fontAlgn="base" hangingPunct="0">
        <a:spcBef>
          <a:spcPct val="20000"/>
        </a:spcBef>
        <a:spcAft>
          <a:spcPct val="0"/>
        </a:spcAft>
        <a:buFont typeface="Courier New" pitchFamily="49" charset="0"/>
        <a:buChar char="-"/>
        <a:defRPr sz="2500">
          <a:solidFill>
            <a:schemeClr val="tx1"/>
          </a:solidFill>
          <a:latin typeface="+mn-lt"/>
          <a:cs typeface="+mn-cs"/>
        </a:defRPr>
      </a:lvl5pPr>
      <a:lvl6pPr marL="1717675" indent="-249238" algn="l" rtl="0" fontAlgn="base">
        <a:spcBef>
          <a:spcPct val="20000"/>
        </a:spcBef>
        <a:spcAft>
          <a:spcPct val="0"/>
        </a:spcAft>
        <a:buFont typeface="Courier New" pitchFamily="49" charset="0"/>
        <a:buChar char="-"/>
        <a:defRPr sz="2500">
          <a:solidFill>
            <a:schemeClr val="tx1"/>
          </a:solidFill>
          <a:latin typeface="+mn-lt"/>
          <a:cs typeface="+mn-cs"/>
        </a:defRPr>
      </a:lvl6pPr>
      <a:lvl7pPr marL="2174875" indent="-249238" algn="l" rtl="0" fontAlgn="base">
        <a:spcBef>
          <a:spcPct val="20000"/>
        </a:spcBef>
        <a:spcAft>
          <a:spcPct val="0"/>
        </a:spcAft>
        <a:buFont typeface="Courier New" pitchFamily="49" charset="0"/>
        <a:buChar char="-"/>
        <a:defRPr sz="2500">
          <a:solidFill>
            <a:schemeClr val="tx1"/>
          </a:solidFill>
          <a:latin typeface="+mn-lt"/>
          <a:cs typeface="+mn-cs"/>
        </a:defRPr>
      </a:lvl7pPr>
      <a:lvl8pPr marL="2632075" indent="-249238" algn="l" rtl="0" fontAlgn="base">
        <a:spcBef>
          <a:spcPct val="20000"/>
        </a:spcBef>
        <a:spcAft>
          <a:spcPct val="0"/>
        </a:spcAft>
        <a:buFont typeface="Courier New" pitchFamily="49" charset="0"/>
        <a:buChar char="-"/>
        <a:defRPr sz="2500">
          <a:solidFill>
            <a:schemeClr val="tx1"/>
          </a:solidFill>
          <a:latin typeface="+mn-lt"/>
          <a:cs typeface="+mn-cs"/>
        </a:defRPr>
      </a:lvl8pPr>
      <a:lvl9pPr marL="3089275" indent="-249238" algn="l" rtl="0" fontAlgn="base">
        <a:spcBef>
          <a:spcPct val="20000"/>
        </a:spcBef>
        <a:spcAft>
          <a:spcPct val="0"/>
        </a:spcAft>
        <a:buFont typeface="Courier New" pitchFamily="49" charset="0"/>
        <a:buChar char="-"/>
        <a:defRPr sz="2500">
          <a:solidFill>
            <a:schemeClr val="tx1"/>
          </a:solidFill>
          <a:latin typeface="+mn-lt"/>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7" name="shape_Transparantie"/>
          <p:cNvSpPr>
            <a:spLocks noChangeArrowheads="1"/>
          </p:cNvSpPr>
          <p:nvPr/>
        </p:nvSpPr>
        <p:spPr bwMode="auto">
          <a:xfrm>
            <a:off x="127000" y="0"/>
            <a:ext cx="254000" cy="1017588"/>
          </a:xfrm>
          <a:prstGeom prst="rect">
            <a:avLst/>
          </a:prstGeom>
          <a:gradFill rotWithShape="1">
            <a:gsLst>
              <a:gs pos="0">
                <a:srgbClr val="FFFFFF"/>
              </a:gs>
              <a:gs pos="100000">
                <a:srgbClr val="757575">
                  <a:alpha val="0"/>
                </a:srgbClr>
              </a:gs>
            </a:gsLst>
            <a:lin ang="0" scaled="1"/>
          </a:gra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nl-NL" altLang="nl-NL" dirty="0" smtClean="0"/>
          </a:p>
        </p:txBody>
      </p:sp>
      <p:sp>
        <p:nvSpPr>
          <p:cNvPr id="3078" name="shape_TransFollower"/>
          <p:cNvSpPr>
            <a:spLocks noChangeArrowheads="1"/>
          </p:cNvSpPr>
          <p:nvPr/>
        </p:nvSpPr>
        <p:spPr bwMode="auto">
          <a:xfrm>
            <a:off x="0" y="0"/>
            <a:ext cx="127000" cy="1017588"/>
          </a:xfrm>
          <a:prstGeom prst="rect">
            <a:avLst/>
          </a:prstGeom>
          <a:solidFill>
            <a:srgbClr val="FFFFFF"/>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nl-NL" altLang="nl-NL" dirty="0" smtClean="0"/>
          </a:p>
        </p:txBody>
      </p:sp>
      <p:sp>
        <p:nvSpPr>
          <p:cNvPr id="3074" name="Tekstvak"/>
          <p:cNvSpPr>
            <a:spLocks noGrp="1" noChangeArrowheads="1"/>
          </p:cNvSpPr>
          <p:nvPr>
            <p:ph type="body" idx="1"/>
          </p:nvPr>
        </p:nvSpPr>
        <p:spPr bwMode="auto">
          <a:xfrm>
            <a:off x="0" y="2155666"/>
            <a:ext cx="9140825" cy="4448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82091" tIns="45717" rIns="267843" bIns="45717" numCol="1" anchor="t" anchorCtr="0" compatLnSpc="1">
            <a:prstTxWarp prst="textNoShape">
              <a:avLst/>
            </a:prstTxWarp>
          </a:bodyPr>
          <a:lstStyle/>
          <a:p>
            <a:pPr lvl="0"/>
            <a:r>
              <a:rPr lang="nl-NL" altLang="nl-NL" dirty="0" smtClean="0"/>
              <a:t>Click </a:t>
            </a:r>
            <a:r>
              <a:rPr lang="nl-NL" altLang="nl-NL" dirty="0" err="1" smtClean="0"/>
              <a:t>to</a:t>
            </a:r>
            <a:r>
              <a:rPr lang="nl-NL" altLang="nl-NL" dirty="0" smtClean="0"/>
              <a:t> </a:t>
            </a:r>
            <a:r>
              <a:rPr lang="nl-NL" altLang="nl-NL" dirty="0" err="1" smtClean="0"/>
              <a:t>edit</a:t>
            </a:r>
            <a:r>
              <a:rPr lang="nl-NL" altLang="nl-NL" dirty="0" smtClean="0"/>
              <a:t> Master </a:t>
            </a:r>
            <a:r>
              <a:rPr lang="nl-NL" altLang="nl-NL" dirty="0" err="1" smtClean="0"/>
              <a:t>text</a:t>
            </a:r>
            <a:r>
              <a:rPr lang="nl-NL" altLang="nl-NL" dirty="0" smtClean="0"/>
              <a:t> </a:t>
            </a:r>
            <a:r>
              <a:rPr lang="nl-NL" altLang="nl-NL" dirty="0" err="1" smtClean="0"/>
              <a:t>styles</a:t>
            </a:r>
            <a:endParaRPr lang="nl-NL" altLang="nl-NL" dirty="0" smtClean="0"/>
          </a:p>
          <a:p>
            <a:pPr lvl="1"/>
            <a:r>
              <a:rPr lang="nl-NL" altLang="nl-NL" dirty="0" smtClean="0"/>
              <a:t>Second level</a:t>
            </a:r>
          </a:p>
          <a:p>
            <a:pPr lvl="2"/>
            <a:r>
              <a:rPr lang="nl-NL" altLang="nl-NL" dirty="0" err="1" smtClean="0"/>
              <a:t>Third</a:t>
            </a:r>
            <a:r>
              <a:rPr lang="nl-NL" altLang="nl-NL" dirty="0" smtClean="0"/>
              <a:t> level</a:t>
            </a:r>
          </a:p>
          <a:p>
            <a:pPr lvl="3"/>
            <a:r>
              <a:rPr lang="nl-NL" altLang="nl-NL" dirty="0" err="1" smtClean="0"/>
              <a:t>Fourth</a:t>
            </a:r>
            <a:r>
              <a:rPr lang="nl-NL" altLang="nl-NL" dirty="0" smtClean="0"/>
              <a:t> level</a:t>
            </a:r>
          </a:p>
          <a:p>
            <a:pPr lvl="4"/>
            <a:r>
              <a:rPr lang="nl-NL" altLang="nl-NL" dirty="0" err="1" smtClean="0"/>
              <a:t>Fifth</a:t>
            </a:r>
            <a:r>
              <a:rPr lang="nl-NL" altLang="nl-NL" dirty="0" smtClean="0"/>
              <a:t> level</a:t>
            </a:r>
          </a:p>
        </p:txBody>
      </p:sp>
      <p:sp>
        <p:nvSpPr>
          <p:cNvPr id="3083" name="Titelvak"/>
          <p:cNvSpPr>
            <a:spLocks noGrp="1" noChangeArrowheads="1"/>
          </p:cNvSpPr>
          <p:nvPr>
            <p:ph type="title"/>
          </p:nvPr>
        </p:nvSpPr>
        <p:spPr bwMode="auto">
          <a:xfrm>
            <a:off x="0" y="1284288"/>
            <a:ext cx="9140825" cy="79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82800" tIns="45720" rIns="270000" bIns="45720" numCol="1" anchor="ctr" anchorCtr="0" compatLnSpc="1">
            <a:prstTxWarp prst="textNoShape">
              <a:avLst/>
            </a:prstTxWarp>
          </a:bodyPr>
          <a:lstStyle/>
          <a:p>
            <a:pPr lvl="0"/>
            <a:r>
              <a:rPr lang="nl-NL" altLang="nl-NL" dirty="0" smtClean="0"/>
              <a:t>Click </a:t>
            </a:r>
            <a:r>
              <a:rPr lang="nl-NL" altLang="nl-NL" dirty="0" err="1" smtClean="0"/>
              <a:t>to</a:t>
            </a:r>
            <a:r>
              <a:rPr lang="nl-NL" altLang="nl-NL" dirty="0" smtClean="0"/>
              <a:t> </a:t>
            </a:r>
            <a:r>
              <a:rPr lang="nl-NL" altLang="nl-NL" dirty="0" err="1" smtClean="0"/>
              <a:t>edit</a:t>
            </a:r>
            <a:r>
              <a:rPr lang="nl-NL" altLang="nl-NL" dirty="0" smtClean="0"/>
              <a:t> Master </a:t>
            </a:r>
            <a:r>
              <a:rPr lang="nl-NL" altLang="nl-NL" dirty="0" err="1" smtClean="0"/>
              <a:t>title</a:t>
            </a:r>
            <a:r>
              <a:rPr lang="nl-NL" altLang="nl-NL" dirty="0" smtClean="0"/>
              <a:t> </a:t>
            </a:r>
            <a:r>
              <a:rPr lang="nl-NL" altLang="nl-NL" dirty="0" err="1" smtClean="0"/>
              <a:t>style</a:t>
            </a:r>
            <a:endParaRPr lang="nl-NL" altLang="nl-NL" dirty="0" smtClean="0"/>
          </a:p>
        </p:txBody>
      </p:sp>
      <p:sp>
        <p:nvSpPr>
          <p:cNvPr id="3075" name="RodeBalk"/>
          <p:cNvSpPr>
            <a:spLocks noChangeArrowheads="1"/>
          </p:cNvSpPr>
          <p:nvPr/>
        </p:nvSpPr>
        <p:spPr bwMode="auto">
          <a:xfrm>
            <a:off x="-1" y="1017588"/>
            <a:ext cx="9144000" cy="266700"/>
          </a:xfrm>
          <a:prstGeom prst="rect">
            <a:avLst/>
          </a:prstGeom>
          <a:solidFill>
            <a:srgbClr val="CC0000"/>
          </a:solidFill>
          <a:ln w="0" cmpd="sng">
            <a:noFill/>
            <a:miter lim="800000"/>
            <a:headEnd/>
            <a:tailEnd/>
          </a:ln>
          <a:effectLst/>
          <a:extLst>
            <a:ext uri="{91240B29-F687-4F45-9708-019B960494DF}">
              <a14:hiddenLine xmlns:a14="http://schemas.microsoft.com/office/drawing/2010/main" w="0" cmpd="sng">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nl-NL" altLang="nl-NL" dirty="0" smtClean="0">
              <a:solidFill>
                <a:srgbClr val="FFFFFF"/>
              </a:solidFill>
            </a:endParaRPr>
          </a:p>
        </p:txBody>
      </p:sp>
      <p:pic>
        <p:nvPicPr>
          <p:cNvPr id="3080" name="LogoSlash_01" descr="SLASHTRANS"/>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165475" y="392113"/>
            <a:ext cx="414020" cy="414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1" name="LogoSlash_02" descr="SLASHTRANS"/>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286374" y="392113"/>
            <a:ext cx="416560" cy="416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chuineBalk" hidden="1"/>
          <p:cNvSpPr/>
          <p:nvPr userDrawn="1"/>
        </p:nvSpPr>
        <p:spPr>
          <a:xfrm>
            <a:off x="7974000" y="394244"/>
            <a:ext cx="1170000" cy="97028"/>
          </a:xfrm>
          <a:custGeom>
            <a:avLst/>
            <a:gdLst>
              <a:gd name="connsiteX0" fmla="*/ 0 w 1170000"/>
              <a:gd name="connsiteY0" fmla="*/ 0 h 96197"/>
              <a:gd name="connsiteX1" fmla="*/ 1170000 w 1170000"/>
              <a:gd name="connsiteY1" fmla="*/ 0 h 96197"/>
              <a:gd name="connsiteX2" fmla="*/ 1170000 w 1170000"/>
              <a:gd name="connsiteY2" fmla="*/ 96197 h 96197"/>
              <a:gd name="connsiteX3" fmla="*/ 0 w 1170000"/>
              <a:gd name="connsiteY3" fmla="*/ 96197 h 96197"/>
              <a:gd name="connsiteX4" fmla="*/ 0 w 1170000"/>
              <a:gd name="connsiteY4" fmla="*/ 0 h 96197"/>
              <a:gd name="connsiteX0" fmla="*/ 76200 w 1170000"/>
              <a:gd name="connsiteY0" fmla="*/ 2382 h 96197"/>
              <a:gd name="connsiteX1" fmla="*/ 1170000 w 1170000"/>
              <a:gd name="connsiteY1" fmla="*/ 0 h 96197"/>
              <a:gd name="connsiteX2" fmla="*/ 1170000 w 1170000"/>
              <a:gd name="connsiteY2" fmla="*/ 96197 h 96197"/>
              <a:gd name="connsiteX3" fmla="*/ 0 w 1170000"/>
              <a:gd name="connsiteY3" fmla="*/ 96197 h 96197"/>
              <a:gd name="connsiteX4" fmla="*/ 76200 w 1170000"/>
              <a:gd name="connsiteY4" fmla="*/ 2382 h 961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0000" h="96197">
                <a:moveTo>
                  <a:pt x="76200" y="2382"/>
                </a:moveTo>
                <a:lnTo>
                  <a:pt x="1170000" y="0"/>
                </a:lnTo>
                <a:lnTo>
                  <a:pt x="1170000" y="96197"/>
                </a:lnTo>
                <a:lnTo>
                  <a:pt x="0" y="96197"/>
                </a:lnTo>
                <a:lnTo>
                  <a:pt x="76200" y="238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4" name="Paginanummer"/>
          <p:cNvSpPr/>
          <p:nvPr userDrawn="1"/>
        </p:nvSpPr>
        <p:spPr>
          <a:xfrm>
            <a:off x="8255000" y="1070928"/>
            <a:ext cx="254000" cy="1384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noAutofit/>
          </a:bodyPr>
          <a:lstStyle/>
          <a:p>
            <a:pPr algn="r"/>
            <a:fld id="{825C7DD7-04B3-467D-9524-52591AE6A38C}" type="slidenum">
              <a:rPr lang="nl-NL" sz="900" smtClean="0">
                <a:solidFill>
                  <a:srgbClr val="FFFFFF"/>
                </a:solidFill>
              </a:rPr>
              <a:pPr algn="r"/>
              <a:t>‹#›</a:t>
            </a:fld>
            <a:endParaRPr lang="nl-NL" sz="900" dirty="0">
              <a:solidFill>
                <a:srgbClr val="FFFFFF"/>
              </a:solidFill>
            </a:endParaRPr>
          </a:p>
        </p:txBody>
      </p:sp>
      <p:sp>
        <p:nvSpPr>
          <p:cNvPr id="3085" name="Scheiding"/>
          <p:cNvSpPr txBox="1">
            <a:spLocks noChangeArrowheads="1"/>
          </p:cNvSpPr>
          <p:nvPr/>
        </p:nvSpPr>
        <p:spPr bwMode="auto">
          <a:xfrm>
            <a:off x="8204200" y="1070928"/>
            <a:ext cx="52900" cy="138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t">
            <a:no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defRPr/>
            </a:pPr>
            <a:r>
              <a:rPr lang="nl-NL" sz="900" dirty="0" smtClean="0">
                <a:solidFill>
                  <a:srgbClr val="FFFFFF"/>
                </a:solidFill>
                <a:latin typeface="Verdana" pitchFamily="34" charset="0"/>
              </a:rPr>
              <a:t>|</a:t>
            </a:r>
          </a:p>
        </p:txBody>
      </p:sp>
      <p:pic>
        <p:nvPicPr>
          <p:cNvPr id="3" name="RUGlogoTop"/>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527050" y="205232"/>
            <a:ext cx="2816808" cy="660400"/>
          </a:xfrm>
          <a:prstGeom prst="rect">
            <a:avLst/>
          </a:prstGeom>
        </p:spPr>
      </p:pic>
      <p:sp>
        <p:nvSpPr>
          <p:cNvPr id="7177" name="tb_Faculty"/>
          <p:cNvSpPr txBox="1">
            <a:spLocks noChangeArrowheads="1"/>
          </p:cNvSpPr>
          <p:nvPr/>
        </p:nvSpPr>
        <p:spPr bwMode="auto">
          <a:xfrm>
            <a:off x="3687763" y="338138"/>
            <a:ext cx="111889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a:solidFill>
                  <a:schemeClr val="tx1"/>
                </a:solidFill>
                <a:latin typeface="Arial" charset="0"/>
                <a:cs typeface="Arial" charset="0"/>
              </a:defRPr>
            </a:lvl1pPr>
            <a:lvl2pPr marL="320675">
              <a:defRPr>
                <a:solidFill>
                  <a:schemeClr val="tx1"/>
                </a:solidFill>
                <a:latin typeface="Arial" charset="0"/>
                <a:cs typeface="Arial" charset="0"/>
              </a:defRPr>
            </a:lvl2pPr>
            <a:lvl3pPr marL="642938">
              <a:defRPr>
                <a:solidFill>
                  <a:schemeClr val="tx1"/>
                </a:solidFill>
                <a:latin typeface="Arial" charset="0"/>
                <a:cs typeface="Arial" charset="0"/>
              </a:defRPr>
            </a:lvl3pPr>
            <a:lvl4pPr marL="963613">
              <a:defRPr>
                <a:solidFill>
                  <a:schemeClr val="tx1"/>
                </a:solidFill>
                <a:latin typeface="Arial" charset="0"/>
                <a:cs typeface="Arial" charset="0"/>
              </a:defRPr>
            </a:lvl4pPr>
            <a:lvl5pPr marL="1285875">
              <a:defRPr>
                <a:solidFill>
                  <a:schemeClr val="tx1"/>
                </a:solidFill>
                <a:latin typeface="Arial" charset="0"/>
                <a:cs typeface="Arial" charset="0"/>
              </a:defRPr>
            </a:lvl5pPr>
            <a:lvl6pPr marL="1743075" fontAlgn="base">
              <a:spcBef>
                <a:spcPct val="0"/>
              </a:spcBef>
              <a:spcAft>
                <a:spcPct val="0"/>
              </a:spcAft>
              <a:defRPr>
                <a:solidFill>
                  <a:schemeClr val="tx1"/>
                </a:solidFill>
                <a:latin typeface="Arial" charset="0"/>
                <a:cs typeface="Arial" charset="0"/>
              </a:defRPr>
            </a:lvl6pPr>
            <a:lvl7pPr marL="2200275" fontAlgn="base">
              <a:spcBef>
                <a:spcPct val="0"/>
              </a:spcBef>
              <a:spcAft>
                <a:spcPct val="0"/>
              </a:spcAft>
              <a:defRPr>
                <a:solidFill>
                  <a:schemeClr val="tx1"/>
                </a:solidFill>
                <a:latin typeface="Arial" charset="0"/>
                <a:cs typeface="Arial" charset="0"/>
              </a:defRPr>
            </a:lvl7pPr>
            <a:lvl8pPr marL="2657475" fontAlgn="base">
              <a:spcBef>
                <a:spcPct val="0"/>
              </a:spcBef>
              <a:spcAft>
                <a:spcPct val="0"/>
              </a:spcAft>
              <a:defRPr>
                <a:solidFill>
                  <a:schemeClr val="tx1"/>
                </a:solidFill>
                <a:latin typeface="Arial" charset="0"/>
                <a:cs typeface="Arial" charset="0"/>
              </a:defRPr>
            </a:lvl8pPr>
            <a:lvl9pPr marL="3114675" fontAlgn="base">
              <a:spcBef>
                <a:spcPct val="0"/>
              </a:spcBef>
              <a:spcAft>
                <a:spcPct val="0"/>
              </a:spcAft>
              <a:defRPr>
                <a:solidFill>
                  <a:schemeClr val="tx1"/>
                </a:solidFill>
                <a:latin typeface="Arial" charset="0"/>
                <a:cs typeface="Arial" charset="0"/>
              </a:defRPr>
            </a:lvl9pPr>
          </a:lstStyle>
          <a:p>
            <a:pPr>
              <a:defRPr/>
            </a:pPr>
            <a:r>
              <a:rPr lang="nl-NL" sz="1000" dirty="0" smtClean="0">
                <a:solidFill>
                  <a:srgbClr val="CC0000"/>
                </a:solidFill>
                <a:latin typeface="Georgia" pitchFamily="18" charset="0"/>
              </a:rPr>
              <a:t>faculteit ruimtelijke</a:t>
            </a:r>
          </a:p>
          <a:p>
            <a:pPr>
              <a:defRPr/>
            </a:pPr>
            <a:r>
              <a:rPr lang="nl-NL" sz="1000" dirty="0" smtClean="0">
                <a:solidFill>
                  <a:srgbClr val="CC0000"/>
                </a:solidFill>
                <a:latin typeface="Georgia" pitchFamily="18" charset="0"/>
              </a:rPr>
              <a:t>wetenschappen</a:t>
            </a:r>
          </a:p>
        </p:txBody>
      </p:sp>
      <p:sp>
        <p:nvSpPr>
          <p:cNvPr id="7178" name="tb_Department"/>
          <p:cNvSpPr txBox="1">
            <a:spLocks noChangeArrowheads="1"/>
          </p:cNvSpPr>
          <p:nvPr/>
        </p:nvSpPr>
        <p:spPr bwMode="auto">
          <a:xfrm>
            <a:off x="5811838" y="341313"/>
            <a:ext cx="1800225" cy="306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defRPr>
                <a:solidFill>
                  <a:schemeClr val="tx1"/>
                </a:solidFill>
                <a:latin typeface="Arial" charset="0"/>
                <a:cs typeface="Arial" charset="0"/>
              </a:defRPr>
            </a:lvl1pPr>
            <a:lvl2pPr marL="320675">
              <a:defRPr>
                <a:solidFill>
                  <a:schemeClr val="tx1"/>
                </a:solidFill>
                <a:latin typeface="Arial" charset="0"/>
                <a:cs typeface="Arial" charset="0"/>
              </a:defRPr>
            </a:lvl2pPr>
            <a:lvl3pPr marL="642938">
              <a:defRPr>
                <a:solidFill>
                  <a:schemeClr val="tx1"/>
                </a:solidFill>
                <a:latin typeface="Arial" charset="0"/>
                <a:cs typeface="Arial" charset="0"/>
              </a:defRPr>
            </a:lvl3pPr>
            <a:lvl4pPr marL="963613">
              <a:defRPr>
                <a:solidFill>
                  <a:schemeClr val="tx1"/>
                </a:solidFill>
                <a:latin typeface="Arial" charset="0"/>
                <a:cs typeface="Arial" charset="0"/>
              </a:defRPr>
            </a:lvl4pPr>
            <a:lvl5pPr marL="1285875">
              <a:defRPr>
                <a:solidFill>
                  <a:schemeClr val="tx1"/>
                </a:solidFill>
                <a:latin typeface="Arial" charset="0"/>
                <a:cs typeface="Arial" charset="0"/>
              </a:defRPr>
            </a:lvl5pPr>
            <a:lvl6pPr marL="1743075" fontAlgn="base">
              <a:spcBef>
                <a:spcPct val="0"/>
              </a:spcBef>
              <a:spcAft>
                <a:spcPct val="0"/>
              </a:spcAft>
              <a:defRPr>
                <a:solidFill>
                  <a:schemeClr val="tx1"/>
                </a:solidFill>
                <a:latin typeface="Arial" charset="0"/>
                <a:cs typeface="Arial" charset="0"/>
              </a:defRPr>
            </a:lvl6pPr>
            <a:lvl7pPr marL="2200275" fontAlgn="base">
              <a:spcBef>
                <a:spcPct val="0"/>
              </a:spcBef>
              <a:spcAft>
                <a:spcPct val="0"/>
              </a:spcAft>
              <a:defRPr>
                <a:solidFill>
                  <a:schemeClr val="tx1"/>
                </a:solidFill>
                <a:latin typeface="Arial" charset="0"/>
                <a:cs typeface="Arial" charset="0"/>
              </a:defRPr>
            </a:lvl7pPr>
            <a:lvl8pPr marL="2657475" fontAlgn="base">
              <a:spcBef>
                <a:spcPct val="0"/>
              </a:spcBef>
              <a:spcAft>
                <a:spcPct val="0"/>
              </a:spcAft>
              <a:defRPr>
                <a:solidFill>
                  <a:schemeClr val="tx1"/>
                </a:solidFill>
                <a:latin typeface="Arial" charset="0"/>
                <a:cs typeface="Arial" charset="0"/>
              </a:defRPr>
            </a:lvl8pPr>
            <a:lvl9pPr marL="3114675" fontAlgn="base">
              <a:spcBef>
                <a:spcPct val="0"/>
              </a:spcBef>
              <a:spcAft>
                <a:spcPct val="0"/>
              </a:spcAft>
              <a:defRPr>
                <a:solidFill>
                  <a:schemeClr val="tx1"/>
                </a:solidFill>
                <a:latin typeface="Arial" charset="0"/>
                <a:cs typeface="Arial" charset="0"/>
              </a:defRPr>
            </a:lvl9pPr>
          </a:lstStyle>
          <a:p>
            <a:pPr>
              <a:defRPr/>
            </a:pPr>
            <a:r>
              <a:rPr lang="nl-NL" sz="1000" dirty="0" smtClean="0">
                <a:solidFill>
                  <a:srgbClr val="CC0000"/>
                </a:solidFill>
                <a:latin typeface="Georgia" pitchFamily="18" charset="0"/>
              </a:rPr>
              <a:t>demografie</a:t>
            </a:r>
          </a:p>
        </p:txBody>
      </p:sp>
      <p:sp>
        <p:nvSpPr>
          <p:cNvPr id="7176" name="tbDate"/>
          <p:cNvSpPr txBox="1">
            <a:spLocks noChangeArrowheads="1"/>
          </p:cNvSpPr>
          <p:nvPr/>
        </p:nvSpPr>
        <p:spPr bwMode="auto">
          <a:xfrm>
            <a:off x="7378700" y="1070928"/>
            <a:ext cx="762000" cy="138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t">
            <a:noAutofit/>
          </a:bodyPr>
          <a:lstStyle>
            <a:lvl1pPr>
              <a:defRPr>
                <a:solidFill>
                  <a:schemeClr val="tx1"/>
                </a:solidFill>
                <a:latin typeface="Arial" charset="0"/>
                <a:cs typeface="Arial" charset="0"/>
              </a:defRPr>
            </a:lvl1pPr>
            <a:lvl2pPr marL="320675">
              <a:defRPr>
                <a:solidFill>
                  <a:schemeClr val="tx1"/>
                </a:solidFill>
                <a:latin typeface="Arial" charset="0"/>
                <a:cs typeface="Arial" charset="0"/>
              </a:defRPr>
            </a:lvl2pPr>
            <a:lvl3pPr marL="642938">
              <a:defRPr>
                <a:solidFill>
                  <a:schemeClr val="tx1"/>
                </a:solidFill>
                <a:latin typeface="Arial" charset="0"/>
                <a:cs typeface="Arial" charset="0"/>
              </a:defRPr>
            </a:lvl3pPr>
            <a:lvl4pPr marL="963613">
              <a:defRPr>
                <a:solidFill>
                  <a:schemeClr val="tx1"/>
                </a:solidFill>
                <a:latin typeface="Arial" charset="0"/>
                <a:cs typeface="Arial" charset="0"/>
              </a:defRPr>
            </a:lvl4pPr>
            <a:lvl5pPr marL="1285875">
              <a:defRPr>
                <a:solidFill>
                  <a:schemeClr val="tx1"/>
                </a:solidFill>
                <a:latin typeface="Arial" charset="0"/>
                <a:cs typeface="Arial" charset="0"/>
              </a:defRPr>
            </a:lvl5pPr>
            <a:lvl6pPr marL="1743075" fontAlgn="base">
              <a:spcBef>
                <a:spcPct val="0"/>
              </a:spcBef>
              <a:spcAft>
                <a:spcPct val="0"/>
              </a:spcAft>
              <a:defRPr>
                <a:solidFill>
                  <a:schemeClr val="tx1"/>
                </a:solidFill>
                <a:latin typeface="Arial" charset="0"/>
                <a:cs typeface="Arial" charset="0"/>
              </a:defRPr>
            </a:lvl6pPr>
            <a:lvl7pPr marL="2200275" fontAlgn="base">
              <a:spcBef>
                <a:spcPct val="0"/>
              </a:spcBef>
              <a:spcAft>
                <a:spcPct val="0"/>
              </a:spcAft>
              <a:defRPr>
                <a:solidFill>
                  <a:schemeClr val="tx1"/>
                </a:solidFill>
                <a:latin typeface="Arial" charset="0"/>
                <a:cs typeface="Arial" charset="0"/>
              </a:defRPr>
            </a:lvl7pPr>
            <a:lvl8pPr marL="2657475" fontAlgn="base">
              <a:spcBef>
                <a:spcPct val="0"/>
              </a:spcBef>
              <a:spcAft>
                <a:spcPct val="0"/>
              </a:spcAft>
              <a:defRPr>
                <a:solidFill>
                  <a:schemeClr val="tx1"/>
                </a:solidFill>
                <a:latin typeface="Arial" charset="0"/>
                <a:cs typeface="Arial" charset="0"/>
              </a:defRPr>
            </a:lvl8pPr>
            <a:lvl9pPr marL="3114675" fontAlgn="base">
              <a:spcBef>
                <a:spcPct val="0"/>
              </a:spcBef>
              <a:spcAft>
                <a:spcPct val="0"/>
              </a:spcAft>
              <a:defRPr>
                <a:solidFill>
                  <a:schemeClr val="tx1"/>
                </a:solidFill>
                <a:latin typeface="Arial" charset="0"/>
                <a:cs typeface="Arial" charset="0"/>
              </a:defRPr>
            </a:lvl9pPr>
          </a:lstStyle>
          <a:p>
            <a:pPr algn="r">
              <a:spcBef>
                <a:spcPct val="50000"/>
              </a:spcBef>
              <a:defRPr/>
            </a:pPr>
            <a:r>
              <a:rPr lang="nl-NL" sz="900" smtClean="0">
                <a:solidFill>
                  <a:srgbClr val="FFFFFF"/>
                </a:solidFill>
                <a:latin typeface="Verdana" pitchFamily="34" charset="0"/>
              </a:rPr>
              <a:t>22-09-2022</a:t>
            </a:r>
            <a:endParaRPr lang="nl-NL" sz="900" dirty="0" smtClean="0">
              <a:solidFill>
                <a:srgbClr val="FFFFFF"/>
              </a:solidFill>
              <a:latin typeface="Verdana" pitchFamily="34" charset="0"/>
            </a:endParaRPr>
          </a:p>
        </p:txBody>
      </p:sp>
    </p:spTree>
  </p:cSld>
  <p:clrMap bg1="lt1" tx1="dk1" bg2="lt2" tx2="dk2" accent1="accent1" accent2="accent2" accent3="accent3" accent4="accent4" accent5="accent5" accent6="accent6" hlink="hlink" folHlink="folHlink"/>
  <p:sldLayoutIdLst>
    <p:sldLayoutId id="2147483981" r:id="rId1"/>
    <p:sldLayoutId id="2147483967" r:id="rId2"/>
    <p:sldLayoutId id="2147483968" r:id="rId3"/>
    <p:sldLayoutId id="2147483969" r:id="rId4"/>
    <p:sldLayoutId id="2147483970" r:id="rId5"/>
    <p:sldLayoutId id="2147483971" r:id="rId6"/>
    <p:sldLayoutId id="2147483972" r:id="rId7"/>
    <p:sldLayoutId id="2147483973" r:id="rId8"/>
    <p:sldLayoutId id="2147483974" r:id="rId9"/>
    <p:sldLayoutId id="2147483975" r:id="rId10"/>
    <p:sldLayoutId id="2147483976" r:id="rId11"/>
  </p:sldLayoutIdLst>
  <p:hf hdr="0" ftr="0" dt="0"/>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Verdana" pitchFamily="34" charset="0"/>
          <a:cs typeface="Arial" charset="0"/>
        </a:defRPr>
      </a:lvl2pPr>
      <a:lvl3pPr algn="l" rtl="0" eaLnBrk="0" fontAlgn="base" hangingPunct="0">
        <a:spcBef>
          <a:spcPct val="0"/>
        </a:spcBef>
        <a:spcAft>
          <a:spcPct val="0"/>
        </a:spcAft>
        <a:defRPr sz="4200">
          <a:solidFill>
            <a:schemeClr val="tx2"/>
          </a:solidFill>
          <a:latin typeface="Verdana" pitchFamily="34" charset="0"/>
          <a:cs typeface="Arial" charset="0"/>
        </a:defRPr>
      </a:lvl3pPr>
      <a:lvl4pPr algn="l" rtl="0" eaLnBrk="0" fontAlgn="base" hangingPunct="0">
        <a:spcBef>
          <a:spcPct val="0"/>
        </a:spcBef>
        <a:spcAft>
          <a:spcPct val="0"/>
        </a:spcAft>
        <a:defRPr sz="4200">
          <a:solidFill>
            <a:schemeClr val="tx2"/>
          </a:solidFill>
          <a:latin typeface="Verdana" pitchFamily="34" charset="0"/>
          <a:cs typeface="Arial" charset="0"/>
        </a:defRPr>
      </a:lvl4pPr>
      <a:lvl5pPr algn="l" rtl="0" eaLnBrk="0" fontAlgn="base" hangingPunct="0">
        <a:spcBef>
          <a:spcPct val="0"/>
        </a:spcBef>
        <a:spcAft>
          <a:spcPct val="0"/>
        </a:spcAft>
        <a:defRPr sz="4200">
          <a:solidFill>
            <a:schemeClr val="tx2"/>
          </a:solidFill>
          <a:latin typeface="Verdana" pitchFamily="34" charset="0"/>
          <a:cs typeface="Arial" charset="0"/>
        </a:defRPr>
      </a:lvl5pPr>
      <a:lvl6pPr marL="457200" algn="l" rtl="0" fontAlgn="base">
        <a:spcBef>
          <a:spcPct val="0"/>
        </a:spcBef>
        <a:spcAft>
          <a:spcPct val="0"/>
        </a:spcAft>
        <a:defRPr sz="4200">
          <a:solidFill>
            <a:schemeClr val="tx2"/>
          </a:solidFill>
          <a:latin typeface="Verdana" pitchFamily="34" charset="0"/>
          <a:cs typeface="Arial" charset="0"/>
        </a:defRPr>
      </a:lvl6pPr>
      <a:lvl7pPr marL="914400" algn="l" rtl="0" fontAlgn="base">
        <a:spcBef>
          <a:spcPct val="0"/>
        </a:spcBef>
        <a:spcAft>
          <a:spcPct val="0"/>
        </a:spcAft>
        <a:defRPr sz="4200">
          <a:solidFill>
            <a:schemeClr val="tx2"/>
          </a:solidFill>
          <a:latin typeface="Verdana" pitchFamily="34" charset="0"/>
          <a:cs typeface="Arial" charset="0"/>
        </a:defRPr>
      </a:lvl7pPr>
      <a:lvl8pPr marL="1371600" algn="l" rtl="0" fontAlgn="base">
        <a:spcBef>
          <a:spcPct val="0"/>
        </a:spcBef>
        <a:spcAft>
          <a:spcPct val="0"/>
        </a:spcAft>
        <a:defRPr sz="4200">
          <a:solidFill>
            <a:schemeClr val="tx2"/>
          </a:solidFill>
          <a:latin typeface="Verdana" pitchFamily="34" charset="0"/>
          <a:cs typeface="Arial" charset="0"/>
        </a:defRPr>
      </a:lvl8pPr>
      <a:lvl9pPr marL="1828800" algn="l" rtl="0" fontAlgn="base">
        <a:spcBef>
          <a:spcPct val="0"/>
        </a:spcBef>
        <a:spcAft>
          <a:spcPct val="0"/>
        </a:spcAft>
        <a:defRPr sz="4200">
          <a:solidFill>
            <a:schemeClr val="tx2"/>
          </a:solidFill>
          <a:latin typeface="Verdana" pitchFamily="34" charset="0"/>
          <a:cs typeface="Arial" charset="0"/>
        </a:defRPr>
      </a:lvl9pPr>
    </p:titleStyle>
    <p:bodyStyle>
      <a:lvl1pPr marL="249238" indent="-249238" algn="l" rtl="0" eaLnBrk="0" fontAlgn="base" hangingPunct="0">
        <a:spcBef>
          <a:spcPct val="20000"/>
        </a:spcBef>
        <a:spcAft>
          <a:spcPct val="0"/>
        </a:spcAft>
        <a:buFont typeface="Verdana" pitchFamily="34" charset="0"/>
        <a:buChar char="›"/>
        <a:defRPr sz="2500">
          <a:solidFill>
            <a:schemeClr val="tx1"/>
          </a:solidFill>
          <a:latin typeface="+mn-lt"/>
          <a:ea typeface="+mn-ea"/>
          <a:cs typeface="+mn-cs"/>
        </a:defRPr>
      </a:lvl1pPr>
      <a:lvl2pPr marL="501650" indent="-250825" algn="l" rtl="0" eaLnBrk="0" fontAlgn="base" hangingPunct="0">
        <a:spcBef>
          <a:spcPct val="20000"/>
        </a:spcBef>
        <a:spcAft>
          <a:spcPct val="0"/>
        </a:spcAft>
        <a:buSzPct val="50000"/>
        <a:buFont typeface="Wingdings" pitchFamily="2" charset="2"/>
        <a:buChar char="§"/>
        <a:defRPr sz="2500">
          <a:solidFill>
            <a:schemeClr val="tx1"/>
          </a:solidFill>
          <a:latin typeface="+mn-lt"/>
          <a:cs typeface="+mn-cs"/>
        </a:defRPr>
      </a:lvl2pPr>
      <a:lvl3pPr marL="760413" indent="-258763" algn="l" rtl="0" eaLnBrk="0" fontAlgn="base" hangingPunct="0">
        <a:spcBef>
          <a:spcPct val="20000"/>
        </a:spcBef>
        <a:spcAft>
          <a:spcPct val="0"/>
        </a:spcAft>
        <a:buFont typeface="Courier New" pitchFamily="49" charset="0"/>
        <a:buChar char="-"/>
        <a:defRPr sz="2500">
          <a:solidFill>
            <a:schemeClr val="tx1"/>
          </a:solidFill>
          <a:latin typeface="+mn-lt"/>
          <a:cs typeface="+mn-cs"/>
        </a:defRPr>
      </a:lvl3pPr>
      <a:lvl4pPr marL="1009650" indent="-249238" algn="l" rtl="0" eaLnBrk="0" fontAlgn="base" hangingPunct="0">
        <a:spcBef>
          <a:spcPct val="20000"/>
        </a:spcBef>
        <a:spcAft>
          <a:spcPct val="0"/>
        </a:spcAft>
        <a:buFont typeface="Courier New" pitchFamily="49" charset="0"/>
        <a:buChar char="-"/>
        <a:defRPr sz="2500">
          <a:solidFill>
            <a:schemeClr val="tx1"/>
          </a:solidFill>
          <a:latin typeface="+mn-lt"/>
          <a:cs typeface="+mn-cs"/>
        </a:defRPr>
      </a:lvl4pPr>
      <a:lvl5pPr marL="1268413" indent="-257175" algn="l" rtl="0" eaLnBrk="0" fontAlgn="base" hangingPunct="0">
        <a:spcBef>
          <a:spcPct val="20000"/>
        </a:spcBef>
        <a:spcAft>
          <a:spcPct val="0"/>
        </a:spcAft>
        <a:buFont typeface="Courier New" pitchFamily="49" charset="0"/>
        <a:buChar char="-"/>
        <a:defRPr sz="2500">
          <a:solidFill>
            <a:schemeClr val="tx1"/>
          </a:solidFill>
          <a:latin typeface="+mn-lt"/>
          <a:cs typeface="+mn-cs"/>
        </a:defRPr>
      </a:lvl5pPr>
      <a:lvl6pPr marL="1725613" indent="-257175" algn="l" rtl="0" fontAlgn="base">
        <a:spcBef>
          <a:spcPct val="20000"/>
        </a:spcBef>
        <a:spcAft>
          <a:spcPct val="0"/>
        </a:spcAft>
        <a:buFont typeface="Courier New" pitchFamily="49" charset="0"/>
        <a:buChar char="-"/>
        <a:defRPr sz="2500">
          <a:solidFill>
            <a:schemeClr val="tx1"/>
          </a:solidFill>
          <a:latin typeface="+mn-lt"/>
          <a:cs typeface="+mn-cs"/>
        </a:defRPr>
      </a:lvl6pPr>
      <a:lvl7pPr marL="2182813" indent="-257175" algn="l" rtl="0" fontAlgn="base">
        <a:spcBef>
          <a:spcPct val="20000"/>
        </a:spcBef>
        <a:spcAft>
          <a:spcPct val="0"/>
        </a:spcAft>
        <a:buFont typeface="Courier New" pitchFamily="49" charset="0"/>
        <a:buChar char="-"/>
        <a:defRPr sz="2500">
          <a:solidFill>
            <a:schemeClr val="tx1"/>
          </a:solidFill>
          <a:latin typeface="+mn-lt"/>
          <a:cs typeface="+mn-cs"/>
        </a:defRPr>
      </a:lvl7pPr>
      <a:lvl8pPr marL="2640013" indent="-257175" algn="l" rtl="0" fontAlgn="base">
        <a:spcBef>
          <a:spcPct val="20000"/>
        </a:spcBef>
        <a:spcAft>
          <a:spcPct val="0"/>
        </a:spcAft>
        <a:buFont typeface="Courier New" pitchFamily="49" charset="0"/>
        <a:buChar char="-"/>
        <a:defRPr sz="2500">
          <a:solidFill>
            <a:schemeClr val="tx1"/>
          </a:solidFill>
          <a:latin typeface="+mn-lt"/>
          <a:cs typeface="+mn-cs"/>
        </a:defRPr>
      </a:lvl8pPr>
      <a:lvl9pPr marL="3097213" indent="-257175" algn="l" rtl="0" fontAlgn="base">
        <a:spcBef>
          <a:spcPct val="20000"/>
        </a:spcBef>
        <a:spcAft>
          <a:spcPct val="0"/>
        </a:spcAft>
        <a:buFont typeface="Courier New" pitchFamily="49" charset="0"/>
        <a:buChar char="-"/>
        <a:defRPr sz="2500">
          <a:solidFill>
            <a:schemeClr val="tx1"/>
          </a:solidFill>
          <a:latin typeface="+mn-lt"/>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mailto:l.b.meijering@rug.nl" TargetMode="External"/><Relationship Id="rId2" Type="http://schemas.openxmlformats.org/officeDocument/2006/relationships/notesSlide" Target="../notesSlides/notesSlide21.xml"/><Relationship Id="rId1" Type="http://schemas.openxmlformats.org/officeDocument/2006/relationships/slideLayout" Target="../slideLayouts/slideLayout13.xml"/><Relationship Id="rId5" Type="http://schemas.openxmlformats.org/officeDocument/2006/relationships/image" Target="../media/image33.pn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37.png"/></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e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a:xfrm>
            <a:off x="0" y="1274400"/>
            <a:ext cx="9144000" cy="2154600"/>
          </a:xfrm>
        </p:spPr>
        <p:txBody>
          <a:bodyPr/>
          <a:lstStyle/>
          <a:p>
            <a:pPr algn="ctr">
              <a:spcBef>
                <a:spcPts val="1800"/>
              </a:spcBef>
            </a:pPr>
            <a:r>
              <a:rPr lang="nl-NL" dirty="0" smtClean="0"/>
              <a:t/>
            </a:r>
            <a:br>
              <a:rPr lang="nl-NL" dirty="0" smtClean="0"/>
            </a:br>
            <a:r>
              <a:rPr lang="nl-NL" dirty="0" smtClean="0"/>
              <a:t>Ouder worden in je dorp</a:t>
            </a:r>
            <a:endParaRPr lang="nl-NL" dirty="0"/>
          </a:p>
        </p:txBody>
      </p:sp>
      <p:sp>
        <p:nvSpPr>
          <p:cNvPr id="9" name="Subtitle 8"/>
          <p:cNvSpPr>
            <a:spLocks noGrp="1"/>
          </p:cNvSpPr>
          <p:nvPr>
            <p:ph type="subTitle" idx="1"/>
          </p:nvPr>
        </p:nvSpPr>
        <p:spPr>
          <a:xfrm>
            <a:off x="-381000" y="4114800"/>
            <a:ext cx="9140825" cy="2743200"/>
          </a:xfrm>
        </p:spPr>
        <p:txBody>
          <a:bodyPr>
            <a:noAutofit/>
          </a:bodyPr>
          <a:lstStyle/>
          <a:p>
            <a:pPr algn="ctr"/>
            <a:r>
              <a:rPr lang="nl-NL" sz="2000" dirty="0" smtClean="0"/>
              <a:t>Prof. dr. Louise Meijering</a:t>
            </a:r>
          </a:p>
          <a:p>
            <a:pPr algn="ctr"/>
            <a:r>
              <a:rPr lang="nl-NL" sz="2000" dirty="0" smtClean="0"/>
              <a:t>(l.b.meijering@rug.nl)</a:t>
            </a:r>
          </a:p>
          <a:p>
            <a:pPr algn="ctr"/>
            <a:r>
              <a:rPr lang="nl-NL" sz="2000" dirty="0" smtClean="0"/>
              <a:t>Kenniscafé Vledder</a:t>
            </a:r>
          </a:p>
          <a:p>
            <a:pPr algn="ctr"/>
            <a:endParaRPr lang="nl-NL" sz="2000" dirty="0" smtClean="0"/>
          </a:p>
          <a:p>
            <a:pPr algn="ctr"/>
            <a:endParaRPr lang="nl-NL" sz="2000" dirty="0" smtClean="0"/>
          </a:p>
          <a:p>
            <a:pPr algn="ctr"/>
            <a:endParaRPr lang="nl-NL" sz="2000" dirty="0"/>
          </a:p>
          <a:p>
            <a:pPr algn="ctr"/>
            <a:r>
              <a:rPr lang="nl-NL" sz="2000" dirty="0" smtClean="0"/>
              <a:t>Met dank aan Linden Douma, </a:t>
            </a:r>
            <a:r>
              <a:rPr lang="nl-NL" sz="2000" dirty="0" err="1" smtClean="0"/>
              <a:t>Jodi</a:t>
            </a:r>
            <a:r>
              <a:rPr lang="nl-NL" sz="2000" dirty="0" smtClean="0"/>
              <a:t> </a:t>
            </a:r>
            <a:r>
              <a:rPr lang="nl-NL" sz="2000" dirty="0" err="1" smtClean="0"/>
              <a:t>Sturge</a:t>
            </a:r>
            <a:r>
              <a:rPr lang="nl-NL" sz="2000" dirty="0" smtClean="0"/>
              <a:t> en Marike </a:t>
            </a:r>
            <a:r>
              <a:rPr lang="nl-NL" sz="2000" dirty="0" err="1" smtClean="0"/>
              <a:t>Fowler</a:t>
            </a:r>
            <a:endParaRPr lang="nl-NL" sz="2000" dirty="0"/>
          </a:p>
        </p:txBody>
      </p:sp>
      <p:pic>
        <p:nvPicPr>
          <p:cNvPr id="7" name="Picture 6"/>
          <p:cNvPicPr>
            <a:picLocks noChangeAspect="1"/>
          </p:cNvPicPr>
          <p:nvPr/>
        </p:nvPicPr>
        <p:blipFill>
          <a:blip r:embed="rId3"/>
          <a:stretch>
            <a:fillRect/>
          </a:stretch>
        </p:blipFill>
        <p:spPr>
          <a:xfrm>
            <a:off x="685800" y="3886200"/>
            <a:ext cx="1828800" cy="1800000"/>
          </a:xfrm>
          <a:prstGeom prst="rect">
            <a:avLst/>
          </a:prstGeom>
        </p:spPr>
      </p:pic>
      <p:pic>
        <p:nvPicPr>
          <p:cNvPr id="2" name="Picture 1"/>
          <p:cNvPicPr>
            <a:picLocks noChangeAspect="1"/>
          </p:cNvPicPr>
          <p:nvPr/>
        </p:nvPicPr>
        <p:blipFill>
          <a:blip r:embed="rId4"/>
          <a:stretch>
            <a:fillRect/>
          </a:stretch>
        </p:blipFill>
        <p:spPr>
          <a:xfrm>
            <a:off x="6629400" y="3733800"/>
            <a:ext cx="2235238" cy="2131274"/>
          </a:xfrm>
          <a:prstGeom prst="rect">
            <a:avLst/>
          </a:prstGeom>
        </p:spPr>
      </p:pic>
    </p:spTree>
    <p:extLst>
      <p:ext uri="{BB962C8B-B14F-4D97-AF65-F5344CB8AC3E}">
        <p14:creationId xmlns:p14="http://schemas.microsoft.com/office/powerpoint/2010/main" val="22883659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nl-NL" dirty="0" smtClean="0"/>
              <a:t>De zes </a:t>
            </a:r>
            <a:r>
              <a:rPr lang="nl-NL" dirty="0" err="1" smtClean="0"/>
              <a:t>Ingredïenten</a:t>
            </a:r>
            <a:r>
              <a:rPr lang="nl-NL" dirty="0" smtClean="0"/>
              <a:t> om prettig ouder te worden in een dorp</a:t>
            </a:r>
            <a:endParaRPr lang="nl-NL" dirty="0"/>
          </a:p>
        </p:txBody>
      </p:sp>
      <p:pic>
        <p:nvPicPr>
          <p:cNvPr id="2" name="Picture 1"/>
          <p:cNvPicPr>
            <a:picLocks noChangeAspect="1"/>
          </p:cNvPicPr>
          <p:nvPr/>
        </p:nvPicPr>
        <p:blipFill>
          <a:blip r:embed="rId3"/>
          <a:stretch>
            <a:fillRect/>
          </a:stretch>
        </p:blipFill>
        <p:spPr>
          <a:xfrm>
            <a:off x="3962400" y="1676400"/>
            <a:ext cx="1295400" cy="1292264"/>
          </a:xfrm>
          <a:prstGeom prst="rect">
            <a:avLst/>
          </a:prstGeom>
        </p:spPr>
      </p:pic>
      <p:pic>
        <p:nvPicPr>
          <p:cNvPr id="3" name="Picture 2"/>
          <p:cNvPicPr>
            <a:picLocks noChangeAspect="1"/>
          </p:cNvPicPr>
          <p:nvPr/>
        </p:nvPicPr>
        <p:blipFill>
          <a:blip r:embed="rId4"/>
          <a:stretch>
            <a:fillRect/>
          </a:stretch>
        </p:blipFill>
        <p:spPr>
          <a:xfrm>
            <a:off x="2133600" y="1752600"/>
            <a:ext cx="1295400" cy="1295400"/>
          </a:xfrm>
          <a:prstGeom prst="rect">
            <a:avLst/>
          </a:prstGeom>
        </p:spPr>
      </p:pic>
      <p:pic>
        <p:nvPicPr>
          <p:cNvPr id="6" name="Picture 5"/>
          <p:cNvPicPr>
            <a:picLocks noChangeAspect="1"/>
          </p:cNvPicPr>
          <p:nvPr/>
        </p:nvPicPr>
        <p:blipFill>
          <a:blip r:embed="rId5"/>
          <a:stretch>
            <a:fillRect/>
          </a:stretch>
        </p:blipFill>
        <p:spPr>
          <a:xfrm>
            <a:off x="5867400" y="3276600"/>
            <a:ext cx="1066800" cy="1066800"/>
          </a:xfrm>
          <a:prstGeom prst="rect">
            <a:avLst/>
          </a:prstGeom>
        </p:spPr>
      </p:pic>
      <p:pic>
        <p:nvPicPr>
          <p:cNvPr id="8" name="Picture 7"/>
          <p:cNvPicPr>
            <a:picLocks noChangeAspect="1"/>
          </p:cNvPicPr>
          <p:nvPr/>
        </p:nvPicPr>
        <p:blipFill>
          <a:blip r:embed="rId6"/>
          <a:stretch>
            <a:fillRect/>
          </a:stretch>
        </p:blipFill>
        <p:spPr>
          <a:xfrm>
            <a:off x="5867400" y="1676400"/>
            <a:ext cx="1228725" cy="1228725"/>
          </a:xfrm>
          <a:prstGeom prst="rect">
            <a:avLst/>
          </a:prstGeom>
        </p:spPr>
      </p:pic>
      <p:pic>
        <p:nvPicPr>
          <p:cNvPr id="9" name="Picture 8"/>
          <p:cNvPicPr>
            <a:picLocks noChangeAspect="1"/>
          </p:cNvPicPr>
          <p:nvPr/>
        </p:nvPicPr>
        <p:blipFill>
          <a:blip r:embed="rId7"/>
          <a:stretch>
            <a:fillRect/>
          </a:stretch>
        </p:blipFill>
        <p:spPr>
          <a:xfrm>
            <a:off x="2286000" y="3124200"/>
            <a:ext cx="1147762" cy="1147762"/>
          </a:xfrm>
          <a:prstGeom prst="rect">
            <a:avLst/>
          </a:prstGeom>
        </p:spPr>
      </p:pic>
      <p:pic>
        <p:nvPicPr>
          <p:cNvPr id="10" name="Picture 9"/>
          <p:cNvPicPr>
            <a:picLocks noChangeAspect="1"/>
          </p:cNvPicPr>
          <p:nvPr/>
        </p:nvPicPr>
        <p:blipFill>
          <a:blip r:embed="rId8"/>
          <a:stretch>
            <a:fillRect/>
          </a:stretch>
        </p:blipFill>
        <p:spPr>
          <a:xfrm>
            <a:off x="4114800" y="3124200"/>
            <a:ext cx="1147762" cy="1147762"/>
          </a:xfrm>
          <a:prstGeom prst="rect">
            <a:avLst/>
          </a:prstGeom>
        </p:spPr>
      </p:pic>
    </p:spTree>
    <p:extLst>
      <p:ext uri="{BB962C8B-B14F-4D97-AF65-F5344CB8AC3E}">
        <p14:creationId xmlns:p14="http://schemas.microsoft.com/office/powerpoint/2010/main" val="4826185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Een fijn </a:t>
            </a:r>
            <a:r>
              <a:rPr lang="nl-NL" dirty="0" smtClean="0"/>
              <a:t>huis</a:t>
            </a:r>
            <a:endParaRPr lang="nl-NL" dirty="0"/>
          </a:p>
        </p:txBody>
      </p:sp>
      <p:sp>
        <p:nvSpPr>
          <p:cNvPr id="3" name="Content Placeholder 2"/>
          <p:cNvSpPr>
            <a:spLocks noGrp="1"/>
          </p:cNvSpPr>
          <p:nvPr>
            <p:ph idx="1"/>
          </p:nvPr>
        </p:nvSpPr>
        <p:spPr>
          <a:xfrm>
            <a:off x="1" y="2155666"/>
            <a:ext cx="6629399" cy="4448334"/>
          </a:xfrm>
        </p:spPr>
        <p:txBody>
          <a:bodyPr>
            <a:normAutofit/>
          </a:bodyPr>
          <a:lstStyle/>
          <a:p>
            <a:r>
              <a:rPr lang="nl-NL" dirty="0" smtClean="0"/>
              <a:t>Een eigen plek</a:t>
            </a:r>
          </a:p>
          <a:p>
            <a:pPr lvl="1"/>
            <a:r>
              <a:rPr lang="en-US" dirty="0" smtClean="0"/>
              <a:t>“</a:t>
            </a:r>
            <a:r>
              <a:rPr lang="en-US" dirty="0" err="1" smtClean="0"/>
              <a:t>Ik</a:t>
            </a:r>
            <a:r>
              <a:rPr lang="en-US" dirty="0" smtClean="0"/>
              <a:t> </a:t>
            </a:r>
            <a:r>
              <a:rPr lang="en-US" dirty="0" err="1" smtClean="0"/>
              <a:t>wilde</a:t>
            </a:r>
            <a:r>
              <a:rPr lang="en-US" dirty="0" smtClean="0"/>
              <a:t> </a:t>
            </a:r>
            <a:r>
              <a:rPr lang="en-US" dirty="0" err="1" smtClean="0"/>
              <a:t>alleen</a:t>
            </a:r>
            <a:r>
              <a:rPr lang="en-US" dirty="0" smtClean="0"/>
              <a:t> maar </a:t>
            </a:r>
            <a:r>
              <a:rPr lang="en-US" dirty="0" err="1" smtClean="0"/>
              <a:t>hierheen</a:t>
            </a:r>
            <a:r>
              <a:rPr lang="en-US" dirty="0" smtClean="0"/>
              <a:t> </a:t>
            </a:r>
            <a:r>
              <a:rPr lang="en-US" dirty="0" err="1" smtClean="0"/>
              <a:t>verhuizen</a:t>
            </a:r>
            <a:r>
              <a:rPr lang="en-US" dirty="0" smtClean="0"/>
              <a:t> </a:t>
            </a:r>
            <a:r>
              <a:rPr lang="en-US" dirty="0" err="1" smtClean="0"/>
              <a:t>als</a:t>
            </a:r>
            <a:r>
              <a:rPr lang="en-US" dirty="0" smtClean="0"/>
              <a:t> </a:t>
            </a:r>
            <a:r>
              <a:rPr lang="en-US" dirty="0" err="1" smtClean="0"/>
              <a:t>ik</a:t>
            </a:r>
            <a:r>
              <a:rPr lang="en-US" dirty="0" smtClean="0"/>
              <a:t> </a:t>
            </a:r>
            <a:r>
              <a:rPr lang="en-US" dirty="0" err="1" smtClean="0"/>
              <a:t>een</a:t>
            </a:r>
            <a:r>
              <a:rPr lang="en-US" dirty="0" smtClean="0"/>
              <a:t> extra </a:t>
            </a:r>
            <a:r>
              <a:rPr lang="en-US" dirty="0" err="1" smtClean="0"/>
              <a:t>slaapkamer</a:t>
            </a:r>
            <a:r>
              <a:rPr lang="en-US" dirty="0" smtClean="0"/>
              <a:t> </a:t>
            </a:r>
            <a:r>
              <a:rPr lang="en-US" dirty="0" err="1" smtClean="0"/>
              <a:t>zou</a:t>
            </a:r>
            <a:r>
              <a:rPr lang="en-US" dirty="0" smtClean="0"/>
              <a:t> </a:t>
            </a:r>
            <a:r>
              <a:rPr lang="en-US" dirty="0" err="1" smtClean="0"/>
              <a:t>hebben</a:t>
            </a:r>
            <a:r>
              <a:rPr lang="en-US" dirty="0" smtClean="0"/>
              <a:t> [</a:t>
            </a:r>
            <a:r>
              <a:rPr lang="en-US" dirty="0" err="1" smtClean="0"/>
              <a:t>zodat</a:t>
            </a:r>
            <a:r>
              <a:rPr lang="en-US" dirty="0" smtClean="0"/>
              <a:t> </a:t>
            </a:r>
            <a:r>
              <a:rPr lang="en-US" dirty="0" err="1" smtClean="0"/>
              <a:t>mijn</a:t>
            </a:r>
            <a:r>
              <a:rPr lang="en-US" dirty="0" smtClean="0"/>
              <a:t> </a:t>
            </a:r>
            <a:r>
              <a:rPr lang="en-US" dirty="0" err="1" smtClean="0"/>
              <a:t>vriendinnen</a:t>
            </a:r>
            <a:r>
              <a:rPr lang="en-US" dirty="0" smtClean="0"/>
              <a:t> </a:t>
            </a:r>
            <a:r>
              <a:rPr lang="en-US" dirty="0" err="1" smtClean="0"/>
              <a:t>en</a:t>
            </a:r>
            <a:r>
              <a:rPr lang="en-US" dirty="0" smtClean="0"/>
              <a:t> </a:t>
            </a:r>
            <a:r>
              <a:rPr lang="en-US" dirty="0" err="1" smtClean="0"/>
              <a:t>kinderen</a:t>
            </a:r>
            <a:r>
              <a:rPr lang="en-US" dirty="0" smtClean="0"/>
              <a:t> </a:t>
            </a:r>
            <a:r>
              <a:rPr lang="en-US" dirty="0" err="1" smtClean="0"/>
              <a:t>kunnen</a:t>
            </a:r>
            <a:r>
              <a:rPr lang="en-US" dirty="0" smtClean="0"/>
              <a:t> </a:t>
            </a:r>
            <a:r>
              <a:rPr lang="en-US" dirty="0" err="1" smtClean="0"/>
              <a:t>blijven</a:t>
            </a:r>
            <a:r>
              <a:rPr lang="en-US" dirty="0" smtClean="0"/>
              <a:t> </a:t>
            </a:r>
            <a:r>
              <a:rPr lang="en-US" dirty="0" err="1" smtClean="0"/>
              <a:t>logeren</a:t>
            </a:r>
            <a:r>
              <a:rPr lang="en-US" dirty="0" smtClean="0"/>
              <a:t>.]“ (</a:t>
            </a:r>
            <a:r>
              <a:rPr lang="en-US" dirty="0" err="1" smtClean="0"/>
              <a:t>Mevr</a:t>
            </a:r>
            <a:r>
              <a:rPr lang="en-US" dirty="0" smtClean="0"/>
              <a:t>. </a:t>
            </a:r>
            <a:r>
              <a:rPr lang="en-US" dirty="0" err="1" smtClean="0"/>
              <a:t>Kaspers</a:t>
            </a:r>
            <a:r>
              <a:rPr lang="en-US" dirty="0"/>
              <a:t>, </a:t>
            </a:r>
            <a:r>
              <a:rPr lang="en-US" dirty="0" smtClean="0"/>
              <a:t>76-80</a:t>
            </a:r>
            <a:r>
              <a:rPr lang="en-US" dirty="0"/>
              <a:t>, </a:t>
            </a:r>
            <a:r>
              <a:rPr lang="en-US" dirty="0" err="1" smtClean="0"/>
              <a:t>aanleunwoning</a:t>
            </a:r>
            <a:r>
              <a:rPr lang="en-US" dirty="0" smtClean="0"/>
              <a:t>)</a:t>
            </a:r>
            <a:endParaRPr lang="en-US" dirty="0"/>
          </a:p>
        </p:txBody>
      </p:sp>
      <p:pic>
        <p:nvPicPr>
          <p:cNvPr id="5" name="Picture 4"/>
          <p:cNvPicPr>
            <a:picLocks noChangeAspect="1"/>
          </p:cNvPicPr>
          <p:nvPr/>
        </p:nvPicPr>
        <p:blipFill>
          <a:blip r:embed="rId3"/>
          <a:stretch>
            <a:fillRect/>
          </a:stretch>
        </p:blipFill>
        <p:spPr>
          <a:xfrm>
            <a:off x="6858000" y="3048000"/>
            <a:ext cx="1298561" cy="1292464"/>
          </a:xfrm>
          <a:prstGeom prst="rect">
            <a:avLst/>
          </a:prstGeom>
        </p:spPr>
      </p:pic>
    </p:spTree>
    <p:extLst>
      <p:ext uri="{BB962C8B-B14F-4D97-AF65-F5344CB8AC3E}">
        <p14:creationId xmlns:p14="http://schemas.microsoft.com/office/powerpoint/2010/main" val="48932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Een vertrouwd dorp (1)</a:t>
            </a:r>
            <a:endParaRPr lang="nl-NL" dirty="0"/>
          </a:p>
        </p:txBody>
      </p:sp>
      <p:sp>
        <p:nvSpPr>
          <p:cNvPr id="3" name="Content Placeholder 2"/>
          <p:cNvSpPr>
            <a:spLocks noGrp="1"/>
          </p:cNvSpPr>
          <p:nvPr>
            <p:ph idx="1"/>
          </p:nvPr>
        </p:nvSpPr>
        <p:spPr>
          <a:xfrm>
            <a:off x="0" y="2155666"/>
            <a:ext cx="5943599" cy="4702334"/>
          </a:xfrm>
        </p:spPr>
        <p:txBody>
          <a:bodyPr>
            <a:normAutofit fontScale="85000" lnSpcReduction="20000"/>
          </a:bodyPr>
          <a:lstStyle/>
          <a:p>
            <a:r>
              <a:rPr lang="nl-NL" dirty="0" smtClean="0"/>
              <a:t>Of buurt</a:t>
            </a:r>
          </a:p>
          <a:p>
            <a:pPr lvl="1"/>
            <a:r>
              <a:rPr lang="en-US" dirty="0"/>
              <a:t>Interviewer: </a:t>
            </a:r>
            <a:r>
              <a:rPr lang="en-US" dirty="0" smtClean="0"/>
              <a:t>Wilt u [in </a:t>
            </a:r>
            <a:r>
              <a:rPr lang="en-US" dirty="0" err="1" smtClean="0"/>
              <a:t>deze</a:t>
            </a:r>
            <a:r>
              <a:rPr lang="en-US" dirty="0" smtClean="0"/>
              <a:t> </a:t>
            </a:r>
            <a:r>
              <a:rPr lang="en-US" dirty="0" err="1" smtClean="0"/>
              <a:t>buurt</a:t>
            </a:r>
            <a:r>
              <a:rPr lang="en-US" dirty="0" smtClean="0"/>
              <a:t>] </a:t>
            </a:r>
            <a:r>
              <a:rPr lang="en-US" dirty="0" err="1" smtClean="0"/>
              <a:t>blijven</a:t>
            </a:r>
            <a:r>
              <a:rPr lang="en-US" dirty="0" smtClean="0"/>
              <a:t> </a:t>
            </a:r>
            <a:r>
              <a:rPr lang="en-US" dirty="0" err="1" smtClean="0"/>
              <a:t>wonen</a:t>
            </a:r>
            <a:r>
              <a:rPr lang="en-US" dirty="0" smtClean="0"/>
              <a:t>?</a:t>
            </a:r>
            <a:endParaRPr lang="en-US" dirty="0"/>
          </a:p>
          <a:p>
            <a:pPr lvl="1"/>
            <a:r>
              <a:rPr lang="en-US" dirty="0"/>
              <a:t>Mr. </a:t>
            </a:r>
            <a:r>
              <a:rPr lang="en-US" dirty="0" err="1"/>
              <a:t>Aalders</a:t>
            </a:r>
            <a:r>
              <a:rPr lang="en-US" dirty="0"/>
              <a:t>: </a:t>
            </a:r>
            <a:r>
              <a:rPr lang="en-US" dirty="0" smtClean="0"/>
              <a:t>Ja. </a:t>
            </a:r>
            <a:r>
              <a:rPr lang="en-US" dirty="0" err="1" smtClean="0"/>
              <a:t>Hoewel</a:t>
            </a:r>
            <a:r>
              <a:rPr lang="en-US" dirty="0" smtClean="0"/>
              <a:t> [de </a:t>
            </a:r>
            <a:r>
              <a:rPr lang="en-US" dirty="0" err="1" smtClean="0"/>
              <a:t>buurt</a:t>
            </a:r>
            <a:r>
              <a:rPr lang="en-US" dirty="0" smtClean="0"/>
              <a:t>] </a:t>
            </a:r>
            <a:r>
              <a:rPr lang="en-US" dirty="0" err="1" smtClean="0"/>
              <a:t>slechter</a:t>
            </a:r>
            <a:r>
              <a:rPr lang="en-US" dirty="0" smtClean="0"/>
              <a:t> is </a:t>
            </a:r>
            <a:r>
              <a:rPr lang="en-US" dirty="0" err="1" smtClean="0"/>
              <a:t>geworden</a:t>
            </a:r>
            <a:r>
              <a:rPr lang="en-US" dirty="0" smtClean="0"/>
              <a:t>. Maar </a:t>
            </a:r>
            <a:r>
              <a:rPr lang="en-US" dirty="0" err="1" smtClean="0"/>
              <a:t>dit</a:t>
            </a:r>
            <a:r>
              <a:rPr lang="en-US" dirty="0" smtClean="0"/>
              <a:t> is </a:t>
            </a:r>
            <a:r>
              <a:rPr lang="en-US" dirty="0" err="1" smtClean="0"/>
              <a:t>onze</a:t>
            </a:r>
            <a:r>
              <a:rPr lang="en-US" dirty="0" smtClean="0"/>
              <a:t> </a:t>
            </a:r>
            <a:r>
              <a:rPr lang="en-US" dirty="0" err="1" smtClean="0"/>
              <a:t>omgeving</a:t>
            </a:r>
            <a:r>
              <a:rPr lang="en-US" dirty="0" smtClean="0"/>
              <a:t>. </a:t>
            </a:r>
            <a:r>
              <a:rPr lang="en-US" dirty="0" err="1" smtClean="0"/>
              <a:t>Ik</a:t>
            </a:r>
            <a:r>
              <a:rPr lang="en-US" dirty="0" smtClean="0"/>
              <a:t> </a:t>
            </a:r>
            <a:r>
              <a:rPr lang="en-US" dirty="0" err="1" smtClean="0"/>
              <a:t>zou</a:t>
            </a:r>
            <a:r>
              <a:rPr lang="en-US" dirty="0" smtClean="0"/>
              <a:t> het </a:t>
            </a:r>
            <a:r>
              <a:rPr lang="en-US" dirty="0" err="1" smtClean="0"/>
              <a:t>vreselijk</a:t>
            </a:r>
            <a:r>
              <a:rPr lang="en-US" dirty="0" smtClean="0"/>
              <a:t> </a:t>
            </a:r>
            <a:r>
              <a:rPr lang="en-US" dirty="0" err="1" smtClean="0"/>
              <a:t>vinden</a:t>
            </a:r>
            <a:r>
              <a:rPr lang="en-US" dirty="0" smtClean="0"/>
              <a:t> </a:t>
            </a:r>
            <a:r>
              <a:rPr lang="en-US" dirty="0" err="1" smtClean="0"/>
              <a:t>als</a:t>
            </a:r>
            <a:r>
              <a:rPr lang="en-US" dirty="0" smtClean="0"/>
              <a:t> we </a:t>
            </a:r>
            <a:r>
              <a:rPr lang="en-US" dirty="0" err="1" smtClean="0"/>
              <a:t>zouden</a:t>
            </a:r>
            <a:r>
              <a:rPr lang="en-US" dirty="0" smtClean="0"/>
              <a:t> </a:t>
            </a:r>
            <a:r>
              <a:rPr lang="en-US" dirty="0" err="1" smtClean="0"/>
              <a:t>moeten</a:t>
            </a:r>
            <a:r>
              <a:rPr lang="en-US" dirty="0" smtClean="0"/>
              <a:t> </a:t>
            </a:r>
            <a:r>
              <a:rPr lang="en-US" dirty="0" err="1" smtClean="0"/>
              <a:t>verhuizen</a:t>
            </a:r>
            <a:r>
              <a:rPr lang="en-US" dirty="0" smtClean="0"/>
              <a:t> </a:t>
            </a:r>
            <a:r>
              <a:rPr lang="en-US" dirty="0" err="1" smtClean="0"/>
              <a:t>naar</a:t>
            </a:r>
            <a:r>
              <a:rPr lang="en-US" dirty="0" smtClean="0"/>
              <a:t> [</a:t>
            </a:r>
            <a:r>
              <a:rPr lang="en-US" dirty="0" err="1" smtClean="0"/>
              <a:t>een</a:t>
            </a:r>
            <a:r>
              <a:rPr lang="en-US" dirty="0" smtClean="0"/>
              <a:t> </a:t>
            </a:r>
            <a:r>
              <a:rPr lang="en-US" dirty="0" err="1" smtClean="0"/>
              <a:t>andere</a:t>
            </a:r>
            <a:r>
              <a:rPr lang="en-US" dirty="0" smtClean="0"/>
              <a:t> </a:t>
            </a:r>
            <a:r>
              <a:rPr lang="en-US" dirty="0" err="1" smtClean="0"/>
              <a:t>buurt</a:t>
            </a:r>
            <a:r>
              <a:rPr lang="en-US" dirty="0" smtClean="0"/>
              <a:t>] Groningen]. </a:t>
            </a:r>
            <a:r>
              <a:rPr lang="en-US" dirty="0"/>
              <a:t>[…] </a:t>
            </a:r>
            <a:r>
              <a:rPr lang="en-US" dirty="0" smtClean="0"/>
              <a:t>Het is </a:t>
            </a:r>
            <a:r>
              <a:rPr lang="en-US" dirty="0" err="1" smtClean="0"/>
              <a:t>hier</a:t>
            </a:r>
            <a:r>
              <a:rPr lang="en-US" dirty="0" smtClean="0"/>
              <a:t>, je </a:t>
            </a:r>
            <a:r>
              <a:rPr lang="en-US" dirty="0" err="1" smtClean="0"/>
              <a:t>leven</a:t>
            </a:r>
            <a:r>
              <a:rPr lang="en-US" dirty="0" smtClean="0"/>
              <a:t>. </a:t>
            </a:r>
            <a:r>
              <a:rPr lang="en-US" dirty="0" err="1" smtClean="0"/>
              <a:t>Ik</a:t>
            </a:r>
            <a:r>
              <a:rPr lang="en-US" dirty="0" smtClean="0"/>
              <a:t> ken </a:t>
            </a:r>
            <a:r>
              <a:rPr lang="en-US" dirty="0" err="1" smtClean="0"/>
              <a:t>een</a:t>
            </a:r>
            <a:r>
              <a:rPr lang="en-US" dirty="0" smtClean="0"/>
              <a:t> </a:t>
            </a:r>
            <a:r>
              <a:rPr lang="en-US" dirty="0" err="1" smtClean="0"/>
              <a:t>heleboel</a:t>
            </a:r>
            <a:r>
              <a:rPr lang="en-US" dirty="0" smtClean="0"/>
              <a:t> </a:t>
            </a:r>
            <a:r>
              <a:rPr lang="en-US" dirty="0" err="1" smtClean="0"/>
              <a:t>mensen</a:t>
            </a:r>
            <a:r>
              <a:rPr lang="en-US" dirty="0" smtClean="0"/>
              <a:t> </a:t>
            </a:r>
            <a:r>
              <a:rPr lang="en-US" dirty="0" err="1" smtClean="0"/>
              <a:t>hier</a:t>
            </a:r>
            <a:r>
              <a:rPr lang="en-US" dirty="0" smtClean="0"/>
              <a:t>, </a:t>
            </a:r>
            <a:r>
              <a:rPr lang="en-US" dirty="0" err="1" smtClean="0"/>
              <a:t>niet</a:t>
            </a:r>
            <a:r>
              <a:rPr lang="en-US" dirty="0" smtClean="0"/>
              <a:t> van </a:t>
            </a:r>
            <a:r>
              <a:rPr lang="en-US" dirty="0" err="1" smtClean="0"/>
              <a:t>naam</a:t>
            </a:r>
            <a:r>
              <a:rPr lang="en-US" dirty="0" smtClean="0"/>
              <a:t>, maar </a:t>
            </a:r>
            <a:r>
              <a:rPr lang="en-US" dirty="0" err="1" smtClean="0"/>
              <a:t>gewoon</a:t>
            </a:r>
            <a:r>
              <a:rPr lang="en-US" dirty="0" smtClean="0"/>
              <a:t> van </a:t>
            </a:r>
            <a:r>
              <a:rPr lang="en-US" dirty="0" err="1" smtClean="0"/>
              <a:t>elkaar</a:t>
            </a:r>
            <a:r>
              <a:rPr lang="en-US" dirty="0" smtClean="0"/>
              <a:t> </a:t>
            </a:r>
            <a:r>
              <a:rPr lang="en-US" dirty="0" err="1" smtClean="0"/>
              <a:t>groeten</a:t>
            </a:r>
            <a:r>
              <a:rPr lang="en-US" dirty="0" smtClean="0"/>
              <a:t>. </a:t>
            </a:r>
            <a:r>
              <a:rPr lang="en-US" dirty="0"/>
              <a:t>[…] </a:t>
            </a:r>
            <a:r>
              <a:rPr lang="en-US" dirty="0" err="1" smtClean="0"/>
              <a:t>En</a:t>
            </a:r>
            <a:r>
              <a:rPr lang="en-US" dirty="0" smtClean="0"/>
              <a:t> </a:t>
            </a:r>
            <a:r>
              <a:rPr lang="en-US" dirty="0" err="1" smtClean="0"/>
              <a:t>ik</a:t>
            </a:r>
            <a:r>
              <a:rPr lang="en-US" dirty="0" smtClean="0"/>
              <a:t> </a:t>
            </a:r>
            <a:r>
              <a:rPr lang="en-US" dirty="0" err="1" smtClean="0"/>
              <a:t>kan</a:t>
            </a:r>
            <a:r>
              <a:rPr lang="en-US" dirty="0" smtClean="0"/>
              <a:t> </a:t>
            </a:r>
            <a:r>
              <a:rPr lang="en-US" dirty="0" err="1" smtClean="0"/>
              <a:t>kiezen</a:t>
            </a:r>
            <a:r>
              <a:rPr lang="en-US" dirty="0" smtClean="0"/>
              <a:t> </a:t>
            </a:r>
            <a:r>
              <a:rPr lang="en-US" dirty="0" err="1" smtClean="0"/>
              <a:t>welke</a:t>
            </a:r>
            <a:r>
              <a:rPr lang="en-US" dirty="0" smtClean="0"/>
              <a:t> </a:t>
            </a:r>
            <a:r>
              <a:rPr lang="en-US" dirty="0" err="1" smtClean="0"/>
              <a:t>supermarkt</a:t>
            </a:r>
            <a:r>
              <a:rPr lang="en-US" dirty="0" smtClean="0"/>
              <a:t> </a:t>
            </a:r>
            <a:r>
              <a:rPr lang="en-US" dirty="0" err="1" smtClean="0"/>
              <a:t>ik</a:t>
            </a:r>
            <a:r>
              <a:rPr lang="en-US" dirty="0" smtClean="0"/>
              <a:t> </a:t>
            </a:r>
            <a:r>
              <a:rPr lang="en-US" dirty="0" err="1" smtClean="0"/>
              <a:t>heen</a:t>
            </a:r>
            <a:r>
              <a:rPr lang="en-US" dirty="0" smtClean="0"/>
              <a:t> </a:t>
            </a:r>
            <a:r>
              <a:rPr lang="en-US" dirty="0" err="1" smtClean="0"/>
              <a:t>ga</a:t>
            </a:r>
            <a:r>
              <a:rPr lang="en-US" dirty="0" smtClean="0"/>
              <a:t>, of we </a:t>
            </a:r>
            <a:r>
              <a:rPr lang="en-US" dirty="0" err="1" smtClean="0"/>
              <a:t>lopen</a:t>
            </a:r>
            <a:r>
              <a:rPr lang="en-US" dirty="0" smtClean="0"/>
              <a:t> </a:t>
            </a:r>
            <a:r>
              <a:rPr lang="en-US" dirty="0" err="1" smtClean="0"/>
              <a:t>een</a:t>
            </a:r>
            <a:r>
              <a:rPr lang="en-US" dirty="0" smtClean="0"/>
              <a:t> </a:t>
            </a:r>
            <a:r>
              <a:rPr lang="en-US" dirty="0" err="1" smtClean="0"/>
              <a:t>paar</a:t>
            </a:r>
            <a:r>
              <a:rPr lang="en-US" dirty="0" smtClean="0"/>
              <a:t> </a:t>
            </a:r>
            <a:r>
              <a:rPr lang="en-US" dirty="0" err="1" smtClean="0"/>
              <a:t>straten</a:t>
            </a:r>
            <a:r>
              <a:rPr lang="en-US" dirty="0" smtClean="0"/>
              <a:t> </a:t>
            </a:r>
            <a:r>
              <a:rPr lang="en-US" dirty="0" err="1" smtClean="0"/>
              <a:t>naar</a:t>
            </a:r>
            <a:r>
              <a:rPr lang="en-US" dirty="0" smtClean="0"/>
              <a:t> nog </a:t>
            </a:r>
            <a:r>
              <a:rPr lang="en-US" dirty="0" err="1" smtClean="0"/>
              <a:t>een</a:t>
            </a:r>
            <a:r>
              <a:rPr lang="en-US" dirty="0" smtClean="0"/>
              <a:t> </a:t>
            </a:r>
            <a:r>
              <a:rPr lang="en-US" dirty="0" err="1" smtClean="0"/>
              <a:t>andere</a:t>
            </a:r>
            <a:r>
              <a:rPr lang="en-US" dirty="0" smtClean="0"/>
              <a:t>. </a:t>
            </a:r>
            <a:r>
              <a:rPr lang="en-US" dirty="0"/>
              <a:t>(Mr. </a:t>
            </a:r>
            <a:r>
              <a:rPr lang="en-US" dirty="0" err="1"/>
              <a:t>Aalders</a:t>
            </a:r>
            <a:r>
              <a:rPr lang="en-US" dirty="0"/>
              <a:t>, </a:t>
            </a:r>
            <a:r>
              <a:rPr lang="en-US" dirty="0" smtClean="0"/>
              <a:t>76-80 </a:t>
            </a:r>
            <a:r>
              <a:rPr lang="en-US" dirty="0" err="1" smtClean="0"/>
              <a:t>jaar</a:t>
            </a:r>
            <a:r>
              <a:rPr lang="en-US" dirty="0" smtClean="0"/>
              <a:t>)</a:t>
            </a:r>
            <a:endParaRPr lang="nl-NL" dirty="0" smtClean="0"/>
          </a:p>
          <a:p>
            <a:endParaRPr lang="nl-NL" dirty="0"/>
          </a:p>
        </p:txBody>
      </p:sp>
      <p:pic>
        <p:nvPicPr>
          <p:cNvPr id="4" name="Picture 3"/>
          <p:cNvPicPr>
            <a:picLocks noChangeAspect="1"/>
          </p:cNvPicPr>
          <p:nvPr/>
        </p:nvPicPr>
        <p:blipFill>
          <a:blip r:embed="rId3"/>
          <a:stretch>
            <a:fillRect/>
          </a:stretch>
        </p:blipFill>
        <p:spPr>
          <a:xfrm>
            <a:off x="6096000" y="2971800"/>
            <a:ext cx="2514600" cy="2514600"/>
          </a:xfrm>
          <a:prstGeom prst="rect">
            <a:avLst/>
          </a:prstGeom>
        </p:spPr>
      </p:pic>
    </p:spTree>
    <p:extLst>
      <p:ext uri="{BB962C8B-B14F-4D97-AF65-F5344CB8AC3E}">
        <p14:creationId xmlns:p14="http://schemas.microsoft.com/office/powerpoint/2010/main" val="6373844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Een</a:t>
            </a:r>
            <a:r>
              <a:rPr lang="en-GB" dirty="0" smtClean="0"/>
              <a:t> </a:t>
            </a:r>
            <a:r>
              <a:rPr lang="en-GB" dirty="0" err="1" smtClean="0"/>
              <a:t>vertrouwd</a:t>
            </a:r>
            <a:r>
              <a:rPr lang="en-GB" dirty="0" smtClean="0"/>
              <a:t> </a:t>
            </a:r>
            <a:r>
              <a:rPr lang="en-GB" dirty="0" err="1" smtClean="0"/>
              <a:t>dorp</a:t>
            </a:r>
            <a:r>
              <a:rPr lang="en-GB" dirty="0" smtClean="0"/>
              <a:t> (2)</a:t>
            </a:r>
            <a:endParaRPr lang="en-GB" dirty="0"/>
          </a:p>
        </p:txBody>
      </p:sp>
      <p:sp>
        <p:nvSpPr>
          <p:cNvPr id="3" name="Content Placeholder 2"/>
          <p:cNvSpPr>
            <a:spLocks noGrp="1"/>
          </p:cNvSpPr>
          <p:nvPr>
            <p:ph idx="1"/>
          </p:nvPr>
        </p:nvSpPr>
        <p:spPr>
          <a:xfrm>
            <a:off x="1" y="2155666"/>
            <a:ext cx="6172199" cy="4448334"/>
          </a:xfrm>
        </p:spPr>
        <p:txBody>
          <a:bodyPr/>
          <a:lstStyle/>
          <a:p>
            <a:r>
              <a:rPr lang="en-US" dirty="0" smtClean="0"/>
              <a:t>Maar </a:t>
            </a:r>
            <a:r>
              <a:rPr lang="en-US" dirty="0" err="1" smtClean="0"/>
              <a:t>deels</a:t>
            </a:r>
            <a:r>
              <a:rPr lang="en-US" dirty="0" smtClean="0"/>
              <a:t> </a:t>
            </a:r>
            <a:r>
              <a:rPr lang="en-US" dirty="0" err="1" smtClean="0"/>
              <a:t>ook</a:t>
            </a:r>
            <a:r>
              <a:rPr lang="en-US" dirty="0" smtClean="0"/>
              <a:t> </a:t>
            </a:r>
            <a:r>
              <a:rPr lang="en-US" dirty="0" err="1" smtClean="0"/>
              <a:t>niet</a:t>
            </a:r>
            <a:endParaRPr lang="en-US" dirty="0" smtClean="0"/>
          </a:p>
          <a:p>
            <a:pPr lvl="1"/>
            <a:r>
              <a:rPr lang="en-US" dirty="0" smtClean="0"/>
              <a:t>“</a:t>
            </a:r>
            <a:r>
              <a:rPr lang="en-US" dirty="0" err="1" smtClean="0"/>
              <a:t>Dat</a:t>
            </a:r>
            <a:r>
              <a:rPr lang="en-US" dirty="0" smtClean="0"/>
              <a:t> </a:t>
            </a:r>
            <a:r>
              <a:rPr lang="en-US" dirty="0" err="1" smtClean="0"/>
              <a:t>gebied</a:t>
            </a:r>
            <a:r>
              <a:rPr lang="en-US" dirty="0" smtClean="0"/>
              <a:t> [</a:t>
            </a:r>
            <a:r>
              <a:rPr lang="en-US" dirty="0" err="1" smtClean="0"/>
              <a:t>achter</a:t>
            </a:r>
            <a:r>
              <a:rPr lang="en-US" dirty="0" smtClean="0"/>
              <a:t> het </a:t>
            </a:r>
            <a:r>
              <a:rPr lang="en-US" dirty="0" err="1" smtClean="0"/>
              <a:t>winkelcentrum</a:t>
            </a:r>
            <a:r>
              <a:rPr lang="en-US" dirty="0" smtClean="0"/>
              <a:t>] </a:t>
            </a:r>
            <a:r>
              <a:rPr lang="en-US" dirty="0"/>
              <a:t>is </a:t>
            </a:r>
            <a:r>
              <a:rPr lang="en-US" dirty="0" err="1" smtClean="0"/>
              <a:t>een</a:t>
            </a:r>
            <a:r>
              <a:rPr lang="en-US" dirty="0" smtClean="0"/>
              <a:t> </a:t>
            </a:r>
            <a:r>
              <a:rPr lang="en-US" dirty="0" err="1" smtClean="0"/>
              <a:t>soort</a:t>
            </a:r>
            <a:r>
              <a:rPr lang="en-US" dirty="0" smtClean="0"/>
              <a:t> </a:t>
            </a:r>
            <a:r>
              <a:rPr lang="en-US" dirty="0" err="1" smtClean="0"/>
              <a:t>Rusland</a:t>
            </a:r>
            <a:r>
              <a:rPr lang="en-US" dirty="0" smtClean="0"/>
              <a:t>, of </a:t>
            </a:r>
            <a:r>
              <a:rPr lang="en-US" dirty="0" err="1" smtClean="0"/>
              <a:t>zoiets</a:t>
            </a:r>
            <a:r>
              <a:rPr lang="en-US" dirty="0" smtClean="0"/>
              <a:t>. Het is </a:t>
            </a:r>
            <a:r>
              <a:rPr lang="en-US" dirty="0" err="1" smtClean="0"/>
              <a:t>buiten</a:t>
            </a:r>
            <a:r>
              <a:rPr lang="en-US" dirty="0" smtClean="0"/>
              <a:t> </a:t>
            </a:r>
            <a:r>
              <a:rPr lang="en-US" dirty="0" err="1" smtClean="0"/>
              <a:t>mijn</a:t>
            </a:r>
            <a:r>
              <a:rPr lang="en-US" dirty="0" smtClean="0"/>
              <a:t> </a:t>
            </a:r>
            <a:r>
              <a:rPr lang="en-US" dirty="0" err="1" smtClean="0"/>
              <a:t>bereik</a:t>
            </a:r>
            <a:r>
              <a:rPr lang="en-US" dirty="0" smtClean="0"/>
              <a:t>.” </a:t>
            </a:r>
            <a:r>
              <a:rPr lang="en-US" dirty="0"/>
              <a:t>(</a:t>
            </a:r>
            <a:r>
              <a:rPr lang="en-US" dirty="0" err="1" smtClean="0"/>
              <a:t>Mevr</a:t>
            </a:r>
            <a:r>
              <a:rPr lang="en-US" dirty="0" smtClean="0"/>
              <a:t>. </a:t>
            </a:r>
            <a:r>
              <a:rPr lang="en-US" dirty="0"/>
              <a:t>Lutz, </a:t>
            </a:r>
            <a:r>
              <a:rPr lang="en-US" dirty="0" smtClean="0"/>
              <a:t>76-80 </a:t>
            </a:r>
            <a:r>
              <a:rPr lang="en-US" dirty="0" err="1" smtClean="0"/>
              <a:t>jaar</a:t>
            </a:r>
            <a:r>
              <a:rPr lang="en-US" dirty="0" smtClean="0"/>
              <a:t>, </a:t>
            </a:r>
            <a:r>
              <a:rPr lang="en-US" dirty="0" err="1" smtClean="0"/>
              <a:t>aanleunwoning</a:t>
            </a:r>
            <a:r>
              <a:rPr lang="en-US" dirty="0" smtClean="0"/>
              <a:t>)</a:t>
            </a:r>
            <a:endParaRPr lang="en-US" dirty="0"/>
          </a:p>
          <a:p>
            <a:endParaRPr lang="en-GB" dirty="0"/>
          </a:p>
        </p:txBody>
      </p:sp>
      <p:pic>
        <p:nvPicPr>
          <p:cNvPr id="4" name="Picture 3"/>
          <p:cNvPicPr>
            <a:picLocks noChangeAspect="1"/>
          </p:cNvPicPr>
          <p:nvPr/>
        </p:nvPicPr>
        <p:blipFill>
          <a:blip r:embed="rId3"/>
          <a:stretch>
            <a:fillRect/>
          </a:stretch>
        </p:blipFill>
        <p:spPr>
          <a:xfrm>
            <a:off x="6477000" y="2895600"/>
            <a:ext cx="1981200" cy="1981200"/>
          </a:xfrm>
          <a:prstGeom prst="rect">
            <a:avLst/>
          </a:prstGeom>
        </p:spPr>
      </p:pic>
    </p:spTree>
    <p:extLst>
      <p:ext uri="{BB962C8B-B14F-4D97-AF65-F5344CB8AC3E}">
        <p14:creationId xmlns:p14="http://schemas.microsoft.com/office/powerpoint/2010/main" val="26802664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Gezondheid en welzijn (1)</a:t>
            </a:r>
            <a:endParaRPr lang="nl-NL" dirty="0"/>
          </a:p>
        </p:txBody>
      </p:sp>
      <p:sp>
        <p:nvSpPr>
          <p:cNvPr id="3" name="Content Placeholder 2"/>
          <p:cNvSpPr>
            <a:spLocks noGrp="1"/>
          </p:cNvSpPr>
          <p:nvPr>
            <p:ph idx="1"/>
          </p:nvPr>
        </p:nvSpPr>
        <p:spPr>
          <a:xfrm>
            <a:off x="1" y="2155666"/>
            <a:ext cx="6553199" cy="4626134"/>
          </a:xfrm>
        </p:spPr>
        <p:txBody>
          <a:bodyPr>
            <a:normAutofit lnSpcReduction="10000"/>
          </a:bodyPr>
          <a:lstStyle/>
          <a:p>
            <a:r>
              <a:rPr lang="nl-NL" dirty="0" smtClean="0"/>
              <a:t>Omgeving moet gezondheid en welzijn ondersteunen</a:t>
            </a:r>
          </a:p>
          <a:p>
            <a:pPr lvl="1"/>
            <a:r>
              <a:rPr lang="en-US" dirty="0" smtClean="0"/>
              <a:t>J: </a:t>
            </a:r>
            <a:r>
              <a:rPr lang="en-US" dirty="0" err="1" smtClean="0"/>
              <a:t>Ik</a:t>
            </a:r>
            <a:r>
              <a:rPr lang="en-US" dirty="0" smtClean="0"/>
              <a:t> </a:t>
            </a:r>
            <a:r>
              <a:rPr lang="en-US" dirty="0" err="1" smtClean="0"/>
              <a:t>ga</a:t>
            </a:r>
            <a:r>
              <a:rPr lang="en-US" dirty="0" smtClean="0"/>
              <a:t> </a:t>
            </a:r>
            <a:r>
              <a:rPr lang="en-US" dirty="0" err="1" smtClean="0"/>
              <a:t>gemiddeld</a:t>
            </a:r>
            <a:r>
              <a:rPr lang="en-US" dirty="0" smtClean="0"/>
              <a:t> </a:t>
            </a:r>
            <a:r>
              <a:rPr lang="en-US" dirty="0" err="1" smtClean="0"/>
              <a:t>drie</a:t>
            </a:r>
            <a:r>
              <a:rPr lang="en-US" dirty="0" smtClean="0"/>
              <a:t> </a:t>
            </a:r>
            <a:r>
              <a:rPr lang="en-US" dirty="0" err="1" smtClean="0"/>
              <a:t>keer</a:t>
            </a:r>
            <a:r>
              <a:rPr lang="en-US" dirty="0" smtClean="0"/>
              <a:t> per week </a:t>
            </a:r>
            <a:r>
              <a:rPr lang="en-US" dirty="0" err="1" smtClean="0"/>
              <a:t>naar</a:t>
            </a:r>
            <a:r>
              <a:rPr lang="en-US" dirty="0" smtClean="0"/>
              <a:t> [het </a:t>
            </a:r>
            <a:r>
              <a:rPr lang="en-US" dirty="0" err="1" smtClean="0"/>
              <a:t>revalidatiecentrum</a:t>
            </a:r>
            <a:r>
              <a:rPr lang="en-US" dirty="0" smtClean="0"/>
              <a:t>]. […] </a:t>
            </a:r>
            <a:r>
              <a:rPr lang="en-US" dirty="0" err="1" smtClean="0"/>
              <a:t>Meestal</a:t>
            </a:r>
            <a:r>
              <a:rPr lang="en-US" dirty="0" smtClean="0"/>
              <a:t> op </a:t>
            </a:r>
            <a:r>
              <a:rPr lang="en-US" dirty="0" err="1" smtClean="0"/>
              <a:t>maandag</a:t>
            </a:r>
            <a:r>
              <a:rPr lang="en-US" dirty="0" smtClean="0"/>
              <a:t>, </a:t>
            </a:r>
            <a:r>
              <a:rPr lang="en-US" dirty="0" err="1" smtClean="0"/>
              <a:t>woensdag</a:t>
            </a:r>
            <a:r>
              <a:rPr lang="en-US" dirty="0" smtClean="0"/>
              <a:t> </a:t>
            </a:r>
            <a:r>
              <a:rPr lang="en-US" dirty="0" err="1" smtClean="0"/>
              <a:t>en</a:t>
            </a:r>
            <a:r>
              <a:rPr lang="en-US" dirty="0" smtClean="0"/>
              <a:t> </a:t>
            </a:r>
            <a:r>
              <a:rPr lang="en-US" dirty="0" err="1" smtClean="0"/>
              <a:t>donderdag</a:t>
            </a:r>
            <a:r>
              <a:rPr lang="en-US" dirty="0" smtClean="0"/>
              <a:t>. […] </a:t>
            </a:r>
          </a:p>
          <a:p>
            <a:pPr lvl="1"/>
            <a:r>
              <a:rPr lang="en-US" dirty="0" smtClean="0"/>
              <a:t>I</a:t>
            </a:r>
            <a:r>
              <a:rPr lang="en-US" dirty="0"/>
              <a:t>: </a:t>
            </a:r>
            <a:r>
              <a:rPr lang="en-US" dirty="0" smtClean="0"/>
              <a:t>Hoe </a:t>
            </a:r>
            <a:r>
              <a:rPr lang="en-US" dirty="0" err="1" smtClean="0"/>
              <a:t>lang</a:t>
            </a:r>
            <a:r>
              <a:rPr lang="en-US" dirty="0" smtClean="0"/>
              <a:t> bent u </a:t>
            </a:r>
            <a:r>
              <a:rPr lang="en-US" dirty="0" err="1" smtClean="0"/>
              <a:t>onderweg</a:t>
            </a:r>
            <a:r>
              <a:rPr lang="en-US" dirty="0" smtClean="0"/>
              <a:t>?</a:t>
            </a:r>
          </a:p>
          <a:p>
            <a:pPr lvl="1"/>
            <a:r>
              <a:rPr lang="en-US" dirty="0" smtClean="0"/>
              <a:t>J</a:t>
            </a:r>
            <a:r>
              <a:rPr lang="en-US" dirty="0"/>
              <a:t>: </a:t>
            </a:r>
            <a:r>
              <a:rPr lang="en-US" dirty="0" smtClean="0"/>
              <a:t>Met de taxi</a:t>
            </a:r>
            <a:r>
              <a:rPr lang="en-US" dirty="0"/>
              <a:t>, </a:t>
            </a:r>
            <a:r>
              <a:rPr lang="en-US" dirty="0" err="1" smtClean="0"/>
              <a:t>bedoel</a:t>
            </a:r>
            <a:r>
              <a:rPr lang="en-US" dirty="0" smtClean="0"/>
              <a:t> je? </a:t>
            </a:r>
            <a:r>
              <a:rPr lang="en-US" dirty="0" err="1" smtClean="0"/>
              <a:t>Dat</a:t>
            </a:r>
            <a:r>
              <a:rPr lang="en-US" dirty="0" smtClean="0"/>
              <a:t> is </a:t>
            </a:r>
            <a:r>
              <a:rPr lang="en-US" dirty="0" err="1" smtClean="0"/>
              <a:t>ongeveer</a:t>
            </a:r>
            <a:r>
              <a:rPr lang="en-US" dirty="0" smtClean="0"/>
              <a:t> </a:t>
            </a:r>
            <a:r>
              <a:rPr lang="en-US" dirty="0"/>
              <a:t>45 </a:t>
            </a:r>
            <a:r>
              <a:rPr lang="en-US" dirty="0" err="1" smtClean="0"/>
              <a:t>minuten</a:t>
            </a:r>
            <a:r>
              <a:rPr lang="en-US" dirty="0" smtClean="0"/>
              <a:t> [</a:t>
            </a:r>
            <a:r>
              <a:rPr lang="en-US" dirty="0" err="1" smtClean="0"/>
              <a:t>enkele</a:t>
            </a:r>
            <a:r>
              <a:rPr lang="en-US" dirty="0" smtClean="0"/>
              <a:t> reis]. (James, </a:t>
            </a:r>
            <a:r>
              <a:rPr lang="en-US" dirty="0" err="1" smtClean="0"/>
              <a:t>niet-aangeboren</a:t>
            </a:r>
            <a:r>
              <a:rPr lang="en-US" dirty="0" smtClean="0"/>
              <a:t> </a:t>
            </a:r>
            <a:r>
              <a:rPr lang="en-US" dirty="0" err="1" smtClean="0"/>
              <a:t>hersenletsel</a:t>
            </a:r>
            <a:r>
              <a:rPr lang="en-US" dirty="0" smtClean="0"/>
              <a:t>, 55-60 </a:t>
            </a:r>
            <a:r>
              <a:rPr lang="en-US" dirty="0" err="1" smtClean="0"/>
              <a:t>jaar</a:t>
            </a:r>
            <a:r>
              <a:rPr lang="en-US" dirty="0" smtClean="0"/>
              <a:t>, </a:t>
            </a:r>
            <a:r>
              <a:rPr lang="en-US" dirty="0" err="1" smtClean="0"/>
              <a:t>dorp</a:t>
            </a:r>
            <a:r>
              <a:rPr lang="en-US" dirty="0" smtClean="0"/>
              <a:t>)</a:t>
            </a:r>
          </a:p>
        </p:txBody>
      </p:sp>
      <p:pic>
        <p:nvPicPr>
          <p:cNvPr id="6" name="Picture 5"/>
          <p:cNvPicPr>
            <a:picLocks noChangeAspect="1"/>
          </p:cNvPicPr>
          <p:nvPr/>
        </p:nvPicPr>
        <p:blipFill>
          <a:blip r:embed="rId3"/>
          <a:stretch>
            <a:fillRect/>
          </a:stretch>
        </p:blipFill>
        <p:spPr>
          <a:xfrm>
            <a:off x="6629400" y="2971800"/>
            <a:ext cx="2171700" cy="2105025"/>
          </a:xfrm>
          <a:prstGeom prst="rect">
            <a:avLst/>
          </a:prstGeom>
        </p:spPr>
      </p:pic>
    </p:spTree>
    <p:extLst>
      <p:ext uri="{BB962C8B-B14F-4D97-AF65-F5344CB8AC3E}">
        <p14:creationId xmlns:p14="http://schemas.microsoft.com/office/powerpoint/2010/main" val="2768677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Gezondheid</a:t>
            </a:r>
            <a:r>
              <a:rPr lang="en-GB" dirty="0" smtClean="0"/>
              <a:t> </a:t>
            </a:r>
            <a:r>
              <a:rPr lang="en-GB" dirty="0" err="1" smtClean="0"/>
              <a:t>en</a:t>
            </a:r>
            <a:r>
              <a:rPr lang="en-GB" dirty="0" smtClean="0"/>
              <a:t> </a:t>
            </a:r>
            <a:r>
              <a:rPr lang="en-GB" dirty="0" err="1" smtClean="0"/>
              <a:t>welzijn</a:t>
            </a:r>
            <a:r>
              <a:rPr lang="en-GB" dirty="0" smtClean="0"/>
              <a:t> (2)</a:t>
            </a:r>
            <a:endParaRPr lang="en-GB" dirty="0"/>
          </a:p>
        </p:txBody>
      </p:sp>
      <p:sp>
        <p:nvSpPr>
          <p:cNvPr id="3" name="Content Placeholder 2"/>
          <p:cNvSpPr>
            <a:spLocks noGrp="1"/>
          </p:cNvSpPr>
          <p:nvPr>
            <p:ph idx="1"/>
          </p:nvPr>
        </p:nvSpPr>
        <p:spPr>
          <a:xfrm>
            <a:off x="1" y="2155666"/>
            <a:ext cx="6019799" cy="4448334"/>
          </a:xfrm>
        </p:spPr>
        <p:txBody>
          <a:bodyPr>
            <a:normAutofit/>
          </a:bodyPr>
          <a:lstStyle/>
          <a:p>
            <a:r>
              <a:rPr lang="nl-NL" dirty="0" smtClean="0"/>
              <a:t>Omgeving en welzijn</a:t>
            </a:r>
            <a:endParaRPr lang="en-US" dirty="0" smtClean="0"/>
          </a:p>
          <a:p>
            <a:pPr lvl="1"/>
            <a:r>
              <a:rPr lang="en-US" dirty="0" smtClean="0"/>
              <a:t>“</a:t>
            </a:r>
            <a:r>
              <a:rPr lang="en-US" dirty="0" err="1" smtClean="0"/>
              <a:t>Ik</a:t>
            </a:r>
            <a:r>
              <a:rPr lang="en-US" dirty="0" smtClean="0"/>
              <a:t> </a:t>
            </a:r>
            <a:r>
              <a:rPr lang="en-US" dirty="0" err="1" smtClean="0"/>
              <a:t>kan</a:t>
            </a:r>
            <a:r>
              <a:rPr lang="en-US" dirty="0" smtClean="0"/>
              <a:t> </a:t>
            </a:r>
            <a:r>
              <a:rPr lang="en-US" dirty="0" err="1" smtClean="0"/>
              <a:t>daar</a:t>
            </a:r>
            <a:r>
              <a:rPr lang="en-US" dirty="0" smtClean="0"/>
              <a:t> </a:t>
            </a:r>
            <a:r>
              <a:rPr lang="en-US" dirty="0" err="1" smtClean="0"/>
              <a:t>wel</a:t>
            </a:r>
            <a:r>
              <a:rPr lang="en-US" dirty="0" smtClean="0"/>
              <a:t> </a:t>
            </a:r>
            <a:r>
              <a:rPr lang="en-US" dirty="0" err="1" smtClean="0"/>
              <a:t>een</a:t>
            </a:r>
            <a:r>
              <a:rPr lang="en-US" dirty="0" smtClean="0"/>
              <a:t> </a:t>
            </a:r>
            <a:r>
              <a:rPr lang="en-US" dirty="0" err="1" smtClean="0"/>
              <a:t>uur</a:t>
            </a:r>
            <a:r>
              <a:rPr lang="en-US" dirty="0" smtClean="0"/>
              <a:t> </a:t>
            </a:r>
            <a:r>
              <a:rPr lang="en-US" dirty="0" err="1" smtClean="0"/>
              <a:t>zitten</a:t>
            </a:r>
            <a:r>
              <a:rPr lang="en-US" dirty="0" smtClean="0"/>
              <a:t>. </a:t>
            </a:r>
            <a:r>
              <a:rPr lang="en-US" dirty="0" err="1" smtClean="0"/>
              <a:t>Af</a:t>
            </a:r>
            <a:r>
              <a:rPr lang="en-US" dirty="0" smtClean="0"/>
              <a:t> </a:t>
            </a:r>
            <a:r>
              <a:rPr lang="en-US" dirty="0" err="1" smtClean="0"/>
              <a:t>en</a:t>
            </a:r>
            <a:r>
              <a:rPr lang="en-US" dirty="0" smtClean="0"/>
              <a:t> toe </a:t>
            </a:r>
            <a:r>
              <a:rPr lang="en-US" dirty="0" err="1" smtClean="0"/>
              <a:t>loopt</a:t>
            </a:r>
            <a:r>
              <a:rPr lang="en-US" dirty="0" smtClean="0"/>
              <a:t> </a:t>
            </a:r>
            <a:r>
              <a:rPr lang="en-US" dirty="0" err="1" smtClean="0"/>
              <a:t>er</a:t>
            </a:r>
            <a:r>
              <a:rPr lang="en-US" dirty="0" smtClean="0"/>
              <a:t> </a:t>
            </a:r>
            <a:r>
              <a:rPr lang="en-US" dirty="0" err="1" smtClean="0"/>
              <a:t>iemand</a:t>
            </a:r>
            <a:r>
              <a:rPr lang="en-US" dirty="0" smtClean="0"/>
              <a:t> </a:t>
            </a:r>
            <a:r>
              <a:rPr lang="en-US" dirty="0" err="1" smtClean="0"/>
              <a:t>voorbij</a:t>
            </a:r>
            <a:r>
              <a:rPr lang="en-US" dirty="0" smtClean="0"/>
              <a:t>, je </a:t>
            </a:r>
            <a:r>
              <a:rPr lang="en-US" dirty="0" err="1" smtClean="0"/>
              <a:t>maakt</a:t>
            </a:r>
            <a:r>
              <a:rPr lang="en-US" dirty="0" smtClean="0"/>
              <a:t> </a:t>
            </a:r>
            <a:r>
              <a:rPr lang="en-US" dirty="0" err="1" smtClean="0"/>
              <a:t>een</a:t>
            </a:r>
            <a:r>
              <a:rPr lang="en-US" dirty="0" smtClean="0"/>
              <a:t> </a:t>
            </a:r>
            <a:r>
              <a:rPr lang="en-US" dirty="0" err="1" smtClean="0"/>
              <a:t>praatje</a:t>
            </a:r>
            <a:r>
              <a:rPr lang="en-US" dirty="0" smtClean="0"/>
              <a:t>, </a:t>
            </a:r>
            <a:r>
              <a:rPr lang="en-US" dirty="0" err="1" smtClean="0"/>
              <a:t>en</a:t>
            </a:r>
            <a:r>
              <a:rPr lang="en-US" dirty="0" smtClean="0"/>
              <a:t> zo </a:t>
            </a:r>
            <a:r>
              <a:rPr lang="en-US" dirty="0" err="1" smtClean="0"/>
              <a:t>heb</a:t>
            </a:r>
            <a:r>
              <a:rPr lang="en-US" dirty="0" smtClean="0"/>
              <a:t> </a:t>
            </a:r>
            <a:r>
              <a:rPr lang="en-US" dirty="0" err="1" smtClean="0"/>
              <a:t>ik</a:t>
            </a:r>
            <a:r>
              <a:rPr lang="en-US" dirty="0" smtClean="0"/>
              <a:t> </a:t>
            </a:r>
            <a:r>
              <a:rPr lang="en-US" dirty="0" err="1" smtClean="0"/>
              <a:t>een</a:t>
            </a:r>
            <a:r>
              <a:rPr lang="en-US" dirty="0" smtClean="0"/>
              <a:t> </a:t>
            </a:r>
            <a:r>
              <a:rPr lang="en-US" dirty="0" err="1" smtClean="0"/>
              <a:t>mooie</a:t>
            </a:r>
            <a:r>
              <a:rPr lang="en-US" dirty="0" smtClean="0"/>
              <a:t> </a:t>
            </a:r>
            <a:r>
              <a:rPr lang="en-US" dirty="0" err="1" smtClean="0"/>
              <a:t>middag</a:t>
            </a:r>
            <a:r>
              <a:rPr lang="en-US" dirty="0" smtClean="0"/>
              <a:t>.” </a:t>
            </a:r>
            <a:r>
              <a:rPr lang="en-US" dirty="0"/>
              <a:t>(Marie, 80-89 </a:t>
            </a:r>
            <a:r>
              <a:rPr lang="en-US" dirty="0" err="1" smtClean="0"/>
              <a:t>jaar</a:t>
            </a:r>
            <a:r>
              <a:rPr lang="en-US" dirty="0" smtClean="0"/>
              <a:t>, </a:t>
            </a:r>
            <a:r>
              <a:rPr lang="en-US" dirty="0" err="1" smtClean="0"/>
              <a:t>geheugenproblemen</a:t>
            </a:r>
            <a:r>
              <a:rPr lang="en-US" dirty="0" smtClean="0"/>
              <a:t>)</a:t>
            </a:r>
            <a:endParaRPr lang="en-US" dirty="0"/>
          </a:p>
          <a:p>
            <a:endParaRPr lang="en-GB" dirty="0"/>
          </a:p>
        </p:txBody>
      </p:sp>
      <p:pic>
        <p:nvPicPr>
          <p:cNvPr id="4" name="Picture 3"/>
          <p:cNvPicPr>
            <a:picLocks noChangeAspect="1"/>
          </p:cNvPicPr>
          <p:nvPr/>
        </p:nvPicPr>
        <p:blipFill>
          <a:blip r:embed="rId3"/>
          <a:stretch>
            <a:fillRect/>
          </a:stretch>
        </p:blipFill>
        <p:spPr>
          <a:xfrm>
            <a:off x="6248400" y="2438400"/>
            <a:ext cx="2514600" cy="2712508"/>
          </a:xfrm>
          <a:prstGeom prst="rect">
            <a:avLst/>
          </a:prstGeom>
        </p:spPr>
      </p:pic>
    </p:spTree>
    <p:extLst>
      <p:ext uri="{BB962C8B-B14F-4D97-AF65-F5344CB8AC3E}">
        <p14:creationId xmlns:p14="http://schemas.microsoft.com/office/powerpoint/2010/main" val="40464095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Een sociaal netwerk (1)</a:t>
            </a:r>
            <a:endParaRPr lang="nl-NL" dirty="0"/>
          </a:p>
        </p:txBody>
      </p:sp>
      <p:sp>
        <p:nvSpPr>
          <p:cNvPr id="3" name="Content Placeholder 2"/>
          <p:cNvSpPr>
            <a:spLocks noGrp="1"/>
          </p:cNvSpPr>
          <p:nvPr>
            <p:ph idx="1"/>
          </p:nvPr>
        </p:nvSpPr>
        <p:spPr>
          <a:xfrm>
            <a:off x="1" y="2155666"/>
            <a:ext cx="6553200" cy="4448334"/>
          </a:xfrm>
        </p:spPr>
        <p:txBody>
          <a:bodyPr>
            <a:normAutofit fontScale="92500" lnSpcReduction="20000"/>
          </a:bodyPr>
          <a:lstStyle/>
          <a:p>
            <a:r>
              <a:rPr lang="nl-NL" dirty="0" smtClean="0"/>
              <a:t>Familie</a:t>
            </a:r>
          </a:p>
          <a:p>
            <a:pPr lvl="1"/>
            <a:r>
              <a:rPr lang="en-US" dirty="0" err="1" smtClean="0"/>
              <a:t>Opa</a:t>
            </a:r>
            <a:r>
              <a:rPr lang="en-US" dirty="0" smtClean="0"/>
              <a:t> [</a:t>
            </a:r>
            <a:r>
              <a:rPr lang="en-US" dirty="0" err="1" smtClean="0"/>
              <a:t>wijst</a:t>
            </a:r>
            <a:r>
              <a:rPr lang="en-US" dirty="0" smtClean="0"/>
              <a:t> </a:t>
            </a:r>
            <a:r>
              <a:rPr lang="en-US" dirty="0" err="1" smtClean="0"/>
              <a:t>naar</a:t>
            </a:r>
            <a:r>
              <a:rPr lang="en-US" dirty="0" smtClean="0"/>
              <a:t> </a:t>
            </a:r>
            <a:r>
              <a:rPr lang="en-US" dirty="0" err="1" smtClean="0"/>
              <a:t>zichzelf</a:t>
            </a:r>
            <a:r>
              <a:rPr lang="en-US" dirty="0" smtClean="0"/>
              <a:t>], </a:t>
            </a:r>
            <a:r>
              <a:rPr lang="en-US" dirty="0" err="1" smtClean="0"/>
              <a:t>heeft</a:t>
            </a:r>
            <a:r>
              <a:rPr lang="en-US" dirty="0" smtClean="0"/>
              <a:t> </a:t>
            </a:r>
            <a:r>
              <a:rPr lang="en-US" dirty="0" err="1" smtClean="0"/>
              <a:t>een</a:t>
            </a:r>
            <a:r>
              <a:rPr lang="en-US" dirty="0" smtClean="0"/>
              <a:t> zoon </a:t>
            </a:r>
            <a:r>
              <a:rPr lang="en-US" dirty="0" err="1" smtClean="0"/>
              <a:t>en</a:t>
            </a:r>
            <a:r>
              <a:rPr lang="en-US" dirty="0" smtClean="0"/>
              <a:t> twee </a:t>
            </a:r>
            <a:r>
              <a:rPr lang="en-US" dirty="0" err="1" smtClean="0"/>
              <a:t>kleinzoons</a:t>
            </a:r>
            <a:r>
              <a:rPr lang="en-US" dirty="0" smtClean="0"/>
              <a:t>, </a:t>
            </a:r>
            <a:r>
              <a:rPr lang="en-US" dirty="0" err="1" smtClean="0"/>
              <a:t>en</a:t>
            </a:r>
            <a:r>
              <a:rPr lang="en-US" dirty="0" smtClean="0"/>
              <a:t> </a:t>
            </a:r>
            <a:r>
              <a:rPr lang="en-US" dirty="0" err="1" smtClean="0"/>
              <a:t>ze</a:t>
            </a:r>
            <a:r>
              <a:rPr lang="en-US" dirty="0" smtClean="0"/>
              <a:t> </a:t>
            </a:r>
            <a:r>
              <a:rPr lang="en-US" dirty="0" err="1" smtClean="0"/>
              <a:t>hebben</a:t>
            </a:r>
            <a:r>
              <a:rPr lang="en-US" dirty="0" smtClean="0"/>
              <a:t> </a:t>
            </a:r>
            <a:r>
              <a:rPr lang="en-US" dirty="0" err="1" smtClean="0"/>
              <a:t>allemaal</a:t>
            </a:r>
            <a:r>
              <a:rPr lang="en-US" dirty="0" smtClean="0"/>
              <a:t> </a:t>
            </a:r>
            <a:r>
              <a:rPr lang="en-US" dirty="0" err="1" smtClean="0"/>
              <a:t>een</a:t>
            </a:r>
            <a:r>
              <a:rPr lang="en-US" dirty="0" smtClean="0"/>
              <a:t> </a:t>
            </a:r>
            <a:r>
              <a:rPr lang="en-US" dirty="0" err="1" smtClean="0"/>
              <a:t>seizoenskaart</a:t>
            </a:r>
            <a:r>
              <a:rPr lang="en-US" dirty="0" smtClean="0"/>
              <a:t> </a:t>
            </a:r>
            <a:r>
              <a:rPr lang="en-US" dirty="0" err="1" smtClean="0"/>
              <a:t>voor</a:t>
            </a:r>
            <a:r>
              <a:rPr lang="en-US" dirty="0" smtClean="0"/>
              <a:t> [de locale </a:t>
            </a:r>
            <a:r>
              <a:rPr lang="en-US" dirty="0" err="1" smtClean="0"/>
              <a:t>voetbalclub</a:t>
            </a:r>
            <a:r>
              <a:rPr lang="en-US" dirty="0" smtClean="0"/>
              <a:t>]. </a:t>
            </a:r>
            <a:r>
              <a:rPr lang="en-US" dirty="0" err="1" smtClean="0"/>
              <a:t>Opa</a:t>
            </a:r>
            <a:r>
              <a:rPr lang="en-US" dirty="0" smtClean="0"/>
              <a:t> </a:t>
            </a:r>
            <a:r>
              <a:rPr lang="en-US" dirty="0" err="1" smtClean="0"/>
              <a:t>betaalt</a:t>
            </a:r>
            <a:r>
              <a:rPr lang="en-US" dirty="0" smtClean="0"/>
              <a:t> [</a:t>
            </a:r>
            <a:r>
              <a:rPr lang="en-US" dirty="0" err="1" smtClean="0"/>
              <a:t>gelach</a:t>
            </a:r>
            <a:r>
              <a:rPr lang="en-US" dirty="0" smtClean="0"/>
              <a:t>]. </a:t>
            </a:r>
            <a:r>
              <a:rPr lang="en-US" dirty="0" err="1" smtClean="0"/>
              <a:t>En</a:t>
            </a:r>
            <a:r>
              <a:rPr lang="en-US" dirty="0" smtClean="0"/>
              <a:t> </a:t>
            </a:r>
            <a:r>
              <a:rPr lang="en-US" dirty="0" err="1" smtClean="0"/>
              <a:t>voor</a:t>
            </a:r>
            <a:r>
              <a:rPr lang="en-US" dirty="0" smtClean="0"/>
              <a:t> </a:t>
            </a:r>
            <a:r>
              <a:rPr lang="en-US" dirty="0" err="1" smtClean="0"/>
              <a:t>elke</a:t>
            </a:r>
            <a:r>
              <a:rPr lang="en-US" dirty="0" smtClean="0"/>
              <a:t> </a:t>
            </a:r>
            <a:r>
              <a:rPr lang="en-US" dirty="0" err="1" smtClean="0"/>
              <a:t>thuiswedstrijd</a:t>
            </a:r>
            <a:r>
              <a:rPr lang="en-US" dirty="0" smtClean="0"/>
              <a:t> </a:t>
            </a:r>
            <a:r>
              <a:rPr lang="en-US" dirty="0" err="1" smtClean="0"/>
              <a:t>komen</a:t>
            </a:r>
            <a:r>
              <a:rPr lang="en-US" dirty="0" smtClean="0"/>
              <a:t> </a:t>
            </a:r>
            <a:r>
              <a:rPr lang="en-US" dirty="0" err="1" smtClean="0"/>
              <a:t>ze</a:t>
            </a:r>
            <a:r>
              <a:rPr lang="en-US" dirty="0" smtClean="0"/>
              <a:t> </a:t>
            </a:r>
            <a:r>
              <a:rPr lang="en-US" dirty="0" err="1" smtClean="0"/>
              <a:t>hier</a:t>
            </a:r>
            <a:r>
              <a:rPr lang="en-US" dirty="0" smtClean="0"/>
              <a:t>, </a:t>
            </a:r>
            <a:r>
              <a:rPr lang="en-US" dirty="0" err="1" smtClean="0"/>
              <a:t>drinken</a:t>
            </a:r>
            <a:r>
              <a:rPr lang="en-US" dirty="0" smtClean="0"/>
              <a:t> </a:t>
            </a:r>
            <a:r>
              <a:rPr lang="en-US" dirty="0" err="1" smtClean="0"/>
              <a:t>een</a:t>
            </a:r>
            <a:r>
              <a:rPr lang="en-US" dirty="0" smtClean="0"/>
              <a:t> kop </a:t>
            </a:r>
            <a:r>
              <a:rPr lang="en-US" dirty="0" err="1" smtClean="0"/>
              <a:t>koffie</a:t>
            </a:r>
            <a:r>
              <a:rPr lang="en-US" dirty="0" smtClean="0"/>
              <a:t>, </a:t>
            </a:r>
            <a:r>
              <a:rPr lang="en-US" dirty="0" err="1" smtClean="0"/>
              <a:t>eten</a:t>
            </a:r>
            <a:r>
              <a:rPr lang="en-US" dirty="0" smtClean="0"/>
              <a:t> </a:t>
            </a:r>
            <a:r>
              <a:rPr lang="en-US" dirty="0" err="1" smtClean="0"/>
              <a:t>een</a:t>
            </a:r>
            <a:r>
              <a:rPr lang="en-US" dirty="0" smtClean="0"/>
              <a:t> </a:t>
            </a:r>
            <a:r>
              <a:rPr lang="en-US" dirty="0" err="1" smtClean="0"/>
              <a:t>broodje</a:t>
            </a:r>
            <a:r>
              <a:rPr lang="en-US" dirty="0" smtClean="0"/>
              <a:t>, </a:t>
            </a:r>
            <a:r>
              <a:rPr lang="en-US" dirty="0" err="1" smtClean="0"/>
              <a:t>gaan</a:t>
            </a:r>
            <a:r>
              <a:rPr lang="en-US" dirty="0" smtClean="0"/>
              <a:t> </a:t>
            </a:r>
            <a:r>
              <a:rPr lang="en-US" dirty="0" err="1" smtClean="0"/>
              <a:t>naar</a:t>
            </a:r>
            <a:r>
              <a:rPr lang="en-US" dirty="0" smtClean="0"/>
              <a:t> het </a:t>
            </a:r>
            <a:r>
              <a:rPr lang="en-US" dirty="0" err="1" smtClean="0"/>
              <a:t>voetbal</a:t>
            </a:r>
            <a:r>
              <a:rPr lang="en-US" dirty="0" smtClean="0"/>
              <a:t>, </a:t>
            </a:r>
            <a:r>
              <a:rPr lang="en-US" dirty="0" err="1" smtClean="0"/>
              <a:t>komen</a:t>
            </a:r>
            <a:r>
              <a:rPr lang="en-US" dirty="0" smtClean="0"/>
              <a:t> </a:t>
            </a:r>
            <a:r>
              <a:rPr lang="en-US" dirty="0" err="1" smtClean="0"/>
              <a:t>terug</a:t>
            </a:r>
            <a:r>
              <a:rPr lang="en-US" dirty="0" smtClean="0"/>
              <a:t> </a:t>
            </a:r>
            <a:r>
              <a:rPr lang="en-US" dirty="0" err="1" smtClean="0"/>
              <a:t>en</a:t>
            </a:r>
            <a:r>
              <a:rPr lang="en-US" dirty="0" smtClean="0"/>
              <a:t> </a:t>
            </a:r>
            <a:r>
              <a:rPr lang="en-US" dirty="0" err="1" smtClean="0"/>
              <a:t>dan</a:t>
            </a:r>
            <a:r>
              <a:rPr lang="en-US" dirty="0" smtClean="0"/>
              <a:t> </a:t>
            </a:r>
            <a:r>
              <a:rPr lang="en-US" dirty="0" err="1" smtClean="0"/>
              <a:t>staat</a:t>
            </a:r>
            <a:r>
              <a:rPr lang="en-US" dirty="0" smtClean="0"/>
              <a:t> </a:t>
            </a:r>
            <a:r>
              <a:rPr lang="en-US" dirty="0" err="1" smtClean="0"/>
              <a:t>er</a:t>
            </a:r>
            <a:r>
              <a:rPr lang="en-US" dirty="0" smtClean="0"/>
              <a:t> </a:t>
            </a:r>
            <a:r>
              <a:rPr lang="en-US" dirty="0" err="1" smtClean="0"/>
              <a:t>een</a:t>
            </a:r>
            <a:r>
              <a:rPr lang="en-US" dirty="0" smtClean="0"/>
              <a:t> </a:t>
            </a:r>
            <a:r>
              <a:rPr lang="en-US" dirty="0" err="1" smtClean="0"/>
              <a:t>warme</a:t>
            </a:r>
            <a:r>
              <a:rPr lang="en-US" dirty="0" smtClean="0"/>
              <a:t> </a:t>
            </a:r>
            <a:r>
              <a:rPr lang="en-US" dirty="0" err="1" smtClean="0"/>
              <a:t>maaltijd</a:t>
            </a:r>
            <a:r>
              <a:rPr lang="en-US" dirty="0" smtClean="0"/>
              <a:t> op </a:t>
            </a:r>
            <a:r>
              <a:rPr lang="en-US" dirty="0" err="1" smtClean="0"/>
              <a:t>ons</a:t>
            </a:r>
            <a:r>
              <a:rPr lang="en-US" dirty="0" smtClean="0"/>
              <a:t> </a:t>
            </a:r>
            <a:r>
              <a:rPr lang="en-US" dirty="0" err="1" smtClean="0"/>
              <a:t>te</a:t>
            </a:r>
            <a:r>
              <a:rPr lang="en-US" dirty="0" smtClean="0"/>
              <a:t> </a:t>
            </a:r>
            <a:r>
              <a:rPr lang="en-US" dirty="0" err="1" smtClean="0"/>
              <a:t>wachten</a:t>
            </a:r>
            <a:r>
              <a:rPr lang="en-US" dirty="0" smtClean="0"/>
              <a:t> [</a:t>
            </a:r>
            <a:r>
              <a:rPr lang="en-US" dirty="0" err="1" smtClean="0"/>
              <a:t>bereid</a:t>
            </a:r>
            <a:r>
              <a:rPr lang="en-US" dirty="0" smtClean="0"/>
              <a:t> door de </a:t>
            </a:r>
            <a:r>
              <a:rPr lang="en-US" dirty="0" err="1" smtClean="0"/>
              <a:t>vrouw</a:t>
            </a:r>
            <a:r>
              <a:rPr lang="en-US" dirty="0" smtClean="0"/>
              <a:t> van Mr. </a:t>
            </a:r>
            <a:r>
              <a:rPr lang="en-US" dirty="0" err="1" smtClean="0"/>
              <a:t>Aalders</a:t>
            </a:r>
            <a:r>
              <a:rPr lang="en-US" dirty="0" smtClean="0"/>
              <a:t>]. </a:t>
            </a:r>
            <a:r>
              <a:rPr lang="en-US" dirty="0" err="1" smtClean="0"/>
              <a:t>En</a:t>
            </a:r>
            <a:r>
              <a:rPr lang="en-US" dirty="0" smtClean="0"/>
              <a:t> </a:t>
            </a:r>
            <a:r>
              <a:rPr lang="en-US" dirty="0" err="1" smtClean="0"/>
              <a:t>als</a:t>
            </a:r>
            <a:r>
              <a:rPr lang="en-US" dirty="0" smtClean="0"/>
              <a:t> </a:t>
            </a:r>
            <a:r>
              <a:rPr lang="en-US" dirty="0" err="1" smtClean="0"/>
              <a:t>dat</a:t>
            </a:r>
            <a:r>
              <a:rPr lang="en-US" dirty="0" smtClean="0"/>
              <a:t> </a:t>
            </a:r>
            <a:r>
              <a:rPr lang="en-US" dirty="0" err="1" smtClean="0"/>
              <a:t>klaar</a:t>
            </a:r>
            <a:r>
              <a:rPr lang="en-US" dirty="0" smtClean="0"/>
              <a:t> is, </a:t>
            </a:r>
            <a:r>
              <a:rPr lang="en-US" dirty="0" err="1" smtClean="0"/>
              <a:t>dan</a:t>
            </a:r>
            <a:r>
              <a:rPr lang="en-US" dirty="0" smtClean="0"/>
              <a:t> </a:t>
            </a:r>
            <a:r>
              <a:rPr lang="en-US" dirty="0" err="1" smtClean="0"/>
              <a:t>gaan</a:t>
            </a:r>
            <a:r>
              <a:rPr lang="en-US" dirty="0" smtClean="0"/>
              <a:t> </a:t>
            </a:r>
            <a:r>
              <a:rPr lang="en-US" dirty="0" err="1" smtClean="0"/>
              <a:t>ze</a:t>
            </a:r>
            <a:r>
              <a:rPr lang="en-US" dirty="0" smtClean="0"/>
              <a:t> </a:t>
            </a:r>
            <a:r>
              <a:rPr lang="en-US" dirty="0" err="1" smtClean="0"/>
              <a:t>weer</a:t>
            </a:r>
            <a:r>
              <a:rPr lang="en-US" dirty="0" smtClean="0"/>
              <a:t> </a:t>
            </a:r>
            <a:r>
              <a:rPr lang="en-US" dirty="0" err="1" smtClean="0"/>
              <a:t>naar</a:t>
            </a:r>
            <a:r>
              <a:rPr lang="en-US" dirty="0" smtClean="0"/>
              <a:t> huis. </a:t>
            </a:r>
            <a:r>
              <a:rPr lang="en-US" dirty="0"/>
              <a:t>(Mr. </a:t>
            </a:r>
            <a:r>
              <a:rPr lang="en-US" dirty="0" err="1"/>
              <a:t>Aalders</a:t>
            </a:r>
            <a:r>
              <a:rPr lang="en-US" dirty="0"/>
              <a:t>, </a:t>
            </a:r>
            <a:r>
              <a:rPr lang="en-US" dirty="0" smtClean="0"/>
              <a:t>76-80 </a:t>
            </a:r>
            <a:r>
              <a:rPr lang="en-US" dirty="0" err="1" smtClean="0"/>
              <a:t>jaar</a:t>
            </a:r>
            <a:r>
              <a:rPr lang="en-US" dirty="0" smtClean="0"/>
              <a:t>)</a:t>
            </a:r>
            <a:endParaRPr lang="nl-NL" dirty="0"/>
          </a:p>
        </p:txBody>
      </p:sp>
      <p:pic>
        <p:nvPicPr>
          <p:cNvPr id="4" name="Picture 3"/>
          <p:cNvPicPr>
            <a:picLocks noChangeAspect="1"/>
          </p:cNvPicPr>
          <p:nvPr/>
        </p:nvPicPr>
        <p:blipFill>
          <a:blip r:embed="rId3"/>
          <a:stretch>
            <a:fillRect/>
          </a:stretch>
        </p:blipFill>
        <p:spPr>
          <a:xfrm>
            <a:off x="6629400" y="3048000"/>
            <a:ext cx="2286000" cy="2286000"/>
          </a:xfrm>
          <a:prstGeom prst="rect">
            <a:avLst/>
          </a:prstGeom>
        </p:spPr>
      </p:pic>
    </p:spTree>
    <p:extLst>
      <p:ext uri="{BB962C8B-B14F-4D97-AF65-F5344CB8AC3E}">
        <p14:creationId xmlns:p14="http://schemas.microsoft.com/office/powerpoint/2010/main" val="19707677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Een</a:t>
            </a:r>
            <a:r>
              <a:rPr lang="en-GB" dirty="0" smtClean="0"/>
              <a:t> </a:t>
            </a:r>
            <a:r>
              <a:rPr lang="en-GB" dirty="0" err="1" smtClean="0"/>
              <a:t>sociaal</a:t>
            </a:r>
            <a:r>
              <a:rPr lang="en-GB" dirty="0" smtClean="0"/>
              <a:t> </a:t>
            </a:r>
            <a:r>
              <a:rPr lang="en-GB" dirty="0" err="1" smtClean="0"/>
              <a:t>netwerk</a:t>
            </a:r>
            <a:r>
              <a:rPr lang="en-GB" dirty="0" smtClean="0"/>
              <a:t> (2)</a:t>
            </a:r>
            <a:endParaRPr lang="en-GB" dirty="0"/>
          </a:p>
        </p:txBody>
      </p:sp>
      <p:sp>
        <p:nvSpPr>
          <p:cNvPr id="3" name="Content Placeholder 2"/>
          <p:cNvSpPr>
            <a:spLocks noGrp="1"/>
          </p:cNvSpPr>
          <p:nvPr>
            <p:ph idx="1"/>
          </p:nvPr>
        </p:nvSpPr>
        <p:spPr>
          <a:xfrm>
            <a:off x="1" y="2155666"/>
            <a:ext cx="6705600" cy="4448334"/>
          </a:xfrm>
        </p:spPr>
        <p:txBody>
          <a:bodyPr>
            <a:normAutofit/>
          </a:bodyPr>
          <a:lstStyle/>
          <a:p>
            <a:r>
              <a:rPr lang="nl-NL" dirty="0"/>
              <a:t>Vrienden</a:t>
            </a:r>
          </a:p>
          <a:p>
            <a:pPr lvl="1"/>
            <a:r>
              <a:rPr lang="en-US" dirty="0" err="1" smtClean="0"/>
              <a:t>Ik</a:t>
            </a:r>
            <a:r>
              <a:rPr lang="en-US" dirty="0" smtClean="0"/>
              <a:t> had </a:t>
            </a:r>
            <a:r>
              <a:rPr lang="en-US" dirty="0" err="1" smtClean="0"/>
              <a:t>een</a:t>
            </a:r>
            <a:r>
              <a:rPr lang="en-US" dirty="0" smtClean="0"/>
              <a:t> </a:t>
            </a:r>
            <a:r>
              <a:rPr lang="en-US" dirty="0" err="1" smtClean="0"/>
              <a:t>vriendin</a:t>
            </a:r>
            <a:r>
              <a:rPr lang="en-US" dirty="0" smtClean="0"/>
              <a:t> met </a:t>
            </a:r>
            <a:r>
              <a:rPr lang="en-US" dirty="0" err="1" smtClean="0"/>
              <a:t>wie</a:t>
            </a:r>
            <a:r>
              <a:rPr lang="en-US" dirty="0" smtClean="0"/>
              <a:t> </a:t>
            </a:r>
            <a:r>
              <a:rPr lang="en-US" dirty="0" err="1" smtClean="0"/>
              <a:t>ik</a:t>
            </a:r>
            <a:r>
              <a:rPr lang="en-US" dirty="0" smtClean="0"/>
              <a:t> </a:t>
            </a:r>
            <a:r>
              <a:rPr lang="en-US" dirty="0" err="1" smtClean="0"/>
              <a:t>een</a:t>
            </a:r>
            <a:r>
              <a:rPr lang="en-US" dirty="0" smtClean="0"/>
              <a:t> hele </a:t>
            </a:r>
            <a:r>
              <a:rPr lang="en-US" dirty="0" err="1" smtClean="0"/>
              <a:t>hechte</a:t>
            </a:r>
            <a:r>
              <a:rPr lang="en-US" dirty="0" smtClean="0"/>
              <a:t> </a:t>
            </a:r>
            <a:r>
              <a:rPr lang="en-US" dirty="0" err="1" smtClean="0"/>
              <a:t>vriendschap</a:t>
            </a:r>
            <a:r>
              <a:rPr lang="en-US" dirty="0" smtClean="0"/>
              <a:t> had. Maar ja, </a:t>
            </a:r>
            <a:r>
              <a:rPr lang="en-US" dirty="0" err="1" smtClean="0"/>
              <a:t>zij</a:t>
            </a:r>
            <a:r>
              <a:rPr lang="en-US" dirty="0" smtClean="0"/>
              <a:t> is </a:t>
            </a:r>
            <a:r>
              <a:rPr lang="en-US" dirty="0" err="1" smtClean="0"/>
              <a:t>ook</a:t>
            </a:r>
            <a:r>
              <a:rPr lang="en-US" dirty="0" smtClean="0"/>
              <a:t> overladen. </a:t>
            </a:r>
            <a:r>
              <a:rPr lang="en-US" dirty="0" err="1" smtClean="0"/>
              <a:t>En</a:t>
            </a:r>
            <a:r>
              <a:rPr lang="en-US" dirty="0" smtClean="0"/>
              <a:t> </a:t>
            </a:r>
            <a:r>
              <a:rPr lang="en-US" dirty="0" err="1" smtClean="0"/>
              <a:t>dat</a:t>
            </a:r>
            <a:r>
              <a:rPr lang="en-US" dirty="0" smtClean="0"/>
              <a:t> </a:t>
            </a:r>
            <a:r>
              <a:rPr lang="en-US" dirty="0" err="1" smtClean="0"/>
              <a:t>heeft</a:t>
            </a:r>
            <a:r>
              <a:rPr lang="en-US" dirty="0" smtClean="0"/>
              <a:t> </a:t>
            </a:r>
            <a:r>
              <a:rPr lang="en-US" dirty="0" err="1" smtClean="0"/>
              <a:t>invloed</a:t>
            </a:r>
            <a:r>
              <a:rPr lang="en-US" dirty="0" smtClean="0"/>
              <a:t>, je </a:t>
            </a:r>
            <a:r>
              <a:rPr lang="en-US" dirty="0" err="1" smtClean="0"/>
              <a:t>wordt</a:t>
            </a:r>
            <a:r>
              <a:rPr lang="en-US" dirty="0" smtClean="0"/>
              <a:t> </a:t>
            </a:r>
            <a:r>
              <a:rPr lang="en-US" dirty="0" err="1" smtClean="0"/>
              <a:t>voorzichtig</a:t>
            </a:r>
            <a:r>
              <a:rPr lang="en-US" dirty="0" smtClean="0"/>
              <a:t>. Je wilt </a:t>
            </a:r>
            <a:r>
              <a:rPr lang="en-US" dirty="0" err="1" smtClean="0"/>
              <a:t>niet</a:t>
            </a:r>
            <a:r>
              <a:rPr lang="en-US" dirty="0" smtClean="0"/>
              <a:t> </a:t>
            </a:r>
            <a:r>
              <a:rPr lang="en-US" dirty="0" err="1" smtClean="0"/>
              <a:t>meer</a:t>
            </a:r>
            <a:r>
              <a:rPr lang="en-US" dirty="0" smtClean="0"/>
              <a:t> zo </a:t>
            </a:r>
            <a:r>
              <a:rPr lang="en-US" dirty="0" err="1" smtClean="0"/>
              <a:t>nauw</a:t>
            </a:r>
            <a:r>
              <a:rPr lang="en-US" dirty="0" smtClean="0"/>
              <a:t> </a:t>
            </a:r>
            <a:r>
              <a:rPr lang="en-US" dirty="0" err="1" smtClean="0"/>
              <a:t>bij</a:t>
            </a:r>
            <a:r>
              <a:rPr lang="en-US" dirty="0" smtClean="0"/>
              <a:t> </a:t>
            </a:r>
            <a:r>
              <a:rPr lang="en-US" dirty="0" err="1" smtClean="0"/>
              <a:t>mensen</a:t>
            </a:r>
            <a:r>
              <a:rPr lang="en-US" dirty="0" smtClean="0"/>
              <a:t> </a:t>
            </a:r>
            <a:r>
              <a:rPr lang="en-US" dirty="0" err="1" smtClean="0"/>
              <a:t>betrokken</a:t>
            </a:r>
            <a:r>
              <a:rPr lang="en-US" dirty="0" smtClean="0"/>
              <a:t> </a:t>
            </a:r>
            <a:r>
              <a:rPr lang="en-US" dirty="0" err="1" smtClean="0"/>
              <a:t>raken</a:t>
            </a:r>
            <a:r>
              <a:rPr lang="en-US" dirty="0" smtClean="0"/>
              <a:t>. </a:t>
            </a:r>
            <a:r>
              <a:rPr lang="en-US" dirty="0"/>
              <a:t>(</a:t>
            </a:r>
            <a:r>
              <a:rPr lang="en-US" dirty="0" err="1" smtClean="0"/>
              <a:t>Mevr</a:t>
            </a:r>
            <a:r>
              <a:rPr lang="en-US" dirty="0" smtClean="0"/>
              <a:t>. </a:t>
            </a:r>
            <a:r>
              <a:rPr lang="en-US" dirty="0"/>
              <a:t>van </a:t>
            </a:r>
            <a:r>
              <a:rPr lang="en-US" dirty="0" err="1"/>
              <a:t>Dijk</a:t>
            </a:r>
            <a:r>
              <a:rPr lang="en-US" dirty="0"/>
              <a:t>, </a:t>
            </a:r>
            <a:r>
              <a:rPr lang="en-US" dirty="0" smtClean="0"/>
              <a:t>66-70 </a:t>
            </a:r>
            <a:r>
              <a:rPr lang="en-US" dirty="0" err="1" smtClean="0"/>
              <a:t>jaar</a:t>
            </a:r>
            <a:r>
              <a:rPr lang="en-US" dirty="0" smtClean="0"/>
              <a:t>)</a:t>
            </a:r>
            <a:endParaRPr lang="nl-NL" dirty="0"/>
          </a:p>
          <a:p>
            <a:r>
              <a:rPr lang="nl-NL" dirty="0"/>
              <a:t>Buren – </a:t>
            </a:r>
            <a:r>
              <a:rPr lang="nl-NL" dirty="0" smtClean="0"/>
              <a:t>bekenden</a:t>
            </a:r>
            <a:endParaRPr lang="nl-NL" dirty="0"/>
          </a:p>
          <a:p>
            <a:endParaRPr lang="en-GB" dirty="0"/>
          </a:p>
        </p:txBody>
      </p:sp>
      <p:pic>
        <p:nvPicPr>
          <p:cNvPr id="4" name="Picture 3"/>
          <p:cNvPicPr>
            <a:picLocks noChangeAspect="1"/>
          </p:cNvPicPr>
          <p:nvPr/>
        </p:nvPicPr>
        <p:blipFill>
          <a:blip r:embed="rId3"/>
          <a:stretch>
            <a:fillRect/>
          </a:stretch>
        </p:blipFill>
        <p:spPr>
          <a:xfrm>
            <a:off x="6553200" y="3124200"/>
            <a:ext cx="2114550" cy="2162175"/>
          </a:xfrm>
          <a:prstGeom prst="rect">
            <a:avLst/>
          </a:prstGeom>
        </p:spPr>
      </p:pic>
    </p:spTree>
    <p:extLst>
      <p:ext uri="{BB962C8B-B14F-4D97-AF65-F5344CB8AC3E}">
        <p14:creationId xmlns:p14="http://schemas.microsoft.com/office/powerpoint/2010/main" val="9394049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Betekenisvolle activiteiten</a:t>
            </a:r>
            <a:endParaRPr lang="nl-NL" dirty="0"/>
          </a:p>
        </p:txBody>
      </p:sp>
      <p:sp>
        <p:nvSpPr>
          <p:cNvPr id="3" name="Content Placeholder 2"/>
          <p:cNvSpPr>
            <a:spLocks noGrp="1"/>
          </p:cNvSpPr>
          <p:nvPr>
            <p:ph idx="1"/>
          </p:nvPr>
        </p:nvSpPr>
        <p:spPr>
          <a:xfrm>
            <a:off x="0" y="2155666"/>
            <a:ext cx="9140825" cy="2644934"/>
          </a:xfrm>
        </p:spPr>
        <p:txBody>
          <a:bodyPr>
            <a:normAutofit lnSpcReduction="10000"/>
          </a:bodyPr>
          <a:lstStyle/>
          <a:p>
            <a:r>
              <a:rPr lang="nl-NL" dirty="0" smtClean="0"/>
              <a:t>Bijvoorbeeld vrijwilligerswerk, sociale contacten, lezen, fietsen etc.</a:t>
            </a:r>
          </a:p>
          <a:p>
            <a:pPr lvl="1"/>
            <a:r>
              <a:rPr lang="nl-NL" dirty="0" smtClean="0"/>
              <a:t>“Ja</a:t>
            </a:r>
            <a:r>
              <a:rPr lang="nl-NL" dirty="0"/>
              <a:t>, dat is zo mooi, [dan fiets ik] als het ware door de landerijen heen en dan zie ik een vogeltje en dan zie ik een bloempje, gras, en ja het gras, ik geniet overal van.” (Mevrouw </a:t>
            </a:r>
            <a:r>
              <a:rPr lang="nl-NL" dirty="0" err="1" smtClean="0"/>
              <a:t>Pietersen</a:t>
            </a:r>
            <a:r>
              <a:rPr lang="nl-NL" dirty="0" smtClean="0"/>
              <a:t>, geheugenproblemen, 71-75 jaar, dorp)</a:t>
            </a:r>
            <a:endParaRPr lang="nl-NL" dirty="0"/>
          </a:p>
          <a:p>
            <a:pPr marL="0" indent="0">
              <a:buNone/>
            </a:pPr>
            <a:endParaRPr lang="nl-NL" dirty="0"/>
          </a:p>
        </p:txBody>
      </p:sp>
      <p:pic>
        <p:nvPicPr>
          <p:cNvPr id="4" name="Picture 3"/>
          <p:cNvPicPr>
            <a:picLocks noChangeAspect="1"/>
          </p:cNvPicPr>
          <p:nvPr/>
        </p:nvPicPr>
        <p:blipFill>
          <a:blip r:embed="rId3"/>
          <a:stretch>
            <a:fillRect/>
          </a:stretch>
        </p:blipFill>
        <p:spPr>
          <a:xfrm>
            <a:off x="3265976" y="4876800"/>
            <a:ext cx="2985795" cy="1816805"/>
          </a:xfrm>
          <a:prstGeom prst="rect">
            <a:avLst/>
          </a:prstGeom>
        </p:spPr>
      </p:pic>
    </p:spTree>
    <p:extLst>
      <p:ext uri="{BB962C8B-B14F-4D97-AF65-F5344CB8AC3E}">
        <p14:creationId xmlns:p14="http://schemas.microsoft.com/office/powerpoint/2010/main" val="1644503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37322" y="1981200"/>
            <a:ext cx="2405216" cy="2800350"/>
          </a:xfrm>
          <a:prstGeom prst="rect">
            <a:avLst/>
          </a:prstGeom>
        </p:spPr>
      </p:pic>
      <p:sp>
        <p:nvSpPr>
          <p:cNvPr id="2" name="Title 1"/>
          <p:cNvSpPr>
            <a:spLocks noGrp="1"/>
          </p:cNvSpPr>
          <p:nvPr>
            <p:ph type="title"/>
          </p:nvPr>
        </p:nvSpPr>
        <p:spPr/>
        <p:txBody>
          <a:bodyPr/>
          <a:lstStyle/>
          <a:p>
            <a:r>
              <a:rPr lang="nl-NL" dirty="0" smtClean="0"/>
              <a:t>Mobiliteit</a:t>
            </a:r>
            <a:endParaRPr lang="nl-NL" dirty="0"/>
          </a:p>
        </p:txBody>
      </p:sp>
      <p:sp>
        <p:nvSpPr>
          <p:cNvPr id="3" name="Content Placeholder 2"/>
          <p:cNvSpPr>
            <a:spLocks noGrp="1"/>
          </p:cNvSpPr>
          <p:nvPr>
            <p:ph idx="1"/>
          </p:nvPr>
        </p:nvSpPr>
        <p:spPr>
          <a:xfrm>
            <a:off x="1143000" y="1981200"/>
            <a:ext cx="8001000" cy="4724400"/>
          </a:xfrm>
        </p:spPr>
        <p:txBody>
          <a:bodyPr>
            <a:normAutofit fontScale="92500" lnSpcReduction="10000"/>
          </a:bodyPr>
          <a:lstStyle/>
          <a:p>
            <a:pPr lvl="1"/>
            <a:r>
              <a:rPr lang="nl-NL" dirty="0" smtClean="0"/>
              <a:t>Auto, (elektrische) fiets, lopen, OV</a:t>
            </a:r>
          </a:p>
          <a:p>
            <a:pPr marL="250825" lvl="1" indent="0">
              <a:buNone/>
            </a:pPr>
            <a:r>
              <a:rPr lang="nl-NL" dirty="0" smtClean="0"/>
              <a:t>Interviewer</a:t>
            </a:r>
            <a:r>
              <a:rPr lang="nl-NL" dirty="0"/>
              <a:t>: Dat was naar de brievenbus</a:t>
            </a:r>
            <a:r>
              <a:rPr lang="nl-NL" dirty="0" smtClean="0"/>
              <a:t>?</a:t>
            </a:r>
          </a:p>
          <a:p>
            <a:pPr marL="250825" lvl="1" indent="0">
              <a:buNone/>
            </a:pPr>
            <a:r>
              <a:rPr lang="nl-NL" dirty="0" smtClean="0"/>
              <a:t>Mevrouw </a:t>
            </a:r>
            <a:r>
              <a:rPr lang="nl-NL" dirty="0"/>
              <a:t>van Wijk: Ja, maar ik heb de brievenbus niet eens gehaald. Toen kwam </a:t>
            </a:r>
            <a:r>
              <a:rPr lang="nl-NL" dirty="0" smtClean="0"/>
              <a:t>ik </a:t>
            </a:r>
            <a:r>
              <a:rPr lang="nl-NL" dirty="0"/>
              <a:t>een postbode tegen, heb ik gevraagd wil je alsjeblieft de brief posten en die heeft het gedaan. Toen ben ik in het dorp gaan lopen, maar ik kon niet meer. Dus toen heb ik gelift en iemand heeft mij voor de deur afgezet. </a:t>
            </a:r>
            <a:r>
              <a:rPr lang="nl-NL" dirty="0" smtClean="0"/>
              <a:t>Interviewer</a:t>
            </a:r>
            <a:r>
              <a:rPr lang="nl-NL" dirty="0"/>
              <a:t>: Fijn dat iemand even was gestopt</a:t>
            </a:r>
            <a:r>
              <a:rPr lang="nl-NL" dirty="0" smtClean="0"/>
              <a:t>.</a:t>
            </a:r>
          </a:p>
          <a:p>
            <a:pPr marL="250825" lvl="1" indent="0">
              <a:buNone/>
            </a:pPr>
            <a:r>
              <a:rPr lang="nl-NL" dirty="0" smtClean="0"/>
              <a:t>Mevrouw van Wijk: Ja</a:t>
            </a:r>
            <a:r>
              <a:rPr lang="nl-NL" dirty="0"/>
              <a:t>, ik ben in een dorp hè, dat scheelt </a:t>
            </a:r>
            <a:r>
              <a:rPr lang="nl-NL" dirty="0" smtClean="0"/>
              <a:t>wel. In zo'n </a:t>
            </a:r>
            <a:r>
              <a:rPr lang="nl-NL" dirty="0"/>
              <a:t>klein dorp dan stoppen ze wel. </a:t>
            </a:r>
            <a:r>
              <a:rPr lang="nl-NL" dirty="0" smtClean="0"/>
              <a:t>(Mevrouw van Wijk, niet-aangeboren hersenletsel, 61-65 jaar, dorp).</a:t>
            </a:r>
            <a:endParaRPr lang="nl-NL" dirty="0"/>
          </a:p>
          <a:p>
            <a:endParaRPr lang="nl-NL" dirty="0"/>
          </a:p>
        </p:txBody>
      </p:sp>
      <p:pic>
        <p:nvPicPr>
          <p:cNvPr id="6" name="Picture 5"/>
          <p:cNvPicPr>
            <a:picLocks noChangeAspect="1"/>
          </p:cNvPicPr>
          <p:nvPr/>
        </p:nvPicPr>
        <p:blipFill>
          <a:blip r:embed="rId4"/>
          <a:stretch>
            <a:fillRect/>
          </a:stretch>
        </p:blipFill>
        <p:spPr>
          <a:xfrm>
            <a:off x="228600" y="5029200"/>
            <a:ext cx="1805704" cy="1663959"/>
          </a:xfrm>
          <a:prstGeom prst="rect">
            <a:avLst/>
          </a:prstGeom>
        </p:spPr>
      </p:pic>
    </p:spTree>
    <p:extLst>
      <p:ext uri="{BB962C8B-B14F-4D97-AF65-F5344CB8AC3E}">
        <p14:creationId xmlns:p14="http://schemas.microsoft.com/office/powerpoint/2010/main" val="17442285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1295400" y="1831498"/>
            <a:ext cx="6781800" cy="4747260"/>
          </a:xfrm>
          <a:prstGeom prst="rect">
            <a:avLst/>
          </a:prstGeom>
        </p:spPr>
      </p:pic>
    </p:spTree>
    <p:extLst>
      <p:ext uri="{BB962C8B-B14F-4D97-AF65-F5344CB8AC3E}">
        <p14:creationId xmlns:p14="http://schemas.microsoft.com/office/powerpoint/2010/main" val="25425311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Ouder worden in je dorp</a:t>
            </a:r>
            <a:endParaRPr lang="nl-NL" dirty="0"/>
          </a:p>
        </p:txBody>
      </p:sp>
      <p:sp>
        <p:nvSpPr>
          <p:cNvPr id="3" name="Content Placeholder 2"/>
          <p:cNvSpPr>
            <a:spLocks noGrp="1"/>
          </p:cNvSpPr>
          <p:nvPr>
            <p:ph idx="1"/>
          </p:nvPr>
        </p:nvSpPr>
        <p:spPr>
          <a:xfrm>
            <a:off x="1" y="2514600"/>
            <a:ext cx="5867400" cy="4089400"/>
          </a:xfrm>
        </p:spPr>
        <p:txBody>
          <a:bodyPr>
            <a:normAutofit/>
          </a:bodyPr>
          <a:lstStyle/>
          <a:p>
            <a:r>
              <a:rPr lang="nl-NL" dirty="0" smtClean="0"/>
              <a:t>Een </a:t>
            </a:r>
            <a:r>
              <a:rPr lang="nl-NL" dirty="0" smtClean="0"/>
              <a:t>fijn huis</a:t>
            </a:r>
          </a:p>
          <a:p>
            <a:r>
              <a:rPr lang="nl-NL" dirty="0" smtClean="0"/>
              <a:t>Een </a:t>
            </a:r>
            <a:r>
              <a:rPr lang="nl-NL" dirty="0" smtClean="0"/>
              <a:t>vertrouwd dorp/ buurt</a:t>
            </a:r>
            <a:endParaRPr lang="nl-NL" dirty="0"/>
          </a:p>
          <a:p>
            <a:r>
              <a:rPr lang="nl-NL" dirty="0"/>
              <a:t>Gezondheid en welzijn</a:t>
            </a:r>
          </a:p>
          <a:p>
            <a:r>
              <a:rPr lang="nl-NL" dirty="0" smtClean="0"/>
              <a:t>Sociaal netwerk</a:t>
            </a:r>
          </a:p>
          <a:p>
            <a:r>
              <a:rPr lang="nl-NL" dirty="0" smtClean="0"/>
              <a:t>Betekenisvolle activiteiten</a:t>
            </a:r>
          </a:p>
          <a:p>
            <a:r>
              <a:rPr lang="nl-NL" dirty="0" smtClean="0"/>
              <a:t>Mobiliteit</a:t>
            </a:r>
          </a:p>
        </p:txBody>
      </p:sp>
      <p:pic>
        <p:nvPicPr>
          <p:cNvPr id="5" name="Picture 4"/>
          <p:cNvPicPr>
            <a:picLocks noChangeAspect="1"/>
          </p:cNvPicPr>
          <p:nvPr/>
        </p:nvPicPr>
        <p:blipFill>
          <a:blip r:embed="rId3"/>
          <a:stretch>
            <a:fillRect/>
          </a:stretch>
        </p:blipFill>
        <p:spPr>
          <a:xfrm>
            <a:off x="5791200" y="3276600"/>
            <a:ext cx="2552700" cy="1789041"/>
          </a:xfrm>
          <a:prstGeom prst="rect">
            <a:avLst/>
          </a:prstGeom>
        </p:spPr>
      </p:pic>
    </p:spTree>
    <p:extLst>
      <p:ext uri="{BB962C8B-B14F-4D97-AF65-F5344CB8AC3E}">
        <p14:creationId xmlns:p14="http://schemas.microsoft.com/office/powerpoint/2010/main" val="23883449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 y="1278000"/>
            <a:ext cx="9144000" cy="2455800"/>
          </a:xfrm>
        </p:spPr>
        <p:txBody>
          <a:bodyPr/>
          <a:lstStyle/>
          <a:p>
            <a:r>
              <a:rPr lang="nl-NL" dirty="0" smtClean="0"/>
              <a:t>            </a:t>
            </a:r>
            <a:br>
              <a:rPr lang="nl-NL" dirty="0" smtClean="0"/>
            </a:br>
            <a:r>
              <a:rPr lang="nl-NL" dirty="0" smtClean="0"/>
              <a:t>Bedankt voor uw aandacht! </a:t>
            </a:r>
            <a:endParaRPr lang="nl-NL" dirty="0"/>
          </a:p>
        </p:txBody>
      </p:sp>
      <p:sp>
        <p:nvSpPr>
          <p:cNvPr id="5" name="Subtitle 4"/>
          <p:cNvSpPr>
            <a:spLocks noGrp="1"/>
          </p:cNvSpPr>
          <p:nvPr>
            <p:ph type="subTitle" idx="1"/>
          </p:nvPr>
        </p:nvSpPr>
        <p:spPr>
          <a:xfrm>
            <a:off x="228600" y="4114800"/>
            <a:ext cx="7467600" cy="1905000"/>
          </a:xfrm>
        </p:spPr>
        <p:txBody>
          <a:bodyPr/>
          <a:lstStyle/>
          <a:p>
            <a:pPr algn="ctr"/>
            <a:endParaRPr lang="nl-NL" b="1" dirty="0" smtClean="0"/>
          </a:p>
          <a:p>
            <a:pPr algn="ctr"/>
            <a:r>
              <a:rPr lang="nl-NL" dirty="0" smtClean="0"/>
              <a:t>Contactgegevens:</a:t>
            </a:r>
          </a:p>
          <a:p>
            <a:pPr algn="ctr"/>
            <a:r>
              <a:rPr lang="nl-NL" dirty="0" smtClean="0">
                <a:hlinkClick r:id="rId3"/>
              </a:rPr>
              <a:t>l.b.meijering@rug.nl</a:t>
            </a:r>
            <a:endParaRPr lang="nl-NL" dirty="0" smtClean="0"/>
          </a:p>
          <a:p>
            <a:pPr algn="ctr"/>
            <a:r>
              <a:rPr lang="nl-NL" sz="2000" dirty="0" smtClean="0"/>
              <a:t>www.rug.nl/staff/l.b.meijering</a:t>
            </a:r>
            <a:r>
              <a:rPr lang="nl-NL" sz="2000" dirty="0"/>
              <a:t>/</a:t>
            </a:r>
            <a:endParaRPr lang="nl-NL" sz="2000" dirty="0" smtClean="0"/>
          </a:p>
        </p:txBody>
      </p:sp>
      <p:pic>
        <p:nvPicPr>
          <p:cNvPr id="6" name="Picture 5"/>
          <p:cNvPicPr>
            <a:picLocks noChangeAspect="1"/>
          </p:cNvPicPr>
          <p:nvPr/>
        </p:nvPicPr>
        <p:blipFill>
          <a:blip r:embed="rId4"/>
          <a:stretch>
            <a:fillRect/>
          </a:stretch>
        </p:blipFill>
        <p:spPr>
          <a:xfrm>
            <a:off x="457200" y="4419600"/>
            <a:ext cx="1625870" cy="1600266"/>
          </a:xfrm>
          <a:prstGeom prst="rect">
            <a:avLst/>
          </a:prstGeom>
        </p:spPr>
      </p:pic>
      <p:pic>
        <p:nvPicPr>
          <p:cNvPr id="2" name="Picture 1"/>
          <p:cNvPicPr>
            <a:picLocks noChangeAspect="1"/>
          </p:cNvPicPr>
          <p:nvPr/>
        </p:nvPicPr>
        <p:blipFill>
          <a:blip r:embed="rId5"/>
          <a:stretch>
            <a:fillRect/>
          </a:stretch>
        </p:blipFill>
        <p:spPr>
          <a:xfrm>
            <a:off x="6553200" y="4038600"/>
            <a:ext cx="2398259" cy="2286000"/>
          </a:xfrm>
          <a:prstGeom prst="rect">
            <a:avLst/>
          </a:prstGeom>
        </p:spPr>
      </p:pic>
      <p:sp>
        <p:nvSpPr>
          <p:cNvPr id="8" name="Rectangle 7"/>
          <p:cNvSpPr/>
          <p:nvPr/>
        </p:nvSpPr>
        <p:spPr>
          <a:xfrm>
            <a:off x="0" y="6424023"/>
            <a:ext cx="7772400" cy="400110"/>
          </a:xfrm>
          <a:prstGeom prst="rect">
            <a:avLst/>
          </a:prstGeom>
        </p:spPr>
        <p:txBody>
          <a:bodyPr wrap="square">
            <a:spAutoFit/>
          </a:bodyPr>
          <a:lstStyle/>
          <a:p>
            <a:r>
              <a:rPr lang="nl-NL" sz="1000" dirty="0"/>
              <a:t>Dit project is gefinancierd door de Europese </a:t>
            </a:r>
            <a:r>
              <a:rPr lang="nl-NL" sz="1000" dirty="0" err="1"/>
              <a:t>Onderzoeksraad</a:t>
            </a:r>
            <a:r>
              <a:rPr lang="nl-NL" sz="1000" dirty="0"/>
              <a:t> (ERC) als onderdeel van het Europese Horizon 2020 onderzoeks- en innovatieprogramma (Subsidieovereenkomst Nr. 802202).</a:t>
            </a:r>
          </a:p>
        </p:txBody>
      </p:sp>
    </p:spTree>
    <p:extLst>
      <p:ext uri="{BB962C8B-B14F-4D97-AF65-F5344CB8AC3E}">
        <p14:creationId xmlns:p14="http://schemas.microsoft.com/office/powerpoint/2010/main" val="292283930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Bronnen</a:t>
            </a:r>
            <a:endParaRPr lang="nl-NL" dirty="0"/>
          </a:p>
        </p:txBody>
      </p:sp>
      <p:sp>
        <p:nvSpPr>
          <p:cNvPr id="3" name="Content Placeholder 2"/>
          <p:cNvSpPr>
            <a:spLocks noGrp="1"/>
          </p:cNvSpPr>
          <p:nvPr>
            <p:ph idx="1"/>
          </p:nvPr>
        </p:nvSpPr>
        <p:spPr/>
        <p:txBody>
          <a:bodyPr>
            <a:normAutofit fontScale="70000" lnSpcReduction="20000"/>
          </a:bodyPr>
          <a:lstStyle/>
          <a:p>
            <a:r>
              <a:rPr lang="en-US" dirty="0"/>
              <a:t>Boyle, A., Wiles, </a:t>
            </a:r>
            <a:r>
              <a:rPr lang="en-US" dirty="0" smtClean="0"/>
              <a:t>J.L. </a:t>
            </a:r>
            <a:r>
              <a:rPr lang="en-US" dirty="0"/>
              <a:t>&amp; Kearns, </a:t>
            </a:r>
            <a:r>
              <a:rPr lang="en-US" dirty="0" smtClean="0"/>
              <a:t>R.A</a:t>
            </a:r>
            <a:r>
              <a:rPr lang="en-US" dirty="0"/>
              <a:t>. (2015). Rethinking ageing in place: The ‘people’ and ‘place’ nexus. Progress in Geography, 34(12):1495-1511.</a:t>
            </a:r>
          </a:p>
          <a:p>
            <a:r>
              <a:rPr lang="en-US" dirty="0" err="1" smtClean="0"/>
              <a:t>Douma</a:t>
            </a:r>
            <a:r>
              <a:rPr lang="en-US" dirty="0"/>
              <a:t>, L., </a:t>
            </a:r>
            <a:r>
              <a:rPr lang="en-US" dirty="0" err="1"/>
              <a:t>Steverink</a:t>
            </a:r>
            <a:r>
              <a:rPr lang="en-US" dirty="0"/>
              <a:t>, N.S. &amp; Meijering, L. (2021) Geographical life-space and subjective wellbeing in later life. Health &amp; Place. </a:t>
            </a:r>
            <a:r>
              <a:rPr lang="en-US" dirty="0" smtClean="0"/>
              <a:t>70. </a:t>
            </a:r>
          </a:p>
          <a:p>
            <a:r>
              <a:rPr lang="en-US" dirty="0" err="1"/>
              <a:t>Douma</a:t>
            </a:r>
            <a:r>
              <a:rPr lang="en-US" dirty="0"/>
              <a:t>, L., </a:t>
            </a:r>
            <a:r>
              <a:rPr lang="en-US" dirty="0" err="1"/>
              <a:t>Steverink</a:t>
            </a:r>
            <a:r>
              <a:rPr lang="en-US" dirty="0"/>
              <a:t>, N., </a:t>
            </a:r>
            <a:r>
              <a:rPr lang="en-US" dirty="0" err="1"/>
              <a:t>Hutter</a:t>
            </a:r>
            <a:r>
              <a:rPr lang="en-US" dirty="0"/>
              <a:t>, I. &amp; Meijering, L. (2017) Exploring Subjective Well-being in Older Age by Using Participant-generated Word Clouds. The Gerontologist 57(2): 229-239. </a:t>
            </a:r>
            <a:endParaRPr lang="en-US" dirty="0" smtClean="0"/>
          </a:p>
          <a:p>
            <a:r>
              <a:rPr lang="en-US" dirty="0" smtClean="0"/>
              <a:t>Fowler, M.J. </a:t>
            </a:r>
            <a:r>
              <a:rPr lang="en-US" dirty="0"/>
              <a:t>(2017) Towards an age-friendly </a:t>
            </a:r>
            <a:r>
              <a:rPr lang="en-US" dirty="0" smtClean="0"/>
              <a:t>village</a:t>
            </a:r>
            <a:r>
              <a:rPr lang="en-US" dirty="0"/>
              <a:t>. How can the subjective wellbeing of older adults in </a:t>
            </a:r>
            <a:r>
              <a:rPr lang="en-US" dirty="0" err="1"/>
              <a:t>Vledder</a:t>
            </a:r>
            <a:r>
              <a:rPr lang="en-US" dirty="0"/>
              <a:t> be explained by the age-</a:t>
            </a:r>
            <a:r>
              <a:rPr lang="en-US" dirty="0" smtClean="0"/>
              <a:t>­friendliness </a:t>
            </a:r>
            <a:r>
              <a:rPr lang="en-US" dirty="0"/>
              <a:t>of the environment? Master’s thesis. </a:t>
            </a:r>
            <a:r>
              <a:rPr lang="en-US" dirty="0" smtClean="0"/>
              <a:t>Groningen: </a:t>
            </a:r>
            <a:r>
              <a:rPr lang="en-US" dirty="0" err="1" smtClean="0"/>
              <a:t>Rijksuniversiteit</a:t>
            </a:r>
            <a:r>
              <a:rPr lang="en-US" dirty="0" smtClean="0"/>
              <a:t> Groningen.</a:t>
            </a:r>
          </a:p>
          <a:p>
            <a:r>
              <a:rPr lang="en-US" dirty="0"/>
              <a:t>Lawton, </a:t>
            </a:r>
            <a:r>
              <a:rPr lang="en-US" dirty="0" smtClean="0"/>
              <a:t>M.P. </a:t>
            </a:r>
            <a:r>
              <a:rPr lang="en-US" dirty="0"/>
              <a:t>&amp; </a:t>
            </a:r>
            <a:r>
              <a:rPr lang="en-US" dirty="0" err="1"/>
              <a:t>Nahemow</a:t>
            </a:r>
            <a:r>
              <a:rPr lang="en-US" dirty="0"/>
              <a:t>, L. (1973). Toward an ecological theory of adaptation </a:t>
            </a:r>
            <a:r>
              <a:rPr lang="en-US" dirty="0" smtClean="0"/>
              <a:t>and aging</a:t>
            </a:r>
            <a:r>
              <a:rPr lang="en-US" dirty="0"/>
              <a:t>. In W. </a:t>
            </a:r>
            <a:r>
              <a:rPr lang="en-US" dirty="0" err="1"/>
              <a:t>Preiser</a:t>
            </a:r>
            <a:r>
              <a:rPr lang="en-US" dirty="0"/>
              <a:t> (Ed</a:t>
            </a:r>
            <a:r>
              <a:rPr lang="en-US" dirty="0" smtClean="0"/>
              <a:t>.) </a:t>
            </a:r>
            <a:r>
              <a:rPr lang="en-US" dirty="0"/>
              <a:t>Environmental design research (pp. </a:t>
            </a:r>
            <a:r>
              <a:rPr lang="en-US" dirty="0" smtClean="0"/>
              <a:t>24-32</a:t>
            </a:r>
            <a:r>
              <a:rPr lang="en-US" dirty="0"/>
              <a:t>). </a:t>
            </a:r>
            <a:r>
              <a:rPr lang="en-US" dirty="0" smtClean="0"/>
              <a:t>Stroudsburg: </a:t>
            </a:r>
            <a:r>
              <a:rPr lang="en-US" dirty="0"/>
              <a:t>Dowden, Hutchinson &amp; Ross.</a:t>
            </a:r>
            <a:endParaRPr lang="en-US" dirty="0" smtClean="0"/>
          </a:p>
          <a:p>
            <a:r>
              <a:rPr lang="en-US" dirty="0" err="1" smtClean="0"/>
              <a:t>Sturge</a:t>
            </a:r>
            <a:r>
              <a:rPr lang="en-US" dirty="0"/>
              <a:t>, J., </a:t>
            </a:r>
            <a:r>
              <a:rPr lang="en-US" dirty="0" err="1"/>
              <a:t>Klaassens</a:t>
            </a:r>
            <a:r>
              <a:rPr lang="en-US" dirty="0"/>
              <a:t>., M., Lager, D., </a:t>
            </a:r>
            <a:r>
              <a:rPr lang="en-US" dirty="0" err="1"/>
              <a:t>Weitkamp</a:t>
            </a:r>
            <a:r>
              <a:rPr lang="en-US" dirty="0"/>
              <a:t>, G., </a:t>
            </a:r>
            <a:r>
              <a:rPr lang="en-US" dirty="0" err="1"/>
              <a:t>Vegter</a:t>
            </a:r>
            <a:r>
              <a:rPr lang="en-US" dirty="0"/>
              <a:t>., D. &amp; Meijering., L. (2020) Using the concept of activity space to understand the social health of older adults living with memory problems and dementia at home. Social Science &amp; Medicine</a:t>
            </a:r>
            <a:r>
              <a:rPr lang="en-US" dirty="0" smtClean="0"/>
              <a:t>.</a:t>
            </a:r>
            <a:endParaRPr lang="nl-NL" dirty="0"/>
          </a:p>
        </p:txBody>
      </p:sp>
    </p:spTree>
    <p:extLst>
      <p:ext uri="{BB962C8B-B14F-4D97-AF65-F5344CB8AC3E}">
        <p14:creationId xmlns:p14="http://schemas.microsoft.com/office/powerpoint/2010/main" val="125032438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nl-NL" dirty="0" smtClean="0"/>
              <a:t>Extra slides</a:t>
            </a:r>
            <a:endParaRPr lang="nl-NL" dirty="0"/>
          </a:p>
        </p:txBody>
      </p:sp>
      <p:sp>
        <p:nvSpPr>
          <p:cNvPr id="5" name="Text Placeholder 4"/>
          <p:cNvSpPr>
            <a:spLocks noGrp="1"/>
          </p:cNvSpPr>
          <p:nvPr>
            <p:ph type="body" idx="1"/>
          </p:nvPr>
        </p:nvSpPr>
        <p:spPr/>
        <p:txBody>
          <a:bodyPr/>
          <a:lstStyle/>
          <a:p>
            <a:endParaRPr lang="nl-NL"/>
          </a:p>
        </p:txBody>
      </p:sp>
    </p:spTree>
    <p:extLst>
      <p:ext uri="{BB962C8B-B14F-4D97-AF65-F5344CB8AC3E}">
        <p14:creationId xmlns:p14="http://schemas.microsoft.com/office/powerpoint/2010/main" val="32549259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90600" y="1828800"/>
            <a:ext cx="7262495" cy="3970713"/>
          </a:xfrm>
        </p:spPr>
      </p:pic>
      <p:sp>
        <p:nvSpPr>
          <p:cNvPr id="5" name="TextBox 4"/>
          <p:cNvSpPr txBox="1"/>
          <p:nvPr/>
        </p:nvSpPr>
        <p:spPr>
          <a:xfrm>
            <a:off x="0" y="6530730"/>
            <a:ext cx="4038600" cy="307777"/>
          </a:xfrm>
          <a:prstGeom prst="rect">
            <a:avLst/>
          </a:prstGeom>
          <a:noFill/>
        </p:spPr>
        <p:txBody>
          <a:bodyPr wrap="square" rtlCol="0">
            <a:spAutoFit/>
          </a:bodyPr>
          <a:lstStyle/>
          <a:p>
            <a:r>
              <a:rPr lang="nl-NL" sz="1400" dirty="0" smtClean="0"/>
              <a:t>Bron: Douma et al. (2017)</a:t>
            </a:r>
            <a:endParaRPr lang="nl-NL" sz="1400" dirty="0"/>
          </a:p>
        </p:txBody>
      </p:sp>
    </p:spTree>
    <p:extLst>
      <p:ext uri="{BB962C8B-B14F-4D97-AF65-F5344CB8AC3E}">
        <p14:creationId xmlns:p14="http://schemas.microsoft.com/office/powerpoint/2010/main" val="2194416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Een</a:t>
            </a:r>
            <a:r>
              <a:rPr lang="en-GB" dirty="0" smtClean="0"/>
              <a:t> </a:t>
            </a:r>
            <a:r>
              <a:rPr lang="en-GB" dirty="0" err="1" smtClean="0"/>
              <a:t>fijn</a:t>
            </a:r>
            <a:r>
              <a:rPr lang="en-GB" dirty="0" smtClean="0"/>
              <a:t> huis (2)</a:t>
            </a:r>
            <a:endParaRPr lang="en-GB" dirty="0"/>
          </a:p>
        </p:txBody>
      </p:sp>
      <p:sp>
        <p:nvSpPr>
          <p:cNvPr id="3" name="Content Placeholder 2"/>
          <p:cNvSpPr>
            <a:spLocks noGrp="1"/>
          </p:cNvSpPr>
          <p:nvPr>
            <p:ph idx="1"/>
          </p:nvPr>
        </p:nvSpPr>
        <p:spPr>
          <a:xfrm>
            <a:off x="1" y="2155666"/>
            <a:ext cx="6477000" cy="4448334"/>
          </a:xfrm>
        </p:spPr>
        <p:txBody>
          <a:bodyPr>
            <a:normAutofit fontScale="92500" lnSpcReduction="10000"/>
          </a:bodyPr>
          <a:lstStyle/>
          <a:p>
            <a:r>
              <a:rPr lang="en-US" dirty="0" err="1" smtClean="0"/>
              <a:t>Een</a:t>
            </a:r>
            <a:r>
              <a:rPr lang="en-US" dirty="0" smtClean="0"/>
              <a:t> </a:t>
            </a:r>
            <a:r>
              <a:rPr lang="en-US" dirty="0" err="1" smtClean="0"/>
              <a:t>betaalbare</a:t>
            </a:r>
            <a:r>
              <a:rPr lang="en-US" dirty="0" smtClean="0"/>
              <a:t> </a:t>
            </a:r>
            <a:r>
              <a:rPr lang="en-US" dirty="0" err="1" smtClean="0"/>
              <a:t>plek</a:t>
            </a:r>
            <a:endParaRPr lang="en-US" dirty="0" smtClean="0"/>
          </a:p>
          <a:p>
            <a:pPr lvl="1"/>
            <a:r>
              <a:rPr lang="en-US" dirty="0" err="1" smtClean="0"/>
              <a:t>Ik</a:t>
            </a:r>
            <a:r>
              <a:rPr lang="en-US" dirty="0" smtClean="0"/>
              <a:t> </a:t>
            </a:r>
            <a:r>
              <a:rPr lang="en-US" dirty="0" err="1" smtClean="0"/>
              <a:t>krijg</a:t>
            </a:r>
            <a:r>
              <a:rPr lang="en-US" dirty="0" smtClean="0"/>
              <a:t> </a:t>
            </a:r>
            <a:r>
              <a:rPr lang="en-US" dirty="0" err="1" smtClean="0"/>
              <a:t>een</a:t>
            </a:r>
            <a:r>
              <a:rPr lang="en-US" dirty="0" smtClean="0"/>
              <a:t> </a:t>
            </a:r>
            <a:r>
              <a:rPr lang="en-US" dirty="0" err="1" smtClean="0"/>
              <a:t>uitkering</a:t>
            </a:r>
            <a:r>
              <a:rPr lang="en-US" dirty="0" smtClean="0"/>
              <a:t>. </a:t>
            </a:r>
            <a:r>
              <a:rPr lang="en-US" dirty="0"/>
              <a:t>[…] </a:t>
            </a:r>
            <a:r>
              <a:rPr lang="en-US" dirty="0" smtClean="0"/>
              <a:t>Je </a:t>
            </a:r>
            <a:r>
              <a:rPr lang="en-US" dirty="0" err="1" smtClean="0"/>
              <a:t>kunt</a:t>
            </a:r>
            <a:r>
              <a:rPr lang="en-US" dirty="0" smtClean="0"/>
              <a:t> </a:t>
            </a:r>
            <a:r>
              <a:rPr lang="en-US" dirty="0" err="1" smtClean="0"/>
              <a:t>niet</a:t>
            </a:r>
            <a:r>
              <a:rPr lang="en-US" dirty="0" smtClean="0"/>
              <a:t> </a:t>
            </a:r>
            <a:r>
              <a:rPr lang="en-US" dirty="0" err="1" smtClean="0"/>
              <a:t>denken</a:t>
            </a:r>
            <a:r>
              <a:rPr lang="en-US" dirty="0" smtClean="0"/>
              <a:t>, </a:t>
            </a:r>
            <a:r>
              <a:rPr lang="en-US" dirty="0" err="1" smtClean="0"/>
              <a:t>dat</a:t>
            </a:r>
            <a:r>
              <a:rPr lang="en-US" dirty="0" smtClean="0"/>
              <a:t> </a:t>
            </a:r>
            <a:r>
              <a:rPr lang="en-US" dirty="0" err="1" smtClean="0"/>
              <a:t>koop</a:t>
            </a:r>
            <a:r>
              <a:rPr lang="en-US" dirty="0" smtClean="0"/>
              <a:t> </a:t>
            </a:r>
            <a:r>
              <a:rPr lang="en-US" dirty="0" err="1" smtClean="0"/>
              <a:t>ik</a:t>
            </a:r>
            <a:r>
              <a:rPr lang="en-US" dirty="0" smtClean="0"/>
              <a:t> </a:t>
            </a:r>
            <a:r>
              <a:rPr lang="en-US" dirty="0" err="1" smtClean="0"/>
              <a:t>gewoon</a:t>
            </a:r>
            <a:r>
              <a:rPr lang="en-US" dirty="0" smtClean="0"/>
              <a:t>, want met 300 </a:t>
            </a:r>
            <a:r>
              <a:rPr lang="en-US" dirty="0"/>
              <a:t>euros </a:t>
            </a:r>
            <a:r>
              <a:rPr lang="en-US" dirty="0" smtClean="0"/>
              <a:t>[per </a:t>
            </a:r>
            <a:r>
              <a:rPr lang="en-US" dirty="0" err="1" smtClean="0"/>
              <a:t>maand</a:t>
            </a:r>
            <a:r>
              <a:rPr lang="en-US" dirty="0" smtClean="0"/>
              <a:t>], kun je </a:t>
            </a:r>
            <a:r>
              <a:rPr lang="en-US" dirty="0" err="1" smtClean="0"/>
              <a:t>je</a:t>
            </a:r>
            <a:r>
              <a:rPr lang="en-US" dirty="0" smtClean="0"/>
              <a:t> het </a:t>
            </a:r>
            <a:r>
              <a:rPr lang="en-US" dirty="0" err="1" smtClean="0"/>
              <a:t>niet</a:t>
            </a:r>
            <a:r>
              <a:rPr lang="en-US" dirty="0" smtClean="0"/>
              <a:t> </a:t>
            </a:r>
            <a:r>
              <a:rPr lang="en-US" dirty="0" err="1" smtClean="0"/>
              <a:t>veroorloven</a:t>
            </a:r>
            <a:r>
              <a:rPr lang="en-US" dirty="0" smtClean="0"/>
              <a:t> om </a:t>
            </a:r>
            <a:r>
              <a:rPr lang="en-US" dirty="0" err="1" smtClean="0"/>
              <a:t>hier</a:t>
            </a:r>
            <a:r>
              <a:rPr lang="en-US" dirty="0" smtClean="0"/>
              <a:t> </a:t>
            </a:r>
            <a:r>
              <a:rPr lang="en-US" dirty="0" err="1" smtClean="0"/>
              <a:t>elke</a:t>
            </a:r>
            <a:r>
              <a:rPr lang="en-US" dirty="0" smtClean="0"/>
              <a:t> dag </a:t>
            </a:r>
            <a:r>
              <a:rPr lang="en-US" dirty="0" err="1" smtClean="0"/>
              <a:t>te</a:t>
            </a:r>
            <a:r>
              <a:rPr lang="en-US" dirty="0" smtClean="0"/>
              <a:t> </a:t>
            </a:r>
            <a:r>
              <a:rPr lang="en-US" dirty="0" err="1" smtClean="0"/>
              <a:t>eten</a:t>
            </a:r>
            <a:r>
              <a:rPr lang="en-US" dirty="0" smtClean="0"/>
              <a:t> </a:t>
            </a:r>
            <a:r>
              <a:rPr lang="en-US" dirty="0" err="1" smtClean="0"/>
              <a:t>voor</a:t>
            </a:r>
            <a:r>
              <a:rPr lang="en-US" dirty="0" smtClean="0"/>
              <a:t> 7 </a:t>
            </a:r>
            <a:r>
              <a:rPr lang="en-US" dirty="0"/>
              <a:t>euro </a:t>
            </a:r>
            <a:r>
              <a:rPr lang="en-US" dirty="0" smtClean="0"/>
              <a:t>50, </a:t>
            </a:r>
            <a:r>
              <a:rPr lang="en-US" dirty="0" err="1" smtClean="0"/>
              <a:t>dat</a:t>
            </a:r>
            <a:r>
              <a:rPr lang="en-US" dirty="0" smtClean="0"/>
              <a:t> snap je </a:t>
            </a:r>
            <a:r>
              <a:rPr lang="en-US" dirty="0" err="1" smtClean="0"/>
              <a:t>wel</a:t>
            </a:r>
            <a:r>
              <a:rPr lang="en-US" dirty="0" smtClean="0"/>
              <a:t>. Dan </a:t>
            </a:r>
            <a:r>
              <a:rPr lang="en-US" dirty="0" err="1" smtClean="0"/>
              <a:t>heb</a:t>
            </a:r>
            <a:r>
              <a:rPr lang="en-US" dirty="0" smtClean="0"/>
              <a:t> je </a:t>
            </a:r>
            <a:r>
              <a:rPr lang="en-US" dirty="0" err="1" smtClean="0"/>
              <a:t>niks</a:t>
            </a:r>
            <a:r>
              <a:rPr lang="en-US" dirty="0" smtClean="0"/>
              <a:t> </a:t>
            </a:r>
            <a:r>
              <a:rPr lang="en-US" dirty="0" err="1" smtClean="0"/>
              <a:t>meer</a:t>
            </a:r>
            <a:r>
              <a:rPr lang="en-US" dirty="0" smtClean="0"/>
              <a:t> over, kun je </a:t>
            </a:r>
            <a:r>
              <a:rPr lang="en-US" dirty="0" err="1" smtClean="0"/>
              <a:t>niet</a:t>
            </a:r>
            <a:r>
              <a:rPr lang="en-US" dirty="0" smtClean="0"/>
              <a:t> </a:t>
            </a:r>
            <a:r>
              <a:rPr lang="en-US" dirty="0" err="1" smtClean="0"/>
              <a:t>roken</a:t>
            </a:r>
            <a:r>
              <a:rPr lang="en-US" dirty="0" smtClean="0"/>
              <a:t>, </a:t>
            </a:r>
            <a:r>
              <a:rPr lang="en-US" dirty="0" err="1" smtClean="0"/>
              <a:t>ik</a:t>
            </a:r>
            <a:r>
              <a:rPr lang="en-US" dirty="0" smtClean="0"/>
              <a:t> neem </a:t>
            </a:r>
            <a:r>
              <a:rPr lang="en-US" dirty="0" err="1" smtClean="0"/>
              <a:t>een</a:t>
            </a:r>
            <a:r>
              <a:rPr lang="en-US" dirty="0" smtClean="0"/>
              <a:t> </a:t>
            </a:r>
            <a:r>
              <a:rPr lang="en-US" dirty="0" err="1" smtClean="0"/>
              <a:t>paar</a:t>
            </a:r>
            <a:r>
              <a:rPr lang="en-US" dirty="0" smtClean="0"/>
              <a:t> </a:t>
            </a:r>
            <a:r>
              <a:rPr lang="en-US" dirty="0" err="1" smtClean="0"/>
              <a:t>borrels</a:t>
            </a:r>
            <a:r>
              <a:rPr lang="en-US" dirty="0" smtClean="0"/>
              <a:t> per dag, </a:t>
            </a:r>
            <a:r>
              <a:rPr lang="en-US" dirty="0" err="1" smtClean="0"/>
              <a:t>nou</a:t>
            </a:r>
            <a:r>
              <a:rPr lang="en-US" dirty="0" smtClean="0"/>
              <a:t> </a:t>
            </a:r>
            <a:r>
              <a:rPr lang="en-US" dirty="0" err="1" smtClean="0"/>
              <a:t>dan</a:t>
            </a:r>
            <a:r>
              <a:rPr lang="en-US" dirty="0" smtClean="0"/>
              <a:t> </a:t>
            </a:r>
            <a:r>
              <a:rPr lang="en-US" dirty="0" err="1" smtClean="0"/>
              <a:t>zou</a:t>
            </a:r>
            <a:r>
              <a:rPr lang="en-US" dirty="0" smtClean="0"/>
              <a:t> je </a:t>
            </a:r>
            <a:r>
              <a:rPr lang="en-US" dirty="0" err="1" smtClean="0"/>
              <a:t>haast</a:t>
            </a:r>
            <a:r>
              <a:rPr lang="en-US" dirty="0" smtClean="0"/>
              <a:t> </a:t>
            </a:r>
            <a:r>
              <a:rPr lang="en-US" dirty="0" err="1" smtClean="0"/>
              <a:t>geen</a:t>
            </a:r>
            <a:r>
              <a:rPr lang="en-US" dirty="0" smtClean="0"/>
              <a:t> </a:t>
            </a:r>
            <a:r>
              <a:rPr lang="en-US" dirty="0" err="1" smtClean="0"/>
              <a:t>biscuitje</a:t>
            </a:r>
            <a:r>
              <a:rPr lang="en-US" dirty="0" smtClean="0"/>
              <a:t> </a:t>
            </a:r>
            <a:r>
              <a:rPr lang="en-US" dirty="0" err="1" smtClean="0"/>
              <a:t>meer</a:t>
            </a:r>
            <a:r>
              <a:rPr lang="en-US" dirty="0" smtClean="0"/>
              <a:t> </a:t>
            </a:r>
            <a:r>
              <a:rPr lang="en-US" dirty="0" err="1" smtClean="0"/>
              <a:t>kunnen</a:t>
            </a:r>
            <a:r>
              <a:rPr lang="en-US" dirty="0" smtClean="0"/>
              <a:t> </a:t>
            </a:r>
            <a:r>
              <a:rPr lang="en-US" dirty="0" err="1" smtClean="0"/>
              <a:t>kopen</a:t>
            </a:r>
            <a:r>
              <a:rPr lang="en-US" dirty="0" smtClean="0"/>
              <a:t>, </a:t>
            </a:r>
            <a:r>
              <a:rPr lang="en-US" dirty="0" err="1" smtClean="0"/>
              <a:t>dat</a:t>
            </a:r>
            <a:r>
              <a:rPr lang="en-US" dirty="0" smtClean="0"/>
              <a:t> </a:t>
            </a:r>
            <a:r>
              <a:rPr lang="en-US" dirty="0" err="1" smtClean="0"/>
              <a:t>zou</a:t>
            </a:r>
            <a:r>
              <a:rPr lang="en-US" dirty="0" smtClean="0"/>
              <a:t> </a:t>
            </a:r>
            <a:r>
              <a:rPr lang="en-US" dirty="0" err="1" smtClean="0"/>
              <a:t>ik</a:t>
            </a:r>
            <a:r>
              <a:rPr lang="en-US" dirty="0" smtClean="0"/>
              <a:t> </a:t>
            </a:r>
            <a:r>
              <a:rPr lang="en-US" dirty="0" err="1" smtClean="0"/>
              <a:t>niet</a:t>
            </a:r>
            <a:r>
              <a:rPr lang="en-US" dirty="0" smtClean="0"/>
              <a:t> </a:t>
            </a:r>
            <a:r>
              <a:rPr lang="en-US" dirty="0" err="1" smtClean="0"/>
              <a:t>willen</a:t>
            </a:r>
            <a:r>
              <a:rPr lang="en-US" dirty="0" smtClean="0"/>
              <a:t>.” (</a:t>
            </a:r>
            <a:r>
              <a:rPr lang="en-US" dirty="0" err="1" smtClean="0"/>
              <a:t>Mevr</a:t>
            </a:r>
            <a:r>
              <a:rPr lang="en-US" dirty="0" smtClean="0"/>
              <a:t>. </a:t>
            </a:r>
            <a:r>
              <a:rPr lang="en-US" dirty="0"/>
              <a:t>Jensen, </a:t>
            </a:r>
            <a:r>
              <a:rPr lang="en-US" dirty="0" smtClean="0"/>
              <a:t>56-60 </a:t>
            </a:r>
            <a:r>
              <a:rPr lang="en-US" dirty="0" err="1" smtClean="0"/>
              <a:t>jaar</a:t>
            </a:r>
            <a:r>
              <a:rPr lang="en-US" dirty="0" smtClean="0"/>
              <a:t>, </a:t>
            </a:r>
            <a:r>
              <a:rPr lang="en-US" dirty="0" err="1" smtClean="0"/>
              <a:t>aanleunwoning</a:t>
            </a:r>
            <a:r>
              <a:rPr lang="en-US" dirty="0" smtClean="0"/>
              <a:t>)</a:t>
            </a:r>
            <a:endParaRPr lang="en-US" dirty="0"/>
          </a:p>
          <a:p>
            <a:endParaRPr lang="en-GB" dirty="0"/>
          </a:p>
        </p:txBody>
      </p:sp>
      <p:pic>
        <p:nvPicPr>
          <p:cNvPr id="4" name="Picture 3"/>
          <p:cNvPicPr>
            <a:picLocks noChangeAspect="1"/>
          </p:cNvPicPr>
          <p:nvPr/>
        </p:nvPicPr>
        <p:blipFill>
          <a:blip r:embed="rId3"/>
          <a:stretch>
            <a:fillRect/>
          </a:stretch>
        </p:blipFill>
        <p:spPr>
          <a:xfrm>
            <a:off x="6781800" y="2895600"/>
            <a:ext cx="1990725" cy="1990725"/>
          </a:xfrm>
          <a:prstGeom prst="rect">
            <a:avLst/>
          </a:prstGeom>
        </p:spPr>
      </p:pic>
    </p:spTree>
    <p:extLst>
      <p:ext uri="{BB962C8B-B14F-4D97-AF65-F5344CB8AC3E}">
        <p14:creationId xmlns:p14="http://schemas.microsoft.com/office/powerpoint/2010/main" val="257994661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Mobiliteit (1)</a:t>
            </a:r>
            <a:endParaRPr lang="nl-NL" dirty="0"/>
          </a:p>
        </p:txBody>
      </p:sp>
      <p:pic>
        <p:nvPicPr>
          <p:cNvPr id="5" name="Content Placeholder 4"/>
          <p:cNvPicPr>
            <a:picLocks noGrp="1" noChangeAspect="1"/>
          </p:cNvPicPr>
          <p:nvPr>
            <p:ph sz="half" idx="1"/>
          </p:nvPr>
        </p:nvPicPr>
        <p:blipFill>
          <a:blip r:embed="rId3"/>
          <a:stretch>
            <a:fillRect/>
          </a:stretch>
        </p:blipFill>
        <p:spPr>
          <a:xfrm>
            <a:off x="4953000" y="2362200"/>
            <a:ext cx="3572565" cy="3295316"/>
          </a:xfrm>
          <a:prstGeom prst="rect">
            <a:avLst/>
          </a:prstGeom>
        </p:spPr>
      </p:pic>
      <p:sp>
        <p:nvSpPr>
          <p:cNvPr id="4" name="Content Placeholder 3"/>
          <p:cNvSpPr>
            <a:spLocks noGrp="1"/>
          </p:cNvSpPr>
          <p:nvPr>
            <p:ph sz="half" idx="2"/>
          </p:nvPr>
        </p:nvSpPr>
        <p:spPr>
          <a:xfrm>
            <a:off x="76200" y="2133600"/>
            <a:ext cx="4721225" cy="4318000"/>
          </a:xfrm>
        </p:spPr>
        <p:txBody>
          <a:bodyPr/>
          <a:lstStyle/>
          <a:p>
            <a:r>
              <a:rPr lang="nl-NL" dirty="0" smtClean="0"/>
              <a:t>Dagelijkse beweging</a:t>
            </a:r>
          </a:p>
          <a:p>
            <a:r>
              <a:rPr lang="nl-NL" dirty="0" smtClean="0"/>
              <a:t>Relatie met welbevinden</a:t>
            </a:r>
          </a:p>
          <a:p>
            <a:r>
              <a:rPr lang="nl-NL" dirty="0"/>
              <a:t>Vervoermiddelen: auto, (elektrische) fiets, </a:t>
            </a:r>
            <a:r>
              <a:rPr lang="nl-NL" dirty="0" smtClean="0"/>
              <a:t>lopen, OV</a:t>
            </a:r>
          </a:p>
          <a:p>
            <a:r>
              <a:rPr lang="nl-NL" dirty="0" smtClean="0"/>
              <a:t>Beperkingen en mogelijkheden</a:t>
            </a:r>
            <a:endParaRPr lang="nl-NL" dirty="0"/>
          </a:p>
          <a:p>
            <a:endParaRPr lang="nl-NL" dirty="0"/>
          </a:p>
        </p:txBody>
      </p:sp>
      <p:pic>
        <p:nvPicPr>
          <p:cNvPr id="6" name="Picture 5"/>
          <p:cNvPicPr>
            <a:picLocks noChangeAspect="1"/>
          </p:cNvPicPr>
          <p:nvPr/>
        </p:nvPicPr>
        <p:blipFill>
          <a:blip r:embed="rId4"/>
          <a:stretch>
            <a:fillRect/>
          </a:stretch>
        </p:blipFill>
        <p:spPr>
          <a:xfrm>
            <a:off x="7761281" y="6172201"/>
            <a:ext cx="1382719" cy="685799"/>
          </a:xfrm>
          <a:prstGeom prst="rect">
            <a:avLst/>
          </a:prstGeom>
        </p:spPr>
      </p:pic>
      <p:sp>
        <p:nvSpPr>
          <p:cNvPr id="9" name="Rectangle 8"/>
          <p:cNvSpPr/>
          <p:nvPr/>
        </p:nvSpPr>
        <p:spPr>
          <a:xfrm>
            <a:off x="0" y="6424023"/>
            <a:ext cx="7772400" cy="400110"/>
          </a:xfrm>
          <a:prstGeom prst="rect">
            <a:avLst/>
          </a:prstGeom>
        </p:spPr>
        <p:txBody>
          <a:bodyPr wrap="square">
            <a:spAutoFit/>
          </a:bodyPr>
          <a:lstStyle/>
          <a:p>
            <a:r>
              <a:rPr lang="nl-NL" sz="1000" dirty="0"/>
              <a:t>Dit project is gefinancierd door de Europese </a:t>
            </a:r>
            <a:r>
              <a:rPr lang="nl-NL" sz="1000" dirty="0" err="1"/>
              <a:t>Onderzoeksraad</a:t>
            </a:r>
            <a:r>
              <a:rPr lang="nl-NL" sz="1000" dirty="0"/>
              <a:t> (ERC) als onderdeel van het Europese Horizon 2020 onderzoeks- en innovatieprogramma (Subsidieovereenkomst Nr. 802202).</a:t>
            </a:r>
          </a:p>
        </p:txBody>
      </p:sp>
    </p:spTree>
    <p:extLst>
      <p:ext uri="{BB962C8B-B14F-4D97-AF65-F5344CB8AC3E}">
        <p14:creationId xmlns:p14="http://schemas.microsoft.com/office/powerpoint/2010/main" val="39872757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Mobiliteit (2)</a:t>
            </a:r>
            <a:endParaRPr lang="nl-NL" dirty="0"/>
          </a:p>
        </p:txBody>
      </p:sp>
      <p:sp>
        <p:nvSpPr>
          <p:cNvPr id="3" name="Content Placeholder 2"/>
          <p:cNvSpPr>
            <a:spLocks noGrp="1"/>
          </p:cNvSpPr>
          <p:nvPr>
            <p:ph idx="1"/>
          </p:nvPr>
        </p:nvSpPr>
        <p:spPr>
          <a:xfrm>
            <a:off x="0" y="2155666"/>
            <a:ext cx="6705600" cy="4397534"/>
          </a:xfrm>
        </p:spPr>
        <p:txBody>
          <a:bodyPr>
            <a:normAutofit fontScale="85000" lnSpcReduction="10000"/>
          </a:bodyPr>
          <a:lstStyle/>
          <a:p>
            <a:pPr marL="0" indent="0">
              <a:buNone/>
            </a:pPr>
            <a:r>
              <a:rPr lang="nl-NL" dirty="0" smtClean="0"/>
              <a:t>“</a:t>
            </a:r>
            <a:r>
              <a:rPr lang="nl-NL" dirty="0"/>
              <a:t>We hebben sinds april vorig jaar elektrische fietsen. Naar Dorp E [waar hij vrijwilligerswerk doet] gingen we eigenlijk altijd met de auto, behalve als het super mooi weer was en weinig wind en weet ik veel wat allemaal, dan wilden we wel op de fiets gaan. Maar nu is het zo dat we eigenlijk altijd op de fiets gaan. Zoals gister waren we er ook, ja dan moet je van alles mee. Een grote pan soep moesten we meenemen […] dus toen moesten we wel met de auto. Maar eigenlijk deed dat een beetje zeer. […] Normaal fietsen we heel veel. Vorig jaar hebben we 3.000 kilometer gefietst.” (Meneer </a:t>
            </a:r>
            <a:r>
              <a:rPr lang="nl-NL" dirty="0" smtClean="0"/>
              <a:t>Peeters, 71-75 jaar, dorp)</a:t>
            </a:r>
            <a:endParaRPr lang="nl-NL" dirty="0"/>
          </a:p>
          <a:p>
            <a:endParaRPr lang="nl-NL" dirty="0"/>
          </a:p>
        </p:txBody>
      </p:sp>
      <p:pic>
        <p:nvPicPr>
          <p:cNvPr id="4" name="Content Placeholder 5"/>
          <p:cNvPicPr>
            <a:picLocks noChangeAspect="1"/>
          </p:cNvPicPr>
          <p:nvPr/>
        </p:nvPicPr>
        <p:blipFill>
          <a:blip r:embed="rId3"/>
          <a:stretch>
            <a:fillRect/>
          </a:stretch>
        </p:blipFill>
        <p:spPr bwMode="auto">
          <a:xfrm>
            <a:off x="6324600" y="2590800"/>
            <a:ext cx="2589213" cy="2675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435982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Mobiliteit </a:t>
            </a:r>
            <a:r>
              <a:rPr lang="nl-NL" dirty="0" smtClean="0"/>
              <a:t>(3)</a:t>
            </a:r>
            <a:endParaRPr lang="nl-NL" dirty="0"/>
          </a:p>
        </p:txBody>
      </p:sp>
      <p:sp>
        <p:nvSpPr>
          <p:cNvPr id="3" name="Content Placeholder 2"/>
          <p:cNvSpPr>
            <a:spLocks noGrp="1"/>
          </p:cNvSpPr>
          <p:nvPr>
            <p:ph idx="1"/>
          </p:nvPr>
        </p:nvSpPr>
        <p:spPr>
          <a:xfrm>
            <a:off x="1" y="2155666"/>
            <a:ext cx="6172200" cy="4448334"/>
          </a:xfrm>
        </p:spPr>
        <p:txBody>
          <a:bodyPr>
            <a:normAutofit/>
          </a:bodyPr>
          <a:lstStyle/>
          <a:p>
            <a:pPr marL="0" indent="0">
              <a:buNone/>
            </a:pPr>
            <a:r>
              <a:rPr lang="nl-NL" dirty="0" smtClean="0"/>
              <a:t>“Ze </a:t>
            </a:r>
            <a:r>
              <a:rPr lang="nl-NL" dirty="0"/>
              <a:t>zeggen allemaal dat ik </a:t>
            </a:r>
            <a:r>
              <a:rPr lang="nl-NL" dirty="0" smtClean="0"/>
              <a:t>nogal </a:t>
            </a:r>
            <a:r>
              <a:rPr lang="nl-NL" dirty="0"/>
              <a:t>slinger, nou dat zal dan wel, maar ik zeg ik heb geen drank op hoor. [gelach</a:t>
            </a:r>
            <a:r>
              <a:rPr lang="nl-NL" dirty="0" smtClean="0"/>
              <a:t>] Ja </a:t>
            </a:r>
            <a:r>
              <a:rPr lang="nl-NL" dirty="0"/>
              <a:t>het is </a:t>
            </a:r>
            <a:r>
              <a:rPr lang="nl-NL" dirty="0" smtClean="0"/>
              <a:t>met </a:t>
            </a:r>
            <a:r>
              <a:rPr lang="nl-NL" dirty="0"/>
              <a:t>dat </a:t>
            </a:r>
            <a:r>
              <a:rPr lang="nl-NL" dirty="0" smtClean="0"/>
              <a:t>evenwicht. [Als er een </a:t>
            </a:r>
            <a:r>
              <a:rPr lang="nl-NL" dirty="0"/>
              <a:t>smal bruggetje komt of </a:t>
            </a:r>
            <a:r>
              <a:rPr lang="nl-NL" dirty="0" smtClean="0"/>
              <a:t>zo] dan </a:t>
            </a:r>
            <a:r>
              <a:rPr lang="nl-NL" dirty="0"/>
              <a:t>stap ik </a:t>
            </a:r>
            <a:r>
              <a:rPr lang="nl-NL" dirty="0" smtClean="0"/>
              <a:t>af. Ik heb </a:t>
            </a:r>
            <a:r>
              <a:rPr lang="nl-NL" dirty="0"/>
              <a:t>laatst het pad nog gereden, nou dat is zo’n smal paadje. Dan </a:t>
            </a:r>
            <a:r>
              <a:rPr lang="nl-NL" dirty="0" smtClean="0"/>
              <a:t>denk ik, doorzetten</a:t>
            </a:r>
            <a:r>
              <a:rPr lang="nl-NL" dirty="0"/>
              <a:t>. Hupsakee</a:t>
            </a:r>
            <a:r>
              <a:rPr lang="nl-NL" dirty="0" smtClean="0"/>
              <a:t>.” (Mevrouw </a:t>
            </a:r>
            <a:r>
              <a:rPr lang="nl-NL" dirty="0" err="1" smtClean="0"/>
              <a:t>Pietersen</a:t>
            </a:r>
            <a:r>
              <a:rPr lang="nl-NL" dirty="0"/>
              <a:t>)</a:t>
            </a:r>
          </a:p>
        </p:txBody>
      </p:sp>
      <p:pic>
        <p:nvPicPr>
          <p:cNvPr id="4" name="Picture 3"/>
          <p:cNvPicPr>
            <a:picLocks noChangeAspect="1"/>
          </p:cNvPicPr>
          <p:nvPr/>
        </p:nvPicPr>
        <p:blipFill>
          <a:blip r:embed="rId3"/>
          <a:stretch>
            <a:fillRect/>
          </a:stretch>
        </p:blipFill>
        <p:spPr>
          <a:xfrm>
            <a:off x="6400800" y="3352800"/>
            <a:ext cx="2422071" cy="1695450"/>
          </a:xfrm>
          <a:prstGeom prst="rect">
            <a:avLst/>
          </a:prstGeom>
        </p:spPr>
      </p:pic>
    </p:spTree>
    <p:extLst>
      <p:ext uri="{BB962C8B-B14F-4D97-AF65-F5344CB8AC3E}">
        <p14:creationId xmlns:p14="http://schemas.microsoft.com/office/powerpoint/2010/main" val="599187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nl-NL" dirty="0" smtClean="0"/>
              <a:t>Onderzoek met ouderen</a:t>
            </a:r>
            <a:endParaRPr lang="nl-NL" dirty="0"/>
          </a:p>
        </p:txBody>
      </p:sp>
      <p:sp>
        <p:nvSpPr>
          <p:cNvPr id="3" name="Content Placeholder 2"/>
          <p:cNvSpPr>
            <a:spLocks noGrp="1"/>
          </p:cNvSpPr>
          <p:nvPr>
            <p:ph idx="1"/>
          </p:nvPr>
        </p:nvSpPr>
        <p:spPr>
          <a:xfrm>
            <a:off x="0" y="2362200"/>
            <a:ext cx="9140825" cy="4241800"/>
          </a:xfrm>
        </p:spPr>
        <p:txBody>
          <a:bodyPr/>
          <a:lstStyle/>
          <a:p>
            <a:r>
              <a:rPr lang="nl-NL" dirty="0" smtClean="0"/>
              <a:t>Verschillende landen en woonomgevingen</a:t>
            </a:r>
          </a:p>
          <a:p>
            <a:r>
              <a:rPr lang="nl-NL" dirty="0" smtClean="0"/>
              <a:t>In verschillende gezondheid</a:t>
            </a:r>
          </a:p>
          <a:p>
            <a:r>
              <a:rPr lang="nl-NL" dirty="0" smtClean="0"/>
              <a:t>Diverse methoden</a:t>
            </a:r>
          </a:p>
          <a:p>
            <a:pPr lvl="1"/>
            <a:r>
              <a:rPr lang="nl-NL" dirty="0" smtClean="0"/>
              <a:t>Verhaal en ervaring van de deelnemer staat centraal</a:t>
            </a:r>
            <a:endParaRPr lang="nl-NL" dirty="0"/>
          </a:p>
        </p:txBody>
      </p:sp>
      <p:grpSp>
        <p:nvGrpSpPr>
          <p:cNvPr id="16" name="Group 15"/>
          <p:cNvGrpSpPr/>
          <p:nvPr/>
        </p:nvGrpSpPr>
        <p:grpSpPr>
          <a:xfrm>
            <a:off x="1752600" y="4876800"/>
            <a:ext cx="5410200" cy="1374768"/>
            <a:chOff x="2209800" y="4876800"/>
            <a:chExt cx="5105400" cy="1146168"/>
          </a:xfrm>
        </p:grpSpPr>
        <p:pic>
          <p:nvPicPr>
            <p:cNvPr id="11" name="Picture 10"/>
            <p:cNvPicPr>
              <a:picLocks noChangeAspect="1"/>
            </p:cNvPicPr>
            <p:nvPr/>
          </p:nvPicPr>
          <p:blipFill>
            <a:blip r:embed="rId3"/>
            <a:stretch>
              <a:fillRect/>
            </a:stretch>
          </p:blipFill>
          <p:spPr>
            <a:xfrm>
              <a:off x="2209800" y="5089814"/>
              <a:ext cx="1033342" cy="759349"/>
            </a:xfrm>
            <a:prstGeom prst="rect">
              <a:avLst/>
            </a:prstGeom>
          </p:spPr>
        </p:pic>
        <p:pic>
          <p:nvPicPr>
            <p:cNvPr id="12" name="Picture 11"/>
            <p:cNvPicPr>
              <a:picLocks noChangeAspect="1"/>
            </p:cNvPicPr>
            <p:nvPr/>
          </p:nvPicPr>
          <p:blipFill>
            <a:blip r:embed="rId4"/>
            <a:stretch>
              <a:fillRect/>
            </a:stretch>
          </p:blipFill>
          <p:spPr>
            <a:xfrm>
              <a:off x="3581400" y="4876800"/>
              <a:ext cx="1130886" cy="1146168"/>
            </a:xfrm>
            <a:prstGeom prst="rect">
              <a:avLst/>
            </a:prstGeom>
          </p:spPr>
        </p:pic>
        <p:pic>
          <p:nvPicPr>
            <p:cNvPr id="13" name="Picture 12"/>
            <p:cNvPicPr>
              <a:picLocks noChangeAspect="1"/>
            </p:cNvPicPr>
            <p:nvPr/>
          </p:nvPicPr>
          <p:blipFill>
            <a:blip r:embed="rId5"/>
            <a:stretch>
              <a:fillRect/>
            </a:stretch>
          </p:blipFill>
          <p:spPr>
            <a:xfrm>
              <a:off x="5029200" y="4994328"/>
              <a:ext cx="838200" cy="873125"/>
            </a:xfrm>
            <a:prstGeom prst="rect">
              <a:avLst/>
            </a:prstGeom>
          </p:spPr>
        </p:pic>
        <p:pic>
          <p:nvPicPr>
            <p:cNvPr id="14" name="Picture 13"/>
            <p:cNvPicPr>
              <a:picLocks noChangeAspect="1"/>
            </p:cNvPicPr>
            <p:nvPr/>
          </p:nvPicPr>
          <p:blipFill>
            <a:blip r:embed="rId6"/>
            <a:stretch>
              <a:fillRect/>
            </a:stretch>
          </p:blipFill>
          <p:spPr>
            <a:xfrm>
              <a:off x="5943600" y="4956650"/>
              <a:ext cx="1371600" cy="907774"/>
            </a:xfrm>
            <a:prstGeom prst="rect">
              <a:avLst/>
            </a:prstGeom>
          </p:spPr>
        </p:pic>
      </p:grpSp>
    </p:spTree>
    <p:extLst>
      <p:ext uri="{BB962C8B-B14F-4D97-AF65-F5344CB8AC3E}">
        <p14:creationId xmlns:p14="http://schemas.microsoft.com/office/powerpoint/2010/main" val="18961988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nl-NL" smtClean="0"/>
              <a:t>2017: Leeftijdsvriendelijk </a:t>
            </a:r>
            <a:r>
              <a:rPr lang="nl-NL" dirty="0" smtClean="0"/>
              <a:t>Vledder</a:t>
            </a:r>
            <a:endParaRPr lang="nl-NL" dirty="0"/>
          </a:p>
        </p:txBody>
      </p:sp>
      <p:sp>
        <p:nvSpPr>
          <p:cNvPr id="5" name="TextBox 4"/>
          <p:cNvSpPr txBox="1"/>
          <p:nvPr/>
        </p:nvSpPr>
        <p:spPr>
          <a:xfrm>
            <a:off x="381000" y="6172200"/>
            <a:ext cx="4343400" cy="381000"/>
          </a:xfrm>
          <a:prstGeom prst="rect">
            <a:avLst/>
          </a:prstGeom>
          <a:noFill/>
        </p:spPr>
        <p:txBody>
          <a:bodyPr wrap="square" rtlCol="0">
            <a:spAutoFit/>
          </a:bodyPr>
          <a:lstStyle/>
          <a:p>
            <a:r>
              <a:rPr lang="nl-NL" dirty="0" smtClean="0"/>
              <a:t>Bron: </a:t>
            </a:r>
            <a:r>
              <a:rPr lang="nl-NL" dirty="0" err="1" smtClean="0"/>
              <a:t>Fowler</a:t>
            </a:r>
            <a:r>
              <a:rPr lang="nl-NL" dirty="0" smtClean="0"/>
              <a:t> (2017)</a:t>
            </a:r>
            <a:endParaRPr lang="nl-NL" dirty="0"/>
          </a:p>
        </p:txBody>
      </p:sp>
      <p:pic>
        <p:nvPicPr>
          <p:cNvPr id="8" name="Picture 7"/>
          <p:cNvPicPr>
            <a:picLocks noChangeAspect="1"/>
          </p:cNvPicPr>
          <p:nvPr/>
        </p:nvPicPr>
        <p:blipFill>
          <a:blip r:embed="rId3"/>
          <a:stretch>
            <a:fillRect/>
          </a:stretch>
        </p:blipFill>
        <p:spPr>
          <a:xfrm>
            <a:off x="914400" y="2590800"/>
            <a:ext cx="2822223" cy="2667000"/>
          </a:xfrm>
          <a:prstGeom prst="rect">
            <a:avLst/>
          </a:prstGeom>
        </p:spPr>
      </p:pic>
      <p:pic>
        <p:nvPicPr>
          <p:cNvPr id="9" name="Picture 8"/>
          <p:cNvPicPr>
            <a:picLocks noChangeAspect="1"/>
          </p:cNvPicPr>
          <p:nvPr/>
        </p:nvPicPr>
        <p:blipFill>
          <a:blip r:embed="rId4"/>
          <a:stretch>
            <a:fillRect/>
          </a:stretch>
        </p:blipFill>
        <p:spPr>
          <a:xfrm>
            <a:off x="4130524" y="2590800"/>
            <a:ext cx="4223402" cy="2667000"/>
          </a:xfrm>
          <a:prstGeom prst="rect">
            <a:avLst/>
          </a:prstGeom>
        </p:spPr>
      </p:pic>
    </p:spTree>
    <p:extLst>
      <p:ext uri="{BB962C8B-B14F-4D97-AF65-F5344CB8AC3E}">
        <p14:creationId xmlns:p14="http://schemas.microsoft.com/office/powerpoint/2010/main" val="23764797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err="1" smtClean="0"/>
              <a:t>onderliggende</a:t>
            </a:r>
            <a:r>
              <a:rPr lang="en-GB" dirty="0" smtClean="0"/>
              <a:t> </a:t>
            </a:r>
            <a:r>
              <a:rPr lang="en-GB" dirty="0" err="1" smtClean="0"/>
              <a:t>concepten</a:t>
            </a:r>
            <a:endParaRPr lang="en-GB" dirty="0"/>
          </a:p>
        </p:txBody>
      </p:sp>
      <p:sp>
        <p:nvSpPr>
          <p:cNvPr id="5" name="Text Placeholder 4"/>
          <p:cNvSpPr>
            <a:spLocks noGrp="1"/>
          </p:cNvSpPr>
          <p:nvPr>
            <p:ph type="body" idx="1"/>
          </p:nvPr>
        </p:nvSpPr>
        <p:spPr/>
        <p:txBody>
          <a:bodyPr/>
          <a:lstStyle/>
          <a:p>
            <a:r>
              <a:rPr lang="en-GB" dirty="0" err="1" smtClean="0"/>
              <a:t>Ouder</a:t>
            </a:r>
            <a:r>
              <a:rPr lang="en-GB" dirty="0" smtClean="0"/>
              <a:t> </a:t>
            </a:r>
            <a:r>
              <a:rPr lang="en-GB" dirty="0" err="1" smtClean="0"/>
              <a:t>worden</a:t>
            </a:r>
            <a:r>
              <a:rPr lang="en-GB" dirty="0" smtClean="0"/>
              <a:t> in je </a:t>
            </a:r>
            <a:r>
              <a:rPr lang="en-GB" dirty="0" err="1" smtClean="0"/>
              <a:t>dorp</a:t>
            </a:r>
            <a:endParaRPr lang="en-GB" dirty="0"/>
          </a:p>
        </p:txBody>
      </p:sp>
    </p:spTree>
    <p:extLst>
      <p:ext uri="{BB962C8B-B14F-4D97-AF65-F5344CB8AC3E}">
        <p14:creationId xmlns:p14="http://schemas.microsoft.com/office/powerpoint/2010/main" val="23777632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Belang</a:t>
            </a:r>
            <a:r>
              <a:rPr lang="en-GB" dirty="0" smtClean="0"/>
              <a:t> van de </a:t>
            </a:r>
            <a:r>
              <a:rPr lang="en-GB" dirty="0" err="1" smtClean="0"/>
              <a:t>leefomgeving</a:t>
            </a:r>
            <a:endParaRPr lang="en-GB" dirty="0"/>
          </a:p>
        </p:txBody>
      </p:sp>
      <p:sp>
        <p:nvSpPr>
          <p:cNvPr id="3" name="Content Placeholder 2"/>
          <p:cNvSpPr>
            <a:spLocks noGrp="1"/>
          </p:cNvSpPr>
          <p:nvPr>
            <p:ph idx="1"/>
          </p:nvPr>
        </p:nvSpPr>
        <p:spPr/>
        <p:txBody>
          <a:bodyPr/>
          <a:lstStyle/>
          <a:p>
            <a:r>
              <a:rPr lang="en-GB" i="1" dirty="0" smtClean="0"/>
              <a:t>Ageing in place</a:t>
            </a:r>
          </a:p>
          <a:p>
            <a:pPr lvl="1"/>
            <a:r>
              <a:rPr lang="en-GB" dirty="0" smtClean="0"/>
              <a:t>In je </a:t>
            </a:r>
            <a:r>
              <a:rPr lang="en-GB" dirty="0" err="1" smtClean="0"/>
              <a:t>eigen</a:t>
            </a:r>
            <a:r>
              <a:rPr lang="en-GB" dirty="0" smtClean="0"/>
              <a:t> huis, </a:t>
            </a:r>
            <a:r>
              <a:rPr lang="en-GB" dirty="0" err="1" smtClean="0"/>
              <a:t>en</a:t>
            </a:r>
            <a:r>
              <a:rPr lang="en-GB" dirty="0" smtClean="0"/>
              <a:t> je </a:t>
            </a:r>
            <a:r>
              <a:rPr lang="en-GB" dirty="0" err="1" smtClean="0"/>
              <a:t>eigen</a:t>
            </a:r>
            <a:r>
              <a:rPr lang="en-GB" dirty="0" smtClean="0"/>
              <a:t> </a:t>
            </a:r>
            <a:r>
              <a:rPr lang="en-GB" dirty="0" err="1" smtClean="0"/>
              <a:t>buurt</a:t>
            </a:r>
            <a:r>
              <a:rPr lang="en-GB" dirty="0" smtClean="0"/>
              <a:t> of </a:t>
            </a:r>
            <a:r>
              <a:rPr lang="en-GB" dirty="0" err="1" smtClean="0"/>
              <a:t>dorp</a:t>
            </a:r>
            <a:endParaRPr lang="en-GB" dirty="0" smtClean="0"/>
          </a:p>
          <a:p>
            <a:pPr lvl="1"/>
            <a:r>
              <a:rPr lang="en-GB" dirty="0" err="1" smtClean="0"/>
              <a:t>Sociaal</a:t>
            </a:r>
            <a:r>
              <a:rPr lang="en-GB" dirty="0" smtClean="0"/>
              <a:t> </a:t>
            </a:r>
            <a:r>
              <a:rPr lang="en-GB" dirty="0" err="1" smtClean="0"/>
              <a:t>netwerk</a:t>
            </a:r>
            <a:endParaRPr lang="en-GB" dirty="0" smtClean="0"/>
          </a:p>
          <a:p>
            <a:pPr lvl="1"/>
            <a:endParaRPr lang="en-GB" dirty="0" smtClean="0"/>
          </a:p>
        </p:txBody>
      </p:sp>
      <p:pic>
        <p:nvPicPr>
          <p:cNvPr id="4" name="Picture 3"/>
          <p:cNvPicPr>
            <a:picLocks noChangeAspect="1"/>
          </p:cNvPicPr>
          <p:nvPr/>
        </p:nvPicPr>
        <p:blipFill>
          <a:blip r:embed="rId3"/>
          <a:stretch>
            <a:fillRect/>
          </a:stretch>
        </p:blipFill>
        <p:spPr>
          <a:xfrm>
            <a:off x="2362200" y="3581400"/>
            <a:ext cx="4343400" cy="3040380"/>
          </a:xfrm>
          <a:prstGeom prst="rect">
            <a:avLst/>
          </a:prstGeom>
        </p:spPr>
      </p:pic>
      <p:sp>
        <p:nvSpPr>
          <p:cNvPr id="5" name="TextBox 4"/>
          <p:cNvSpPr txBox="1"/>
          <p:nvPr/>
        </p:nvSpPr>
        <p:spPr>
          <a:xfrm>
            <a:off x="7315200" y="6172200"/>
            <a:ext cx="1828800" cy="523220"/>
          </a:xfrm>
          <a:prstGeom prst="rect">
            <a:avLst/>
          </a:prstGeom>
          <a:noFill/>
        </p:spPr>
        <p:txBody>
          <a:bodyPr wrap="square" rtlCol="0">
            <a:spAutoFit/>
          </a:bodyPr>
          <a:lstStyle/>
          <a:p>
            <a:r>
              <a:rPr lang="nl-NL" sz="1400" dirty="0" smtClean="0"/>
              <a:t>Bron: Boyle et al. (2015)</a:t>
            </a:r>
            <a:endParaRPr lang="nl-NL" sz="1400" dirty="0"/>
          </a:p>
        </p:txBody>
      </p:sp>
    </p:spTree>
    <p:extLst>
      <p:ext uri="{BB962C8B-B14F-4D97-AF65-F5344CB8AC3E}">
        <p14:creationId xmlns:p14="http://schemas.microsoft.com/office/powerpoint/2010/main" val="1647599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nl-NL" dirty="0" smtClean="0"/>
              <a:t>Person-environment fit</a:t>
            </a:r>
            <a:endParaRPr lang="nl-NL" dirty="0"/>
          </a:p>
        </p:txBody>
      </p:sp>
      <p:pic>
        <p:nvPicPr>
          <p:cNvPr id="6" name="Content Placeholder 5"/>
          <p:cNvPicPr>
            <a:picLocks noGrp="1" noChangeAspect="1"/>
          </p:cNvPicPr>
          <p:nvPr>
            <p:ph idx="1"/>
          </p:nvPr>
        </p:nvPicPr>
        <p:blipFill>
          <a:blip r:embed="rId3"/>
          <a:stretch>
            <a:fillRect/>
          </a:stretch>
        </p:blipFill>
        <p:spPr>
          <a:xfrm>
            <a:off x="2438400" y="2590800"/>
            <a:ext cx="3751262" cy="3690758"/>
          </a:xfrm>
          <a:prstGeom prst="rect">
            <a:avLst/>
          </a:prstGeom>
        </p:spPr>
      </p:pic>
      <p:sp>
        <p:nvSpPr>
          <p:cNvPr id="7" name="TextBox 6"/>
          <p:cNvSpPr txBox="1"/>
          <p:nvPr/>
        </p:nvSpPr>
        <p:spPr>
          <a:xfrm>
            <a:off x="6477000" y="6172200"/>
            <a:ext cx="2590800" cy="523220"/>
          </a:xfrm>
          <a:prstGeom prst="rect">
            <a:avLst/>
          </a:prstGeom>
          <a:noFill/>
        </p:spPr>
        <p:txBody>
          <a:bodyPr wrap="square" rtlCol="0">
            <a:spAutoFit/>
          </a:bodyPr>
          <a:lstStyle/>
          <a:p>
            <a:r>
              <a:rPr lang="nl-NL" sz="1400" dirty="0" smtClean="0"/>
              <a:t>Bron: gebaseerd op </a:t>
            </a:r>
            <a:r>
              <a:rPr lang="en-US" sz="1400" dirty="0" smtClean="0"/>
              <a:t>Lawton &amp; </a:t>
            </a:r>
            <a:r>
              <a:rPr lang="en-US" sz="1400" dirty="0" err="1"/>
              <a:t>Nahemow</a:t>
            </a:r>
            <a:r>
              <a:rPr lang="en-US" sz="1400" dirty="0"/>
              <a:t> (1973)</a:t>
            </a:r>
            <a:endParaRPr lang="nl-NL" sz="1400" dirty="0"/>
          </a:p>
        </p:txBody>
      </p:sp>
    </p:spTree>
    <p:extLst>
      <p:ext uri="{BB962C8B-B14F-4D97-AF65-F5344CB8AC3E}">
        <p14:creationId xmlns:p14="http://schemas.microsoft.com/office/powerpoint/2010/main" val="30628220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Life space</a:t>
            </a:r>
            <a:endParaRPr lang="en-GB" dirty="0"/>
          </a:p>
        </p:txBody>
      </p:sp>
      <p:pic>
        <p:nvPicPr>
          <p:cNvPr id="6" name="Picture 5"/>
          <p:cNvPicPr>
            <a:picLocks noChangeAspect="1"/>
          </p:cNvPicPr>
          <p:nvPr/>
        </p:nvPicPr>
        <p:blipFill>
          <a:blip r:embed="rId3"/>
          <a:stretch>
            <a:fillRect/>
          </a:stretch>
        </p:blipFill>
        <p:spPr>
          <a:xfrm>
            <a:off x="533400" y="2133600"/>
            <a:ext cx="4114800" cy="4605100"/>
          </a:xfrm>
          <a:prstGeom prst="rect">
            <a:avLst/>
          </a:prstGeom>
        </p:spPr>
      </p:pic>
      <p:sp>
        <p:nvSpPr>
          <p:cNvPr id="9" name="TextBox 8"/>
          <p:cNvSpPr txBox="1"/>
          <p:nvPr/>
        </p:nvSpPr>
        <p:spPr>
          <a:xfrm>
            <a:off x="5334000" y="2209800"/>
            <a:ext cx="3657600" cy="2585323"/>
          </a:xfrm>
          <a:prstGeom prst="rect">
            <a:avLst/>
          </a:prstGeom>
          <a:noFill/>
        </p:spPr>
        <p:txBody>
          <a:bodyPr wrap="square" rtlCol="0">
            <a:spAutoFit/>
          </a:bodyPr>
          <a:lstStyle/>
          <a:p>
            <a:r>
              <a:rPr lang="en-US" dirty="0" smtClean="0"/>
              <a:t>Janna </a:t>
            </a:r>
          </a:p>
          <a:p>
            <a:endParaRPr lang="en-US" dirty="0" smtClean="0"/>
          </a:p>
          <a:p>
            <a:pPr marL="285750" indent="-285750">
              <a:buFont typeface="Arial" panose="020B0604020202020204" pitchFamily="34" charset="0"/>
              <a:buChar char="•"/>
            </a:pPr>
            <a:r>
              <a:rPr lang="en-US" dirty="0" err="1" smtClean="0"/>
              <a:t>Woont</a:t>
            </a:r>
            <a:r>
              <a:rPr lang="en-US" dirty="0" smtClean="0"/>
              <a:t> in </a:t>
            </a:r>
            <a:r>
              <a:rPr lang="en-US" dirty="0" err="1" smtClean="0"/>
              <a:t>een</a:t>
            </a:r>
            <a:r>
              <a:rPr lang="en-US" dirty="0" smtClean="0"/>
              <a:t> </a:t>
            </a:r>
            <a:r>
              <a:rPr lang="en-US" dirty="0" err="1" smtClean="0"/>
              <a:t>appartement</a:t>
            </a:r>
            <a:r>
              <a:rPr lang="en-US" dirty="0" smtClean="0"/>
              <a:t> in </a:t>
            </a:r>
            <a:r>
              <a:rPr lang="en-US" dirty="0" err="1" smtClean="0"/>
              <a:t>een</a:t>
            </a:r>
            <a:r>
              <a:rPr lang="en-US" dirty="0" smtClean="0"/>
              <a:t> </a:t>
            </a:r>
            <a:r>
              <a:rPr lang="en-US" dirty="0" err="1" smtClean="0"/>
              <a:t>dorp</a:t>
            </a:r>
            <a:endParaRPr lang="en-US" dirty="0" smtClean="0"/>
          </a:p>
          <a:p>
            <a:pPr marL="285750" indent="-285750">
              <a:buFont typeface="Arial" panose="020B0604020202020204" pitchFamily="34" charset="0"/>
              <a:buChar char="•"/>
            </a:pPr>
            <a:r>
              <a:rPr lang="en-US" dirty="0" err="1" smtClean="0"/>
              <a:t>Woont</a:t>
            </a:r>
            <a:r>
              <a:rPr lang="en-US" dirty="0" smtClean="0"/>
              <a:t> met </a:t>
            </a:r>
            <a:r>
              <a:rPr lang="en-US" dirty="0" err="1" smtClean="0"/>
              <a:t>haar</a:t>
            </a:r>
            <a:r>
              <a:rPr lang="en-US" dirty="0" smtClean="0"/>
              <a:t> man, die de </a:t>
            </a:r>
            <a:r>
              <a:rPr lang="en-US" dirty="0" err="1" smtClean="0"/>
              <a:t>ziekte</a:t>
            </a:r>
            <a:r>
              <a:rPr lang="en-US" dirty="0" smtClean="0"/>
              <a:t> van Alzheimer </a:t>
            </a:r>
            <a:r>
              <a:rPr lang="en-US" dirty="0" err="1" smtClean="0"/>
              <a:t>heeft</a:t>
            </a:r>
            <a:endParaRPr lang="en-US" dirty="0" smtClean="0"/>
          </a:p>
          <a:p>
            <a:pPr marL="285750" indent="-285750">
              <a:buFont typeface="Arial" panose="020B0604020202020204" pitchFamily="34" charset="0"/>
              <a:buChar char="•"/>
            </a:pPr>
            <a:r>
              <a:rPr lang="en-US" dirty="0" err="1" smtClean="0"/>
              <a:t>Ondersteuning</a:t>
            </a:r>
            <a:r>
              <a:rPr lang="en-US" dirty="0" smtClean="0"/>
              <a:t> van </a:t>
            </a:r>
            <a:r>
              <a:rPr lang="en-US" dirty="0" err="1" smtClean="0"/>
              <a:t>familie</a:t>
            </a:r>
            <a:r>
              <a:rPr lang="en-US" dirty="0" smtClean="0"/>
              <a:t>, </a:t>
            </a:r>
            <a:r>
              <a:rPr lang="en-US" dirty="0" err="1" smtClean="0"/>
              <a:t>vrienden</a:t>
            </a:r>
            <a:r>
              <a:rPr lang="en-US" dirty="0" smtClean="0"/>
              <a:t> </a:t>
            </a:r>
            <a:r>
              <a:rPr lang="en-US" dirty="0" err="1" smtClean="0"/>
              <a:t>en</a:t>
            </a:r>
            <a:r>
              <a:rPr lang="en-US" dirty="0" smtClean="0"/>
              <a:t> </a:t>
            </a:r>
            <a:r>
              <a:rPr lang="en-US" dirty="0" err="1" smtClean="0"/>
              <a:t>buren</a:t>
            </a:r>
            <a:endParaRPr lang="en-US" dirty="0" smtClean="0"/>
          </a:p>
          <a:p>
            <a:pPr marL="285750" indent="-285750">
              <a:buFont typeface="Arial" panose="020B0604020202020204" pitchFamily="34" charset="0"/>
              <a:buChar char="•"/>
            </a:pPr>
            <a:r>
              <a:rPr lang="en-US" dirty="0" err="1" smtClean="0"/>
              <a:t>Middelhoog</a:t>
            </a:r>
            <a:r>
              <a:rPr lang="en-US" dirty="0" smtClean="0"/>
              <a:t> </a:t>
            </a:r>
            <a:r>
              <a:rPr lang="en-US" dirty="0" err="1" smtClean="0"/>
              <a:t>welbevinden</a:t>
            </a:r>
            <a:endParaRPr lang="en-US" dirty="0" smtClean="0"/>
          </a:p>
        </p:txBody>
      </p:sp>
      <p:sp>
        <p:nvSpPr>
          <p:cNvPr id="10" name="TextBox 9"/>
          <p:cNvSpPr txBox="1"/>
          <p:nvPr/>
        </p:nvSpPr>
        <p:spPr>
          <a:xfrm>
            <a:off x="4572000" y="5583059"/>
            <a:ext cx="4419600" cy="1292662"/>
          </a:xfrm>
          <a:prstGeom prst="rect">
            <a:avLst/>
          </a:prstGeom>
          <a:noFill/>
        </p:spPr>
        <p:txBody>
          <a:bodyPr wrap="square" rtlCol="0">
            <a:spAutoFit/>
          </a:bodyPr>
          <a:lstStyle/>
          <a:p>
            <a:pPr marL="228600" indent="-228600">
              <a:buAutoNum type="arabicParenR"/>
            </a:pPr>
            <a:r>
              <a:rPr lang="nl-NL" sz="1000" dirty="0" smtClean="0"/>
              <a:t>Slaapkamer</a:t>
            </a:r>
            <a:r>
              <a:rPr lang="nl-NL" sz="1000" dirty="0"/>
              <a:t>	</a:t>
            </a:r>
            <a:r>
              <a:rPr lang="nl-NL" sz="1000" dirty="0" smtClean="0"/>
              <a:t>	</a:t>
            </a:r>
            <a:r>
              <a:rPr lang="nl-NL" sz="1000" dirty="0"/>
              <a:t>	7) </a:t>
            </a:r>
            <a:r>
              <a:rPr lang="nl-NL" sz="1000" dirty="0" smtClean="0"/>
              <a:t>Gebied aan de straat</a:t>
            </a:r>
          </a:p>
          <a:p>
            <a:pPr marL="228600" indent="-228600">
              <a:buAutoNum type="arabicParenR"/>
            </a:pPr>
            <a:r>
              <a:rPr lang="nl-NL" sz="1000" dirty="0" smtClean="0"/>
              <a:t>Woonkamer/ huis</a:t>
            </a:r>
            <a:r>
              <a:rPr lang="nl-NL" sz="1000" dirty="0"/>
              <a:t>		8) </a:t>
            </a:r>
            <a:r>
              <a:rPr lang="nl-NL" sz="1000" dirty="0" smtClean="0"/>
              <a:t>Buurt/ wijk</a:t>
            </a:r>
            <a:endParaRPr lang="nl-NL" sz="1000" dirty="0"/>
          </a:p>
          <a:p>
            <a:pPr marL="228600" indent="-228600">
              <a:buAutoNum type="arabicParenR"/>
            </a:pPr>
            <a:r>
              <a:rPr lang="nl-NL" sz="1000" dirty="0" smtClean="0"/>
              <a:t>Uitzicht	</a:t>
            </a:r>
            <a:r>
              <a:rPr lang="nl-NL" sz="1000" dirty="0"/>
              <a:t>		</a:t>
            </a:r>
            <a:r>
              <a:rPr lang="nl-NL" sz="1000" dirty="0" smtClean="0"/>
              <a:t>9</a:t>
            </a:r>
            <a:r>
              <a:rPr lang="nl-NL" sz="1000" dirty="0"/>
              <a:t>) </a:t>
            </a:r>
            <a:r>
              <a:rPr lang="nl-NL" sz="1000" dirty="0" smtClean="0"/>
              <a:t>Sub-regio</a:t>
            </a:r>
            <a:endParaRPr lang="nl-NL" sz="1000" dirty="0"/>
          </a:p>
          <a:p>
            <a:pPr marL="228600" indent="-228600">
              <a:buAutoNum type="arabicParenR"/>
            </a:pPr>
            <a:r>
              <a:rPr lang="nl-NL" sz="1000" dirty="0" smtClean="0"/>
              <a:t>Buiten de kamer, op de afdeling	10</a:t>
            </a:r>
            <a:r>
              <a:rPr lang="nl-NL" sz="1000" dirty="0"/>
              <a:t>) </a:t>
            </a:r>
            <a:r>
              <a:rPr lang="nl-NL" sz="1000" dirty="0" smtClean="0"/>
              <a:t>Regio</a:t>
            </a:r>
            <a:endParaRPr lang="nl-NL" sz="1000" dirty="0"/>
          </a:p>
          <a:p>
            <a:pPr marL="228600" indent="-228600">
              <a:buAutoNum type="arabicParenR"/>
            </a:pPr>
            <a:r>
              <a:rPr lang="nl-NL" sz="1000" dirty="0" smtClean="0"/>
              <a:t>Buiten de afdeling, in de instelling	11</a:t>
            </a:r>
            <a:r>
              <a:rPr lang="nl-NL" sz="1000" dirty="0"/>
              <a:t>) </a:t>
            </a:r>
            <a:r>
              <a:rPr lang="nl-NL" sz="1000" dirty="0" smtClean="0"/>
              <a:t>Land</a:t>
            </a:r>
            <a:r>
              <a:rPr lang="nl-NL" sz="1000" dirty="0"/>
              <a:t>	</a:t>
            </a:r>
          </a:p>
          <a:p>
            <a:pPr marL="228600" indent="-228600">
              <a:buAutoNum type="arabicParenR"/>
            </a:pPr>
            <a:r>
              <a:rPr lang="nl-NL" sz="1000" dirty="0" smtClean="0"/>
              <a:t>Buiten de instelling/ Tuin	</a:t>
            </a:r>
            <a:r>
              <a:rPr lang="nl-NL" sz="1000" dirty="0"/>
              <a:t>	</a:t>
            </a:r>
            <a:r>
              <a:rPr lang="nl-NL" sz="1000" dirty="0" smtClean="0"/>
              <a:t>12</a:t>
            </a:r>
            <a:r>
              <a:rPr lang="nl-NL" sz="1000" dirty="0"/>
              <a:t>) </a:t>
            </a:r>
            <a:r>
              <a:rPr lang="nl-NL" sz="1000" dirty="0" smtClean="0"/>
              <a:t>Buitenland</a:t>
            </a:r>
            <a:r>
              <a:rPr lang="nl-NL" sz="1000" dirty="0"/>
              <a:t>	</a:t>
            </a:r>
          </a:p>
          <a:p>
            <a:r>
              <a:rPr lang="nl-NL" dirty="0" smtClean="0"/>
              <a:t> </a:t>
            </a:r>
            <a:endParaRPr lang="nl-NL" dirty="0"/>
          </a:p>
        </p:txBody>
      </p:sp>
      <p:sp>
        <p:nvSpPr>
          <p:cNvPr id="11" name="TextBox 10"/>
          <p:cNvSpPr txBox="1"/>
          <p:nvPr/>
        </p:nvSpPr>
        <p:spPr>
          <a:xfrm>
            <a:off x="76200" y="6477000"/>
            <a:ext cx="3352800" cy="307777"/>
          </a:xfrm>
          <a:prstGeom prst="rect">
            <a:avLst/>
          </a:prstGeom>
          <a:noFill/>
        </p:spPr>
        <p:txBody>
          <a:bodyPr wrap="square" rtlCol="0">
            <a:spAutoFit/>
          </a:bodyPr>
          <a:lstStyle/>
          <a:p>
            <a:r>
              <a:rPr lang="nl-NL" sz="1400" dirty="0" smtClean="0"/>
              <a:t>Bron: Douma et al. (2021)</a:t>
            </a:r>
            <a:endParaRPr lang="nl-NL" sz="1400" dirty="0"/>
          </a:p>
        </p:txBody>
      </p:sp>
    </p:spTree>
    <p:extLst>
      <p:ext uri="{BB962C8B-B14F-4D97-AF65-F5344CB8AC3E}">
        <p14:creationId xmlns:p14="http://schemas.microsoft.com/office/powerpoint/2010/main" val="8634855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            Activity space</a:t>
            </a:r>
            <a:endParaRPr lang="en-GB" dirty="0"/>
          </a:p>
        </p:txBody>
      </p:sp>
      <p:pic>
        <p:nvPicPr>
          <p:cNvPr id="4" name="Content Placeholder 3"/>
          <p:cNvPicPr>
            <a:picLocks noGrp="1" noChangeAspect="1"/>
          </p:cNvPicPr>
          <p:nvPr>
            <p:ph sz="half" idx="1"/>
          </p:nvPr>
        </p:nvPicPr>
        <p:blipFill>
          <a:blip r:embed="rId3"/>
          <a:stretch>
            <a:fillRect/>
          </a:stretch>
        </p:blipFill>
        <p:spPr>
          <a:xfrm>
            <a:off x="145660" y="2230438"/>
            <a:ext cx="4202892" cy="4318000"/>
          </a:xfrm>
          <a:prstGeom prst="rect">
            <a:avLst/>
          </a:prstGeom>
        </p:spPr>
      </p:pic>
      <p:sp>
        <p:nvSpPr>
          <p:cNvPr id="3" name="Content Placeholder 2"/>
          <p:cNvSpPr>
            <a:spLocks noGrp="1"/>
          </p:cNvSpPr>
          <p:nvPr>
            <p:ph sz="half" idx="2"/>
          </p:nvPr>
        </p:nvSpPr>
        <p:spPr>
          <a:xfrm>
            <a:off x="3886200" y="2230438"/>
            <a:ext cx="5254625" cy="4318000"/>
          </a:xfrm>
        </p:spPr>
        <p:txBody>
          <a:bodyPr>
            <a:noAutofit/>
          </a:bodyPr>
          <a:lstStyle/>
          <a:p>
            <a:pPr marL="0" indent="0">
              <a:buNone/>
            </a:pPr>
            <a:r>
              <a:rPr lang="en-US" sz="1600" dirty="0" smtClean="0"/>
              <a:t>“</a:t>
            </a:r>
            <a:r>
              <a:rPr lang="en-US" sz="1600" dirty="0" err="1" smtClean="0"/>
              <a:t>Ik</a:t>
            </a:r>
            <a:r>
              <a:rPr lang="en-US" sz="1600" dirty="0" smtClean="0"/>
              <a:t> </a:t>
            </a:r>
            <a:r>
              <a:rPr lang="en-US" sz="1600" dirty="0" err="1" smtClean="0"/>
              <a:t>heb</a:t>
            </a:r>
            <a:r>
              <a:rPr lang="en-US" sz="1600" dirty="0" smtClean="0"/>
              <a:t> </a:t>
            </a:r>
            <a:r>
              <a:rPr lang="en-US" sz="1600" dirty="0" err="1" smtClean="0"/>
              <a:t>een</a:t>
            </a:r>
            <a:r>
              <a:rPr lang="en-US" sz="1600" dirty="0" smtClean="0"/>
              <a:t> </a:t>
            </a:r>
            <a:r>
              <a:rPr lang="en-US" sz="1600" dirty="0" err="1" smtClean="0"/>
              <a:t>vriendin</a:t>
            </a:r>
            <a:r>
              <a:rPr lang="en-US" sz="1600" dirty="0" smtClean="0"/>
              <a:t> die </a:t>
            </a:r>
            <a:r>
              <a:rPr lang="en-US" sz="1600" dirty="0" err="1" smtClean="0"/>
              <a:t>problemen</a:t>
            </a:r>
            <a:r>
              <a:rPr lang="en-US" sz="1600" dirty="0" smtClean="0"/>
              <a:t> </a:t>
            </a:r>
            <a:r>
              <a:rPr lang="en-US" sz="1600" dirty="0" err="1" smtClean="0"/>
              <a:t>heeft</a:t>
            </a:r>
            <a:r>
              <a:rPr lang="en-US" sz="1600" dirty="0" smtClean="0"/>
              <a:t> met </a:t>
            </a:r>
            <a:r>
              <a:rPr lang="en-US" sz="1600" dirty="0" err="1" smtClean="0"/>
              <a:t>haar</a:t>
            </a:r>
            <a:r>
              <a:rPr lang="en-US" sz="1600" dirty="0" smtClean="0"/>
              <a:t> </a:t>
            </a:r>
            <a:r>
              <a:rPr lang="en-US" sz="1600" dirty="0" err="1" smtClean="0"/>
              <a:t>geestelijke</a:t>
            </a:r>
            <a:r>
              <a:rPr lang="en-US" sz="1600" dirty="0" smtClean="0"/>
              <a:t> </a:t>
            </a:r>
            <a:r>
              <a:rPr lang="en-US" sz="1600" dirty="0" err="1" smtClean="0"/>
              <a:t>gezondheid</a:t>
            </a:r>
            <a:r>
              <a:rPr lang="en-US" sz="1600" dirty="0" smtClean="0"/>
              <a:t>. </a:t>
            </a:r>
            <a:r>
              <a:rPr lang="en-US" sz="1600" dirty="0" err="1" smtClean="0"/>
              <a:t>Zij</a:t>
            </a:r>
            <a:r>
              <a:rPr lang="en-US" sz="1600" dirty="0" smtClean="0"/>
              <a:t> </a:t>
            </a:r>
            <a:r>
              <a:rPr lang="en-US" sz="1600" dirty="0" err="1" smtClean="0"/>
              <a:t>woont</a:t>
            </a:r>
            <a:r>
              <a:rPr lang="en-US" sz="1600" dirty="0" smtClean="0"/>
              <a:t> al </a:t>
            </a:r>
            <a:r>
              <a:rPr lang="en-US" sz="1600" dirty="0" err="1" smtClean="0"/>
              <a:t>jaren</a:t>
            </a:r>
            <a:r>
              <a:rPr lang="en-US" sz="1600" dirty="0" smtClean="0"/>
              <a:t> in [</a:t>
            </a:r>
            <a:r>
              <a:rPr lang="en-US" sz="1600" dirty="0" err="1" smtClean="0"/>
              <a:t>een</a:t>
            </a:r>
            <a:r>
              <a:rPr lang="en-US" sz="1600" dirty="0" smtClean="0"/>
              <a:t> </a:t>
            </a:r>
            <a:r>
              <a:rPr lang="en-US" sz="1600" dirty="0" err="1" smtClean="0"/>
              <a:t>verpleeghuis</a:t>
            </a:r>
            <a:r>
              <a:rPr lang="en-US" sz="1600" dirty="0" smtClean="0"/>
              <a:t>] […]. </a:t>
            </a:r>
            <a:r>
              <a:rPr lang="en-US" sz="1600" dirty="0" err="1" smtClean="0"/>
              <a:t>Ik</a:t>
            </a:r>
            <a:r>
              <a:rPr lang="en-US" sz="1600" dirty="0" smtClean="0"/>
              <a:t> </a:t>
            </a:r>
            <a:r>
              <a:rPr lang="en-US" sz="1600" dirty="0" err="1" smtClean="0"/>
              <a:t>ga</a:t>
            </a:r>
            <a:r>
              <a:rPr lang="en-US" sz="1600" dirty="0" smtClean="0"/>
              <a:t> </a:t>
            </a:r>
            <a:r>
              <a:rPr lang="en-US" sz="1600" dirty="0" err="1" smtClean="0"/>
              <a:t>daarheen</a:t>
            </a:r>
            <a:r>
              <a:rPr lang="en-US" sz="1600" dirty="0" smtClean="0"/>
              <a:t>, </a:t>
            </a:r>
            <a:r>
              <a:rPr lang="en-US" sz="1600" dirty="0" err="1" smtClean="0"/>
              <a:t>omdat</a:t>
            </a:r>
            <a:r>
              <a:rPr lang="en-US" sz="1600" dirty="0" smtClean="0"/>
              <a:t> </a:t>
            </a:r>
            <a:r>
              <a:rPr lang="en-US" sz="1600" dirty="0" err="1" smtClean="0"/>
              <a:t>niemand</a:t>
            </a:r>
            <a:r>
              <a:rPr lang="en-US" sz="1600" dirty="0" smtClean="0"/>
              <a:t> </a:t>
            </a:r>
            <a:r>
              <a:rPr lang="en-US" sz="1600" dirty="0" err="1" smtClean="0"/>
              <a:t>haar</a:t>
            </a:r>
            <a:r>
              <a:rPr lang="en-US" sz="1600" dirty="0" smtClean="0"/>
              <a:t> </a:t>
            </a:r>
            <a:r>
              <a:rPr lang="en-US" sz="1600" dirty="0" err="1" smtClean="0"/>
              <a:t>opzoekt</a:t>
            </a:r>
            <a:r>
              <a:rPr lang="en-US" sz="1600" dirty="0" smtClean="0"/>
              <a:t> </a:t>
            </a:r>
            <a:r>
              <a:rPr lang="en-US" sz="1600" dirty="0"/>
              <a:t>[…] </a:t>
            </a:r>
            <a:r>
              <a:rPr lang="en-US" sz="1600" dirty="0" err="1" smtClean="0"/>
              <a:t>Ik</a:t>
            </a:r>
            <a:r>
              <a:rPr lang="en-US" sz="1600" dirty="0" smtClean="0"/>
              <a:t> neem bus [77] </a:t>
            </a:r>
            <a:r>
              <a:rPr lang="en-US" sz="1600" dirty="0" err="1" smtClean="0"/>
              <a:t>naar</a:t>
            </a:r>
            <a:r>
              <a:rPr lang="en-US" sz="1600" dirty="0" smtClean="0"/>
              <a:t> [</a:t>
            </a:r>
            <a:r>
              <a:rPr lang="en-US" sz="1600" dirty="0" err="1" smtClean="0"/>
              <a:t>straat</a:t>
            </a:r>
            <a:r>
              <a:rPr lang="en-US" sz="1600" dirty="0" smtClean="0"/>
              <a:t>] </a:t>
            </a:r>
            <a:r>
              <a:rPr lang="en-US" sz="1600" dirty="0" err="1" smtClean="0"/>
              <a:t>bij</a:t>
            </a:r>
            <a:r>
              <a:rPr lang="en-US" sz="1600" dirty="0" smtClean="0"/>
              <a:t> het </a:t>
            </a:r>
            <a:r>
              <a:rPr lang="en-US" sz="1600" dirty="0" err="1" smtClean="0"/>
              <a:t>verpleeghuis</a:t>
            </a:r>
            <a:r>
              <a:rPr lang="en-US" sz="1600" dirty="0" smtClean="0"/>
              <a:t>. </a:t>
            </a:r>
            <a:r>
              <a:rPr lang="en-US" sz="1600" dirty="0" err="1" smtClean="0"/>
              <a:t>Ik</a:t>
            </a:r>
            <a:r>
              <a:rPr lang="en-US" sz="1600" dirty="0" smtClean="0"/>
              <a:t> </a:t>
            </a:r>
            <a:r>
              <a:rPr lang="en-US" sz="1600" dirty="0" err="1" smtClean="0"/>
              <a:t>kom</a:t>
            </a:r>
            <a:r>
              <a:rPr lang="en-US" sz="1600" dirty="0" smtClean="0"/>
              <a:t> </a:t>
            </a:r>
            <a:r>
              <a:rPr lang="en-US" sz="1600" dirty="0" err="1" smtClean="0"/>
              <a:t>meestal</a:t>
            </a:r>
            <a:r>
              <a:rPr lang="en-US" sz="1600" dirty="0" smtClean="0"/>
              <a:t> </a:t>
            </a:r>
            <a:r>
              <a:rPr lang="en-US" sz="1600" dirty="0" err="1" smtClean="0"/>
              <a:t>aan</a:t>
            </a:r>
            <a:r>
              <a:rPr lang="en-US" sz="1600" dirty="0" smtClean="0"/>
              <a:t> </a:t>
            </a:r>
            <a:r>
              <a:rPr lang="en-US" sz="1600" dirty="0" err="1" smtClean="0"/>
              <a:t>rond</a:t>
            </a:r>
            <a:r>
              <a:rPr lang="en-US" sz="1600" dirty="0" smtClean="0"/>
              <a:t> </a:t>
            </a:r>
            <a:r>
              <a:rPr lang="en-US" sz="1600" dirty="0" err="1" smtClean="0"/>
              <a:t>kwart</a:t>
            </a:r>
            <a:r>
              <a:rPr lang="en-US" sz="1600" dirty="0" smtClean="0"/>
              <a:t> over </a:t>
            </a:r>
            <a:r>
              <a:rPr lang="en-US" sz="1600" dirty="0" err="1" smtClean="0"/>
              <a:t>tien</a:t>
            </a:r>
            <a:r>
              <a:rPr lang="en-US" sz="1600" dirty="0" smtClean="0"/>
              <a:t>, </a:t>
            </a:r>
            <a:r>
              <a:rPr lang="en-US" sz="1600" dirty="0" err="1" smtClean="0"/>
              <a:t>en</a:t>
            </a:r>
            <a:r>
              <a:rPr lang="en-US" sz="1600" dirty="0" smtClean="0"/>
              <a:t> </a:t>
            </a:r>
            <a:r>
              <a:rPr lang="en-US" sz="1600" dirty="0" err="1" smtClean="0"/>
              <a:t>dan</a:t>
            </a:r>
            <a:r>
              <a:rPr lang="en-US" sz="1600" dirty="0" smtClean="0"/>
              <a:t> </a:t>
            </a:r>
            <a:r>
              <a:rPr lang="en-US" sz="1600" dirty="0" err="1" smtClean="0"/>
              <a:t>zijn</a:t>
            </a:r>
            <a:r>
              <a:rPr lang="en-US" sz="1600" dirty="0" smtClean="0"/>
              <a:t> </a:t>
            </a:r>
            <a:r>
              <a:rPr lang="en-US" sz="1600" dirty="0" err="1" smtClean="0"/>
              <a:t>er</a:t>
            </a:r>
            <a:r>
              <a:rPr lang="en-US" sz="1600" dirty="0" smtClean="0"/>
              <a:t> </a:t>
            </a:r>
            <a:r>
              <a:rPr lang="en-US" sz="1600" dirty="0" err="1" smtClean="0"/>
              <a:t>verschillende</a:t>
            </a:r>
            <a:r>
              <a:rPr lang="en-US" sz="1600" dirty="0" smtClean="0"/>
              <a:t> </a:t>
            </a:r>
            <a:r>
              <a:rPr lang="en-US" sz="1600" dirty="0" err="1" smtClean="0"/>
              <a:t>groepen</a:t>
            </a:r>
            <a:r>
              <a:rPr lang="en-US" sz="1600" dirty="0" smtClean="0"/>
              <a:t>, met </a:t>
            </a:r>
            <a:r>
              <a:rPr lang="en-US" sz="1600" dirty="0" err="1" smtClean="0"/>
              <a:t>verschillende</a:t>
            </a:r>
            <a:r>
              <a:rPr lang="en-US" sz="1600" dirty="0" smtClean="0"/>
              <a:t> </a:t>
            </a:r>
            <a:r>
              <a:rPr lang="en-US" sz="1600" dirty="0" err="1" smtClean="0"/>
              <a:t>beperkingen</a:t>
            </a:r>
            <a:r>
              <a:rPr lang="en-US" sz="1600" dirty="0" smtClean="0"/>
              <a:t> </a:t>
            </a:r>
            <a:r>
              <a:rPr lang="en-US" sz="1600" dirty="0" err="1" smtClean="0"/>
              <a:t>en</a:t>
            </a:r>
            <a:r>
              <a:rPr lang="en-US" sz="1600" dirty="0" smtClean="0"/>
              <a:t> </a:t>
            </a:r>
            <a:r>
              <a:rPr lang="en-US" sz="1600" dirty="0" err="1" smtClean="0"/>
              <a:t>problemen</a:t>
            </a:r>
            <a:r>
              <a:rPr lang="en-US" sz="1600" dirty="0" smtClean="0"/>
              <a:t>. </a:t>
            </a:r>
            <a:r>
              <a:rPr lang="en-US" sz="1600" dirty="0" err="1" smtClean="0"/>
              <a:t>Ze</a:t>
            </a:r>
            <a:r>
              <a:rPr lang="en-US" sz="1600" dirty="0" smtClean="0"/>
              <a:t> </a:t>
            </a:r>
            <a:r>
              <a:rPr lang="en-US" sz="1600" dirty="0" err="1" smtClean="0"/>
              <a:t>ontvangen</a:t>
            </a:r>
            <a:r>
              <a:rPr lang="en-US" sz="1600" dirty="0" smtClean="0"/>
              <a:t> me met open </a:t>
            </a:r>
            <a:r>
              <a:rPr lang="en-US" sz="1600" dirty="0" err="1" smtClean="0"/>
              <a:t>armen</a:t>
            </a:r>
            <a:r>
              <a:rPr lang="en-US" sz="1600" dirty="0" smtClean="0"/>
              <a:t>. </a:t>
            </a:r>
            <a:r>
              <a:rPr lang="en-US" sz="1600" dirty="0" err="1" smtClean="0"/>
              <a:t>Soms</a:t>
            </a:r>
            <a:r>
              <a:rPr lang="en-US" sz="1600" dirty="0" smtClean="0"/>
              <a:t> </a:t>
            </a:r>
            <a:r>
              <a:rPr lang="en-US" sz="1600" dirty="0" err="1" smtClean="0"/>
              <a:t>vraagt</a:t>
            </a:r>
            <a:r>
              <a:rPr lang="en-US" sz="1600" dirty="0" smtClean="0"/>
              <a:t> </a:t>
            </a:r>
            <a:r>
              <a:rPr lang="en-US" sz="1600" dirty="0" err="1" smtClean="0"/>
              <a:t>iemand</a:t>
            </a:r>
            <a:r>
              <a:rPr lang="en-US" sz="1600" dirty="0" smtClean="0"/>
              <a:t> van de </a:t>
            </a:r>
            <a:r>
              <a:rPr lang="en-US" sz="1600" dirty="0" err="1" smtClean="0"/>
              <a:t>staf</a:t>
            </a:r>
            <a:r>
              <a:rPr lang="en-US" sz="1600" dirty="0" smtClean="0"/>
              <a:t>, “</a:t>
            </a:r>
            <a:r>
              <a:rPr lang="en-US" sz="1600" dirty="0" err="1" smtClean="0"/>
              <a:t>Mevrouw</a:t>
            </a:r>
            <a:r>
              <a:rPr lang="en-US" sz="1600" dirty="0" smtClean="0"/>
              <a:t>, wilt u </a:t>
            </a:r>
            <a:r>
              <a:rPr lang="en-US" sz="1600" dirty="0" err="1" smtClean="0"/>
              <a:t>blijven</a:t>
            </a:r>
            <a:r>
              <a:rPr lang="en-US" sz="1600" dirty="0" smtClean="0"/>
              <a:t> </a:t>
            </a:r>
            <a:r>
              <a:rPr lang="en-US" sz="1600" dirty="0" err="1" smtClean="0"/>
              <a:t>eten</a:t>
            </a:r>
            <a:r>
              <a:rPr lang="en-US" sz="1600" dirty="0" smtClean="0"/>
              <a:t>?” “Nee” </a:t>
            </a:r>
            <a:r>
              <a:rPr lang="en-US" sz="1600" dirty="0" err="1" smtClean="0"/>
              <a:t>zeg</a:t>
            </a:r>
            <a:r>
              <a:rPr lang="en-US" sz="1600" dirty="0" smtClean="0"/>
              <a:t> </a:t>
            </a:r>
            <a:r>
              <a:rPr lang="en-US" sz="1600" dirty="0" err="1" smtClean="0"/>
              <a:t>ik</a:t>
            </a:r>
            <a:r>
              <a:rPr lang="en-US" sz="1600" dirty="0" smtClean="0"/>
              <a:t> </a:t>
            </a:r>
            <a:r>
              <a:rPr lang="en-US" sz="1600" dirty="0" err="1" smtClean="0"/>
              <a:t>dan</a:t>
            </a:r>
            <a:r>
              <a:rPr lang="en-US" sz="1600" dirty="0" smtClean="0"/>
              <a:t>, want </a:t>
            </a:r>
            <a:r>
              <a:rPr lang="en-US" sz="1600" dirty="0" err="1" smtClean="0"/>
              <a:t>dat</a:t>
            </a:r>
            <a:r>
              <a:rPr lang="en-US" sz="1600" dirty="0" smtClean="0"/>
              <a:t> is </a:t>
            </a:r>
            <a:r>
              <a:rPr lang="en-US" sz="1600" dirty="0" err="1" smtClean="0"/>
              <a:t>niet</a:t>
            </a:r>
            <a:r>
              <a:rPr lang="en-US" sz="1600" dirty="0" smtClean="0"/>
              <a:t> de </a:t>
            </a:r>
            <a:r>
              <a:rPr lang="en-US" sz="1600" dirty="0" err="1" smtClean="0"/>
              <a:t>bedoeling</a:t>
            </a:r>
            <a:r>
              <a:rPr lang="en-US" sz="1600" dirty="0" smtClean="0"/>
              <a:t> van </a:t>
            </a:r>
            <a:r>
              <a:rPr lang="en-US" sz="1600" dirty="0" err="1" smtClean="0"/>
              <a:t>mijn</a:t>
            </a:r>
            <a:r>
              <a:rPr lang="en-US" sz="1600" dirty="0" smtClean="0"/>
              <a:t> </a:t>
            </a:r>
            <a:r>
              <a:rPr lang="en-US" sz="1600" dirty="0" err="1" smtClean="0"/>
              <a:t>bezoek</a:t>
            </a:r>
            <a:r>
              <a:rPr lang="en-US" sz="1600" dirty="0" smtClean="0"/>
              <a:t>. Maar </a:t>
            </a:r>
            <a:r>
              <a:rPr lang="en-US" sz="1600" dirty="0" err="1" smtClean="0"/>
              <a:t>soms</a:t>
            </a:r>
            <a:r>
              <a:rPr lang="en-US" sz="1600" dirty="0" smtClean="0"/>
              <a:t> </a:t>
            </a:r>
            <a:r>
              <a:rPr lang="en-US" sz="1600" dirty="0" err="1" smtClean="0"/>
              <a:t>blijf</a:t>
            </a:r>
            <a:r>
              <a:rPr lang="en-US" sz="1600" dirty="0" smtClean="0"/>
              <a:t> </a:t>
            </a:r>
            <a:r>
              <a:rPr lang="en-US" sz="1600" dirty="0" err="1" smtClean="0"/>
              <a:t>ik</a:t>
            </a:r>
            <a:r>
              <a:rPr lang="en-US" sz="1600" dirty="0" smtClean="0"/>
              <a:t> </a:t>
            </a:r>
            <a:r>
              <a:rPr lang="en-US" sz="1600" dirty="0" err="1" smtClean="0"/>
              <a:t>eten</a:t>
            </a:r>
            <a:r>
              <a:rPr lang="en-US" sz="1600" dirty="0" smtClean="0"/>
              <a:t> </a:t>
            </a:r>
            <a:r>
              <a:rPr lang="en-US" sz="1600" dirty="0" err="1" smtClean="0"/>
              <a:t>en</a:t>
            </a:r>
            <a:r>
              <a:rPr lang="en-US" sz="1600" dirty="0" smtClean="0"/>
              <a:t> </a:t>
            </a:r>
            <a:r>
              <a:rPr lang="en-US" sz="1600" dirty="0" err="1" smtClean="0"/>
              <a:t>dat</a:t>
            </a:r>
            <a:r>
              <a:rPr lang="en-US" sz="1600" dirty="0" smtClean="0"/>
              <a:t> </a:t>
            </a:r>
            <a:r>
              <a:rPr lang="en-US" sz="1600" dirty="0" err="1" smtClean="0"/>
              <a:t>vinden</a:t>
            </a:r>
            <a:r>
              <a:rPr lang="en-US" sz="1600" dirty="0" smtClean="0"/>
              <a:t> </a:t>
            </a:r>
            <a:r>
              <a:rPr lang="en-US" sz="1600" dirty="0" err="1" smtClean="0"/>
              <a:t>ze</a:t>
            </a:r>
            <a:r>
              <a:rPr lang="en-US" sz="1600" dirty="0" smtClean="0"/>
              <a:t> </a:t>
            </a:r>
            <a:r>
              <a:rPr lang="en-US" sz="1600" dirty="0" err="1" smtClean="0"/>
              <a:t>fijn</a:t>
            </a:r>
            <a:r>
              <a:rPr lang="en-US" sz="1600" dirty="0" smtClean="0"/>
              <a:t>.” (</a:t>
            </a:r>
            <a:r>
              <a:rPr lang="en-US" sz="1600" dirty="0" err="1" smtClean="0"/>
              <a:t>Mevrouw</a:t>
            </a:r>
            <a:r>
              <a:rPr lang="en-US" sz="1600" dirty="0" smtClean="0"/>
              <a:t> de </a:t>
            </a:r>
            <a:r>
              <a:rPr lang="en-US" sz="1600" dirty="0" err="1" smtClean="0"/>
              <a:t>Vries</a:t>
            </a:r>
            <a:r>
              <a:rPr lang="en-US" sz="1600" dirty="0" smtClean="0"/>
              <a:t>, 90-99 </a:t>
            </a:r>
            <a:r>
              <a:rPr lang="en-US" sz="1600" dirty="0" err="1" smtClean="0"/>
              <a:t>jaar</a:t>
            </a:r>
            <a:r>
              <a:rPr lang="en-US" sz="1600" dirty="0" smtClean="0"/>
              <a:t>)</a:t>
            </a:r>
            <a:endParaRPr lang="nl-NL" sz="1600" dirty="0"/>
          </a:p>
        </p:txBody>
      </p:sp>
      <p:sp>
        <p:nvSpPr>
          <p:cNvPr id="5" name="TextBox 4"/>
          <p:cNvSpPr txBox="1"/>
          <p:nvPr/>
        </p:nvSpPr>
        <p:spPr>
          <a:xfrm>
            <a:off x="4724400" y="6248400"/>
            <a:ext cx="2362200" cy="307777"/>
          </a:xfrm>
          <a:prstGeom prst="rect">
            <a:avLst/>
          </a:prstGeom>
          <a:noFill/>
        </p:spPr>
        <p:txBody>
          <a:bodyPr wrap="square" rtlCol="0">
            <a:spAutoFit/>
          </a:bodyPr>
          <a:lstStyle/>
          <a:p>
            <a:r>
              <a:rPr lang="nl-NL" sz="1400" dirty="0" smtClean="0"/>
              <a:t>Bron: </a:t>
            </a:r>
            <a:r>
              <a:rPr lang="nl-NL" sz="1400" dirty="0" err="1" smtClean="0"/>
              <a:t>Sturge</a:t>
            </a:r>
            <a:r>
              <a:rPr lang="nl-NL" sz="1400" dirty="0" smtClean="0"/>
              <a:t> et al. (2020)</a:t>
            </a:r>
            <a:endParaRPr lang="nl-NL" sz="1400" dirty="0"/>
          </a:p>
        </p:txBody>
      </p:sp>
    </p:spTree>
    <p:extLst>
      <p:ext uri="{BB962C8B-B14F-4D97-AF65-F5344CB8AC3E}">
        <p14:creationId xmlns:p14="http://schemas.microsoft.com/office/powerpoint/2010/main" val="3788858384"/>
      </p:ext>
    </p:extLst>
  </p:cSld>
  <p:clrMapOvr>
    <a:masterClrMapping/>
  </p:clrMapOvr>
  <p:timing>
    <p:tnLst>
      <p:par>
        <p:cTn id="1" dur="indefinite" restart="never" nodeType="tmRoot"/>
      </p:par>
    </p:tnLst>
  </p:timing>
</p:sld>
</file>

<file path=ppt/theme/theme1.xml><?xml version="1.0" encoding="utf-8"?>
<a:theme xmlns:a="http://schemas.openxmlformats.org/drawingml/2006/main" name="Title Design">
  <a:themeElements>
    <a:clrScheme name="Title Design 1">
      <a:dk1>
        <a:srgbClr val="000000"/>
      </a:dk1>
      <a:lt1>
        <a:srgbClr val="FFFFFF"/>
      </a:lt1>
      <a:dk2>
        <a:srgbClr val="FFFFFF"/>
      </a:dk2>
      <a:lt2>
        <a:srgbClr val="808080"/>
      </a:lt2>
      <a:accent1>
        <a:srgbClr val="009CEF"/>
      </a:accent1>
      <a:accent2>
        <a:srgbClr val="CC0000"/>
      </a:accent2>
      <a:accent3>
        <a:srgbClr val="FFFFFF"/>
      </a:accent3>
      <a:accent4>
        <a:srgbClr val="000000"/>
      </a:accent4>
      <a:accent5>
        <a:srgbClr val="AACBF6"/>
      </a:accent5>
      <a:accent6>
        <a:srgbClr val="B90000"/>
      </a:accent6>
      <a:hlink>
        <a:srgbClr val="000000"/>
      </a:hlink>
      <a:folHlink>
        <a:srgbClr val="772D6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itle Design 1">
        <a:dk1>
          <a:srgbClr val="000000"/>
        </a:dk1>
        <a:lt1>
          <a:srgbClr val="FFFFFF"/>
        </a:lt1>
        <a:dk2>
          <a:srgbClr val="FFFFFF"/>
        </a:dk2>
        <a:lt2>
          <a:srgbClr val="808080"/>
        </a:lt2>
        <a:accent1>
          <a:srgbClr val="009CEF"/>
        </a:accent1>
        <a:accent2>
          <a:srgbClr val="CC0000"/>
        </a:accent2>
        <a:accent3>
          <a:srgbClr val="FFFFFF"/>
        </a:accent3>
        <a:accent4>
          <a:srgbClr val="000000"/>
        </a:accent4>
        <a:accent5>
          <a:srgbClr val="AACBF6"/>
        </a:accent5>
        <a:accent6>
          <a:srgbClr val="B90000"/>
        </a:accent6>
        <a:hlink>
          <a:srgbClr val="000000"/>
        </a:hlink>
        <a:folHlink>
          <a:srgbClr val="772D6B"/>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RUG4x3.potx" id="{1B96A3A9-466E-4B43-BA5D-4C909094ADA6}" vid="{2D3AB41E-F92F-4F93-9A1B-2589EFFF9EB0}"/>
    </a:ext>
  </a:extLst>
</a:theme>
</file>

<file path=ppt/theme/theme2.xml><?xml version="1.0" encoding="utf-8"?>
<a:theme xmlns:a="http://schemas.openxmlformats.org/drawingml/2006/main" name="Break Design">
  <a:themeElements>
    <a:clrScheme name="Break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reak Design">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reak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reak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reak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reak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reak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reak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reak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reak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reak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reak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reak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reak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reak Design 13">
        <a:dk1>
          <a:srgbClr val="000000"/>
        </a:dk1>
        <a:lt1>
          <a:srgbClr val="FFFFFF"/>
        </a:lt1>
        <a:dk2>
          <a:srgbClr val="FFFFFF"/>
        </a:dk2>
        <a:lt2>
          <a:srgbClr val="808080"/>
        </a:lt2>
        <a:accent1>
          <a:srgbClr val="009CEF"/>
        </a:accent1>
        <a:accent2>
          <a:srgbClr val="CC0000"/>
        </a:accent2>
        <a:accent3>
          <a:srgbClr val="FFFFFF"/>
        </a:accent3>
        <a:accent4>
          <a:srgbClr val="000000"/>
        </a:accent4>
        <a:accent5>
          <a:srgbClr val="AACBF6"/>
        </a:accent5>
        <a:accent6>
          <a:srgbClr val="B90000"/>
        </a:accent6>
        <a:hlink>
          <a:srgbClr val="000000"/>
        </a:hlink>
        <a:folHlink>
          <a:srgbClr val="772D6B"/>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RUG4x3.potx" id="{1B96A3A9-466E-4B43-BA5D-4C909094ADA6}" vid="{48CE1763-1075-460C-8D17-1EC3EE3F0FD5}"/>
    </a:ext>
  </a:extLst>
</a:theme>
</file>

<file path=ppt/theme/theme3.xml><?xml version="1.0" encoding="utf-8"?>
<a:theme xmlns:a="http://schemas.openxmlformats.org/drawingml/2006/main" name="End Design">
  <a:themeElements>
    <a:clrScheme name="End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nd Design">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nd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nd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nd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nd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nd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nd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nd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nd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nd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nd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nd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nd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End Design 13">
        <a:dk1>
          <a:srgbClr val="000000"/>
        </a:dk1>
        <a:lt1>
          <a:srgbClr val="FFFFFF"/>
        </a:lt1>
        <a:dk2>
          <a:srgbClr val="FFFFFF"/>
        </a:dk2>
        <a:lt2>
          <a:srgbClr val="808080"/>
        </a:lt2>
        <a:accent1>
          <a:srgbClr val="009CEF"/>
        </a:accent1>
        <a:accent2>
          <a:srgbClr val="CC0000"/>
        </a:accent2>
        <a:accent3>
          <a:srgbClr val="FFFFFF"/>
        </a:accent3>
        <a:accent4>
          <a:srgbClr val="000000"/>
        </a:accent4>
        <a:accent5>
          <a:srgbClr val="AACBF6"/>
        </a:accent5>
        <a:accent6>
          <a:srgbClr val="B90000"/>
        </a:accent6>
        <a:hlink>
          <a:srgbClr val="000000"/>
        </a:hlink>
        <a:folHlink>
          <a:srgbClr val="772D6B"/>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RUG4x3.potx" id="{1B96A3A9-466E-4B43-BA5D-4C909094ADA6}" vid="{A74B470E-9C03-4B96-948D-38A7F7757E21}"/>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DB4C865A09CA4499D0217E5EBB18CAE" ma:contentTypeVersion="14" ma:contentTypeDescription="Een nieuw document maken." ma:contentTypeScope="" ma:versionID="cc80fe6efc79c5d3681cf815fc3a961d">
  <xsd:schema xmlns:xsd="http://www.w3.org/2001/XMLSchema" xmlns:xs="http://www.w3.org/2001/XMLSchema" xmlns:p="http://schemas.microsoft.com/office/2006/metadata/properties" xmlns:ns2="2d84a6f7-1fff-452a-af23-8b5584a907ee" xmlns:ns3="91b4e520-c641-4c1b-a439-2313159e1b70" targetNamespace="http://schemas.microsoft.com/office/2006/metadata/properties" ma:root="true" ma:fieldsID="3e090a2c1bef66c9b3985d3eb95134cd" ns2:_="" ns3:_="">
    <xsd:import namespace="2d84a6f7-1fff-452a-af23-8b5584a907ee"/>
    <xsd:import namespace="91b4e520-c641-4c1b-a439-2313159e1b7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LengthInSeconds" minOccurs="0"/>
                <xsd:element ref="ns2:MediaServiceAutoKeyPoints" minOccurs="0"/>
                <xsd:element ref="ns2:MediaServiceKeyPoint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d84a6f7-1fff-452a-af23-8b5584a907e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LengthInSeconds" ma:index="16" nillable="true" ma:displayName="Length (seconds)" ma:internalName="MediaLengthInSeconds" ma:readOnly="true">
      <xsd:simpleType>
        <xsd:restriction base="dms:Unknow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lcf76f155ced4ddcb4097134ff3c332f" ma:index="20" nillable="true" ma:taxonomy="true" ma:internalName="lcf76f155ced4ddcb4097134ff3c332f" ma:taxonomyFieldName="MediaServiceImageTags" ma:displayName="Afbeeldingtags" ma:readOnly="false" ma:fieldId="{5cf76f15-5ced-4ddc-b409-7134ff3c332f}" ma:taxonomyMulti="true" ma:sspId="b99c9bf4-d278-4956-b571-4365f6ed06d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91b4e520-c641-4c1b-a439-2313159e1b70"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b91f980e-19a2-4458-a624-f4428cf6c72a}" ma:internalName="TaxCatchAll" ma:showField="CatchAllData" ma:web="91b4e520-c641-4c1b-a439-2313159e1b7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2d84a6f7-1fff-452a-af23-8b5584a907ee">
      <Terms xmlns="http://schemas.microsoft.com/office/infopath/2007/PartnerControls"/>
    </lcf76f155ced4ddcb4097134ff3c332f>
    <TaxCatchAll xmlns="91b4e520-c641-4c1b-a439-2313159e1b70" xsi:nil="true"/>
  </documentManagement>
</p:properties>
</file>

<file path=customXml/itemProps1.xml><?xml version="1.0" encoding="utf-8"?>
<ds:datastoreItem xmlns:ds="http://schemas.openxmlformats.org/officeDocument/2006/customXml" ds:itemID="{3DFECAE6-1D04-4263-B0A3-F0B8326C5F06}"/>
</file>

<file path=customXml/itemProps2.xml><?xml version="1.0" encoding="utf-8"?>
<ds:datastoreItem xmlns:ds="http://schemas.openxmlformats.org/officeDocument/2006/customXml" ds:itemID="{F08A2DD0-C6B7-4230-A7B0-83B7FA08985C}"/>
</file>

<file path=customXml/itemProps3.xml><?xml version="1.0" encoding="utf-8"?>
<ds:datastoreItem xmlns:ds="http://schemas.openxmlformats.org/officeDocument/2006/customXml" ds:itemID="{A7B0D5C8-7EBB-4839-B92D-63C4B0CF5AEE}"/>
</file>

<file path=docProps/app.xml><?xml version="1.0" encoding="utf-8"?>
<Properties xmlns="http://schemas.openxmlformats.org/officeDocument/2006/extended-properties" xmlns:vt="http://schemas.openxmlformats.org/officeDocument/2006/docPropsVTypes">
  <Template>RUG4x3</Template>
  <TotalTime>471</TotalTime>
  <Words>4109</Words>
  <Application>Microsoft Office PowerPoint</Application>
  <PresentationFormat>On-screen Show (4:3)</PresentationFormat>
  <Paragraphs>277</Paragraphs>
  <Slides>28</Slides>
  <Notes>27</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28</vt:i4>
      </vt:variant>
    </vt:vector>
  </HeadingPairs>
  <TitlesOfParts>
    <vt:vector size="36" baseType="lpstr">
      <vt:lpstr>Arial</vt:lpstr>
      <vt:lpstr>Courier New</vt:lpstr>
      <vt:lpstr>Georgia</vt:lpstr>
      <vt:lpstr>Verdana</vt:lpstr>
      <vt:lpstr>Wingdings</vt:lpstr>
      <vt:lpstr>Title Design</vt:lpstr>
      <vt:lpstr>Break Design</vt:lpstr>
      <vt:lpstr>End Design</vt:lpstr>
      <vt:lpstr> Ouder worden in je dorp</vt:lpstr>
      <vt:lpstr>PowerPoint Presentation</vt:lpstr>
      <vt:lpstr>Onderzoek met ouderen</vt:lpstr>
      <vt:lpstr>2017: Leeftijdsvriendelijk Vledder</vt:lpstr>
      <vt:lpstr>onderliggende concepten</vt:lpstr>
      <vt:lpstr>Belang van de leefomgeving</vt:lpstr>
      <vt:lpstr>Person-environment fit</vt:lpstr>
      <vt:lpstr>Life space</vt:lpstr>
      <vt:lpstr>            Activity space</vt:lpstr>
      <vt:lpstr>De zes Ingredïenten om prettig ouder te worden in een dorp</vt:lpstr>
      <vt:lpstr>Een fijn huis</vt:lpstr>
      <vt:lpstr>Een vertrouwd dorp (1)</vt:lpstr>
      <vt:lpstr>Een vertrouwd dorp (2)</vt:lpstr>
      <vt:lpstr>Gezondheid en welzijn (1)</vt:lpstr>
      <vt:lpstr>Gezondheid en welzijn (2)</vt:lpstr>
      <vt:lpstr>Een sociaal netwerk (1)</vt:lpstr>
      <vt:lpstr>Een sociaal netwerk (2)</vt:lpstr>
      <vt:lpstr>Betekenisvolle activiteiten</vt:lpstr>
      <vt:lpstr>Mobiliteit</vt:lpstr>
      <vt:lpstr>Ouder worden in je dorp</vt:lpstr>
      <vt:lpstr>             Bedankt voor uw aandacht! </vt:lpstr>
      <vt:lpstr>Bronnen</vt:lpstr>
      <vt:lpstr>Extra slides</vt:lpstr>
      <vt:lpstr>PowerPoint Presentation</vt:lpstr>
      <vt:lpstr>Een fijn huis (2)</vt:lpstr>
      <vt:lpstr>Mobiliteit (1)</vt:lpstr>
      <vt:lpstr>Mobiliteit (2)</vt:lpstr>
      <vt:lpstr>Mobiliteit (3)</vt:lpstr>
    </vt:vector>
  </TitlesOfParts>
  <Company>University of Groningen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Een participatieve benadering voor digitalisering</dc:title>
  <dc:creator>L.B. Meijering</dc:creator>
  <cp:keywords>Version 2.1</cp:keywords>
  <cp:lastModifiedBy>L.B. Meijering</cp:lastModifiedBy>
  <cp:revision>85</cp:revision>
  <cp:lastPrinted>2022-09-16T07:43:34Z</cp:lastPrinted>
  <dcterms:created xsi:type="dcterms:W3CDTF">2020-11-30T10:10:53Z</dcterms:created>
  <dcterms:modified xsi:type="dcterms:W3CDTF">2022-09-21T14:14:57Z</dcterms:modified>
  <dc:language>NL</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ype">
    <vt:lpwstr>RUG</vt:lpwstr>
  </property>
  <property fmtid="{D5CDD505-2E9C-101B-9397-08002B2CF9AE}" pid="3" name="Sjabloonversie">
    <vt:lpwstr>5</vt:lpwstr>
  </property>
  <property fmtid="{D5CDD505-2E9C-101B-9397-08002B2CF9AE}" pid="4" name="Eco">
    <vt:lpwstr>JA</vt:lpwstr>
  </property>
  <property fmtid="{D5CDD505-2E9C-101B-9397-08002B2CF9AE}" pid="5" name="Logoformaat">
    <vt:lpwstr>GROOT</vt:lpwstr>
  </property>
  <property fmtid="{D5CDD505-2E9C-101B-9397-08002B2CF9AE}" pid="6" name="RodeLijn">
    <vt:lpwstr>JA</vt:lpwstr>
  </property>
  <property fmtid="{D5CDD505-2E9C-101B-9397-08002B2CF9AE}" pid="7" name="Datum">
    <vt:lpwstr>22-09-2022</vt:lpwstr>
  </property>
  <property fmtid="{D5CDD505-2E9C-101B-9397-08002B2CF9AE}" pid="8" name="txtDate">
    <vt:lpwstr>22-09-2022</vt:lpwstr>
  </property>
  <property fmtid="{D5CDD505-2E9C-101B-9397-08002B2CF9AE}" pid="9" name="AutoDatum">
    <vt:lpwstr>NEE</vt:lpwstr>
  </property>
  <property fmtid="{D5CDD505-2E9C-101B-9397-08002B2CF9AE}" pid="10" name="cboLanguage">
    <vt:lpwstr>Nederlands</vt:lpwstr>
  </property>
  <property fmtid="{D5CDD505-2E9C-101B-9397-08002B2CF9AE}" pid="11" name="cboFaculty">
    <vt:lpwstr>faculteit ruimtelijke_x000d_
wetenschappen</vt:lpwstr>
  </property>
  <property fmtid="{D5CDD505-2E9C-101B-9397-08002B2CF9AE}" pid="12" name="txtDepartment">
    <vt:lpwstr>demografie</vt:lpwstr>
  </property>
  <property fmtid="{D5CDD505-2E9C-101B-9397-08002B2CF9AE}" pid="13" name="chbDatumAmerikaans">
    <vt:lpwstr>0</vt:lpwstr>
  </property>
  <property fmtid="{D5CDD505-2E9C-101B-9397-08002B2CF9AE}" pid="14" name="optBreed">
    <vt:lpwstr>0</vt:lpwstr>
  </property>
  <property fmtid="{D5CDD505-2E9C-101B-9397-08002B2CF9AE}" pid="15" name="optSmal">
    <vt:lpwstr>1</vt:lpwstr>
  </property>
  <property fmtid="{D5CDD505-2E9C-101B-9397-08002B2CF9AE}" pid="16" name="optLogoKlein">
    <vt:lpwstr>0</vt:lpwstr>
  </property>
  <property fmtid="{D5CDD505-2E9C-101B-9397-08002B2CF9AE}" pid="17" name="optLogoGroot">
    <vt:lpwstr>1</vt:lpwstr>
  </property>
  <property fmtid="{D5CDD505-2E9C-101B-9397-08002B2CF9AE}" pid="18" name="chkEco">
    <vt:lpwstr>1</vt:lpwstr>
  </property>
  <property fmtid="{D5CDD505-2E9C-101B-9397-08002B2CF9AE}" pid="19" name="chkLijn">
    <vt:lpwstr>1</vt:lpwstr>
  </property>
  <property fmtid="{D5CDD505-2E9C-101B-9397-08002B2CF9AE}" pid="20" name="UMCG">
    <vt:lpwstr>NEE</vt:lpwstr>
  </property>
  <property fmtid="{D5CDD505-2E9C-101B-9397-08002B2CF9AE}" pid="21" name="ContentTypeId">
    <vt:lpwstr>0x010100EDB4C865A09CA4499D0217E5EBB18CAE</vt:lpwstr>
  </property>
</Properties>
</file>