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5">
  <p:sldMasterIdLst>
    <p:sldMasterId id="2147483660" r:id="rId1"/>
    <p:sldMasterId id="2147483673" r:id="rId2"/>
    <p:sldMasterId id="2147483685" r:id="rId3"/>
  </p:sldMasterIdLst>
  <p:notesMasterIdLst>
    <p:notesMasterId r:id="rId54"/>
  </p:notesMasterIdLst>
  <p:sldIdLst>
    <p:sldId id="256" r:id="rId4"/>
    <p:sldId id="274" r:id="rId5"/>
    <p:sldId id="321" r:id="rId6"/>
    <p:sldId id="320" r:id="rId7"/>
    <p:sldId id="289" r:id="rId8"/>
    <p:sldId id="288" r:id="rId9"/>
    <p:sldId id="290" r:id="rId10"/>
    <p:sldId id="291" r:id="rId11"/>
    <p:sldId id="322" r:id="rId12"/>
    <p:sldId id="292" r:id="rId13"/>
    <p:sldId id="293" r:id="rId14"/>
    <p:sldId id="294" r:id="rId15"/>
    <p:sldId id="295" r:id="rId16"/>
    <p:sldId id="296" r:id="rId17"/>
    <p:sldId id="297" r:id="rId18"/>
    <p:sldId id="298" r:id="rId19"/>
    <p:sldId id="299" r:id="rId20"/>
    <p:sldId id="300" r:id="rId21"/>
    <p:sldId id="301" r:id="rId22"/>
    <p:sldId id="302" r:id="rId23"/>
    <p:sldId id="323" r:id="rId24"/>
    <p:sldId id="316" r:id="rId25"/>
    <p:sldId id="317" r:id="rId26"/>
    <p:sldId id="319" r:id="rId27"/>
    <p:sldId id="305" r:id="rId28"/>
    <p:sldId id="318" r:id="rId29"/>
    <p:sldId id="332" r:id="rId30"/>
    <p:sldId id="304" r:id="rId31"/>
    <p:sldId id="306" r:id="rId32"/>
    <p:sldId id="308" r:id="rId33"/>
    <p:sldId id="307" r:id="rId34"/>
    <p:sldId id="309" r:id="rId35"/>
    <p:sldId id="310" r:id="rId36"/>
    <p:sldId id="325" r:id="rId37"/>
    <p:sldId id="324" r:id="rId38"/>
    <p:sldId id="311" r:id="rId39"/>
    <p:sldId id="312" r:id="rId40"/>
    <p:sldId id="287" r:id="rId41"/>
    <p:sldId id="313" r:id="rId42"/>
    <p:sldId id="314" r:id="rId43"/>
    <p:sldId id="315" r:id="rId44"/>
    <p:sldId id="286" r:id="rId45"/>
    <p:sldId id="285" r:id="rId46"/>
    <p:sldId id="326" r:id="rId47"/>
    <p:sldId id="331" r:id="rId48"/>
    <p:sldId id="284" r:id="rId49"/>
    <p:sldId id="283" r:id="rId50"/>
    <p:sldId id="330" r:id="rId51"/>
    <p:sldId id="268" r:id="rId52"/>
    <p:sldId id="333" r:id="rId53"/>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t Gorter" initials="MG" lastIdx="3" clrIdx="0">
    <p:extLst>
      <p:ext uri="{19B8F6BF-5375-455C-9EA6-DF929625EA0E}">
        <p15:presenceInfo xmlns:p15="http://schemas.microsoft.com/office/powerpoint/2012/main" userId="39c7b91afdcace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9761" autoAdjust="0"/>
  </p:normalViewPr>
  <p:slideViewPr>
    <p:cSldViewPr snapToGrid="0">
      <p:cViewPr varScale="1">
        <p:scale>
          <a:sx n="86" d="100"/>
          <a:sy n="86" d="100"/>
        </p:scale>
        <p:origin x="126"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Historische ontwikkeling van het aantal kinderen per vrouw in Nederland</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nl-NL"/>
        </a:p>
      </c:txPr>
    </c:title>
    <c:autoTitleDeleted val="0"/>
    <c:plotArea>
      <c:layout/>
      <c:lineChart>
        <c:grouping val="standard"/>
        <c:varyColors val="0"/>
        <c:ser>
          <c:idx val="0"/>
          <c:order val="0"/>
          <c:tx>
            <c:strRef>
              <c:f>Blad1!$B$1</c:f>
              <c:strCache>
                <c:ptCount val="1"/>
                <c:pt idx="0">
                  <c:v>Reeks 1</c:v>
                </c:pt>
              </c:strCache>
            </c:strRef>
          </c:tx>
          <c:spPr>
            <a:ln w="31750" cap="rnd">
              <a:solidFill>
                <a:schemeClr val="accent2"/>
              </a:solidFill>
              <a:round/>
            </a:ln>
            <a:effectLst/>
          </c:spPr>
          <c:marker>
            <c:symbol val="none"/>
          </c:marker>
          <c:cat>
            <c:strRef>
              <c:f>Blad1!$A$2:$A$57</c:f>
              <c:strCache>
                <c:ptCount val="56"/>
                <c:pt idx="0">
                  <c:v>1960</c:v>
                </c:pt>
                <c:pt idx="5">
                  <c:v>1965</c:v>
                </c:pt>
                <c:pt idx="10">
                  <c:v>1970</c:v>
                </c:pt>
                <c:pt idx="15">
                  <c:v>1975</c:v>
                </c:pt>
                <c:pt idx="20">
                  <c:v>1980</c:v>
                </c:pt>
                <c:pt idx="25">
                  <c:v>1985</c:v>
                </c:pt>
                <c:pt idx="30">
                  <c:v>1990</c:v>
                </c:pt>
                <c:pt idx="35">
                  <c:v>1995</c:v>
                </c:pt>
                <c:pt idx="40">
                  <c:v>2000</c:v>
                </c:pt>
                <c:pt idx="45">
                  <c:v>2005</c:v>
                </c:pt>
                <c:pt idx="50">
                  <c:v>2010</c:v>
                </c:pt>
                <c:pt idx="55">
                  <c:v>2015</c:v>
                </c:pt>
              </c:strCache>
            </c:strRef>
          </c:cat>
          <c:val>
            <c:numRef>
              <c:f>Blad1!$B$2:$B$57</c:f>
              <c:numCache>
                <c:formatCode>General</c:formatCode>
                <c:ptCount val="56"/>
                <c:pt idx="0">
                  <c:v>3.12</c:v>
                </c:pt>
                <c:pt idx="1">
                  <c:v>3.22</c:v>
                </c:pt>
                <c:pt idx="2">
                  <c:v>3.18</c:v>
                </c:pt>
                <c:pt idx="3">
                  <c:v>3.19</c:v>
                </c:pt>
                <c:pt idx="4">
                  <c:v>3.17</c:v>
                </c:pt>
                <c:pt idx="5">
                  <c:v>3.04</c:v>
                </c:pt>
                <c:pt idx="6">
                  <c:v>2.9</c:v>
                </c:pt>
                <c:pt idx="7">
                  <c:v>2.81</c:v>
                </c:pt>
                <c:pt idx="8">
                  <c:v>2.72</c:v>
                </c:pt>
                <c:pt idx="9">
                  <c:v>2.75</c:v>
                </c:pt>
                <c:pt idx="10">
                  <c:v>2.57</c:v>
                </c:pt>
                <c:pt idx="11">
                  <c:v>2.36</c:v>
                </c:pt>
                <c:pt idx="12">
                  <c:v>2.15</c:v>
                </c:pt>
                <c:pt idx="13">
                  <c:v>1.9</c:v>
                </c:pt>
                <c:pt idx="14">
                  <c:v>1.77</c:v>
                </c:pt>
                <c:pt idx="15">
                  <c:v>1.66</c:v>
                </c:pt>
                <c:pt idx="16">
                  <c:v>1.63</c:v>
                </c:pt>
                <c:pt idx="17">
                  <c:v>1.58</c:v>
                </c:pt>
                <c:pt idx="18">
                  <c:v>1.58</c:v>
                </c:pt>
                <c:pt idx="19">
                  <c:v>1.56</c:v>
                </c:pt>
                <c:pt idx="20">
                  <c:v>1.6</c:v>
                </c:pt>
                <c:pt idx="21">
                  <c:v>1.56</c:v>
                </c:pt>
                <c:pt idx="22">
                  <c:v>1.5</c:v>
                </c:pt>
                <c:pt idx="23">
                  <c:v>1.47</c:v>
                </c:pt>
                <c:pt idx="24">
                  <c:v>1.49</c:v>
                </c:pt>
                <c:pt idx="25">
                  <c:v>1.51</c:v>
                </c:pt>
                <c:pt idx="26">
                  <c:v>1.55</c:v>
                </c:pt>
                <c:pt idx="27">
                  <c:v>1.56</c:v>
                </c:pt>
                <c:pt idx="28">
                  <c:v>1.55</c:v>
                </c:pt>
                <c:pt idx="29">
                  <c:v>1.55</c:v>
                </c:pt>
                <c:pt idx="30">
                  <c:v>1.62</c:v>
                </c:pt>
                <c:pt idx="31">
                  <c:v>1.61</c:v>
                </c:pt>
                <c:pt idx="32">
                  <c:v>1.59</c:v>
                </c:pt>
                <c:pt idx="33">
                  <c:v>1.57</c:v>
                </c:pt>
                <c:pt idx="34">
                  <c:v>1.57</c:v>
                </c:pt>
                <c:pt idx="35">
                  <c:v>1.53</c:v>
                </c:pt>
                <c:pt idx="36">
                  <c:v>1.53</c:v>
                </c:pt>
                <c:pt idx="37">
                  <c:v>1.56</c:v>
                </c:pt>
                <c:pt idx="38">
                  <c:v>1.63</c:v>
                </c:pt>
                <c:pt idx="39">
                  <c:v>1.65</c:v>
                </c:pt>
                <c:pt idx="40">
                  <c:v>1.72</c:v>
                </c:pt>
                <c:pt idx="41">
                  <c:v>1.71</c:v>
                </c:pt>
                <c:pt idx="42">
                  <c:v>1.73</c:v>
                </c:pt>
                <c:pt idx="43">
                  <c:v>1.75</c:v>
                </c:pt>
                <c:pt idx="44">
                  <c:v>1.72</c:v>
                </c:pt>
                <c:pt idx="45">
                  <c:v>1.71</c:v>
                </c:pt>
                <c:pt idx="46">
                  <c:v>1.72</c:v>
                </c:pt>
                <c:pt idx="47">
                  <c:v>1.72</c:v>
                </c:pt>
                <c:pt idx="48">
                  <c:v>1.77</c:v>
                </c:pt>
                <c:pt idx="49">
                  <c:v>1.79</c:v>
                </c:pt>
                <c:pt idx="50">
                  <c:v>1.79</c:v>
                </c:pt>
                <c:pt idx="51">
                  <c:v>1.76</c:v>
                </c:pt>
                <c:pt idx="52">
                  <c:v>1.72</c:v>
                </c:pt>
                <c:pt idx="53">
                  <c:v>1.68</c:v>
                </c:pt>
                <c:pt idx="54">
                  <c:v>1.71</c:v>
                </c:pt>
                <c:pt idx="55">
                  <c:v>1.71</c:v>
                </c:pt>
              </c:numCache>
            </c:numRef>
          </c:val>
          <c:smooth val="0"/>
          <c:extLst>
            <c:ext xmlns:c16="http://schemas.microsoft.com/office/drawing/2014/chart" uri="{C3380CC4-5D6E-409C-BE32-E72D297353CC}">
              <c16:uniqueId val="{00000000-500A-4ECD-BFE6-110DA37B7A94}"/>
            </c:ext>
          </c:extLst>
        </c:ser>
        <c:dLbls>
          <c:showLegendKey val="0"/>
          <c:showVal val="0"/>
          <c:showCatName val="0"/>
          <c:showSerName val="0"/>
          <c:showPercent val="0"/>
          <c:showBubbleSize val="0"/>
        </c:dLbls>
        <c:smooth val="0"/>
        <c:axId val="791092015"/>
        <c:axId val="672372895"/>
      </c:lineChart>
      <c:catAx>
        <c:axId val="791092015"/>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nl-NL"/>
                  <a:t>Jaar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nl-NL"/>
            </a:p>
          </c:txPr>
        </c:title>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nl-NL"/>
          </a:p>
        </c:txPr>
        <c:crossAx val="672372895"/>
        <c:crosses val="autoZero"/>
        <c:auto val="1"/>
        <c:lblAlgn val="ctr"/>
        <c:lblOffset val="100"/>
        <c:noMultiLvlLbl val="0"/>
      </c:catAx>
      <c:valAx>
        <c:axId val="672372895"/>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nl-NL"/>
                  <a:t>Aantal kinderen per vrouw</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nl-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nl-NL"/>
          </a:p>
        </c:txPr>
        <c:crossAx val="7910920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53D098D-9B8B-4262-9836-EDCEBCE511C6}" type="datetimeFigureOut">
              <a:rPr lang="nl-NL" smtClean="0"/>
              <a:t>1-2-2019</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EBEA64F-9CE5-4384-89B9-7BCA6C6EF3F7}" type="slidenum">
              <a:rPr lang="nl-NL" smtClean="0"/>
              <a:t>‹nr.›</a:t>
            </a:fld>
            <a:endParaRPr lang="nl-NL"/>
          </a:p>
        </p:txBody>
      </p:sp>
    </p:spTree>
    <p:extLst>
      <p:ext uri="{BB962C8B-B14F-4D97-AF65-F5344CB8AC3E}">
        <p14:creationId xmlns:p14="http://schemas.microsoft.com/office/powerpoint/2010/main" val="943844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Welkom heten</a:t>
            </a:r>
          </a:p>
          <a:p>
            <a:pPr marL="0" indent="0">
              <a:buFontTx/>
              <a:buNone/>
            </a:pPr>
            <a:r>
              <a:rPr lang="nl-NL" dirty="0"/>
              <a:t>- Wie zijn jullie? Waarvandaan?</a:t>
            </a:r>
          </a:p>
          <a:p>
            <a:pPr marL="628650" lvl="1" indent="-171450">
              <a:buFontTx/>
              <a:buChar char="-"/>
            </a:pPr>
            <a:r>
              <a:rPr lang="nl-NL" dirty="0"/>
              <a:t>Drenthe?</a:t>
            </a:r>
          </a:p>
          <a:p>
            <a:pPr marL="628650" lvl="1" indent="-171450">
              <a:buFontTx/>
              <a:buChar char="-"/>
            </a:pPr>
            <a:r>
              <a:rPr lang="nl-NL" dirty="0"/>
              <a:t>Oost-Drenthe?</a:t>
            </a:r>
          </a:p>
          <a:p>
            <a:pPr marL="628650" lvl="1" indent="-171450">
              <a:buFontTx/>
              <a:buChar char="-"/>
            </a:pPr>
            <a:r>
              <a:rPr lang="nl-NL" dirty="0"/>
              <a:t>Borger-Odoorn</a:t>
            </a:r>
          </a:p>
          <a:p>
            <a:pPr marL="628650" lvl="1" indent="-171450">
              <a:buFontTx/>
              <a:buChar char="-"/>
            </a:pPr>
            <a:endParaRPr lang="nl-NL" dirty="0"/>
          </a:p>
          <a:p>
            <a:pPr marL="628650" lvl="1" indent="-171450">
              <a:buFontTx/>
              <a:buChar char="-"/>
            </a:pPr>
            <a:r>
              <a:rPr lang="nl-NL" dirty="0"/>
              <a:t>Voorstellen</a:t>
            </a:r>
          </a:p>
          <a:p>
            <a:pPr marL="628650" lvl="1" indent="-171450">
              <a:buFontTx/>
              <a:buChar char="-"/>
            </a:pPr>
            <a:endParaRPr lang="nl-NL" dirty="0"/>
          </a:p>
          <a:p>
            <a:pPr marL="0" indent="0">
              <a:buFontTx/>
              <a:buNone/>
            </a:pPr>
            <a:r>
              <a:rPr lang="nl-NL" dirty="0"/>
              <a:t>- Vragen mogen altijd gesteld worden – breek vooral in </a:t>
            </a:r>
            <a:r>
              <a:rPr lang="nl-NL" dirty="0" err="1"/>
              <a:t>in</a:t>
            </a:r>
            <a:r>
              <a:rPr lang="nl-NL" dirty="0"/>
              <a:t> mijn verhaal</a:t>
            </a:r>
          </a:p>
        </p:txBody>
      </p:sp>
      <p:sp>
        <p:nvSpPr>
          <p:cNvPr id="4" name="Tijdelijke aanduiding voor dianummer 3"/>
          <p:cNvSpPr>
            <a:spLocks noGrp="1"/>
          </p:cNvSpPr>
          <p:nvPr>
            <p:ph type="sldNum" sz="quarter" idx="10"/>
          </p:nvPr>
        </p:nvSpPr>
        <p:spPr/>
        <p:txBody>
          <a:bodyPr/>
          <a:lstStyle/>
          <a:p>
            <a:fld id="{8EBEA64F-9CE5-4384-89B9-7BCA6C6EF3F7}" type="slidenum">
              <a:rPr lang="nl-NL" smtClean="0"/>
              <a:t>1</a:t>
            </a:fld>
            <a:endParaRPr lang="nl-NL"/>
          </a:p>
        </p:txBody>
      </p:sp>
    </p:spTree>
    <p:extLst>
      <p:ext uri="{BB962C8B-B14F-4D97-AF65-F5344CB8AC3E}">
        <p14:creationId xmlns:p14="http://schemas.microsoft.com/office/powerpoint/2010/main" val="1325232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terugname van het aantal geboorten per vrouw als zodanig hoeft niet zozeer als problematisch ondervonden te worden. Het geboortecijfer moet namelijk altijd in combinatie gezien worden met het sterftecijfer</a:t>
            </a:r>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10</a:t>
            </a:fld>
            <a:endParaRPr lang="nl-NL"/>
          </a:p>
        </p:txBody>
      </p:sp>
    </p:spTree>
    <p:extLst>
      <p:ext uri="{BB962C8B-B14F-4D97-AF65-F5344CB8AC3E}">
        <p14:creationId xmlns:p14="http://schemas.microsoft.com/office/powerpoint/2010/main" val="795677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Dat er nog sprake is van bevolkingsgroei in Nederland, is te wijten aan migratie. Maar is het op regionaal niveau juist een aanjager van ontvolking.</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Met name selectieve migratie van bepaalde groepen naar gebieden waar betere kansen voor hun zijn is een van de hoofdoorzaken van krimp. Deze kansen liggen voornamelijk op het gebied van educatie of carrière (Bontje, 2010). Ook </a:t>
            </a:r>
            <a:r>
              <a:rPr lang="nl-NL" sz="1200" kern="1200" dirty="0" err="1">
                <a:solidFill>
                  <a:schemeClr val="tx1"/>
                </a:solidFill>
                <a:effectLst/>
                <a:latin typeface="+mn-lt"/>
                <a:ea typeface="+mn-ea"/>
                <a:cs typeface="+mn-cs"/>
              </a:rPr>
              <a:t>Lesthaeghe</a:t>
            </a:r>
            <a:r>
              <a:rPr lang="nl-NL" sz="1200" kern="1200" dirty="0">
                <a:solidFill>
                  <a:schemeClr val="tx1"/>
                </a:solidFill>
                <a:effectLst/>
                <a:latin typeface="+mn-lt"/>
                <a:ea typeface="+mn-ea"/>
                <a:cs typeface="+mn-cs"/>
              </a:rPr>
              <a:t> (2010) erkent dat migratie nu nog dit tekort opvult. Maar, volgens hem kan zowel de vergrijzing als de lage natuurlijke aanwas niet opgelost worden door migratie.</a:t>
            </a:r>
          </a:p>
          <a:p>
            <a:r>
              <a:rPr lang="nl-NL" sz="1200" kern="1200" dirty="0">
                <a:solidFill>
                  <a:schemeClr val="tx1"/>
                </a:solidFill>
                <a:effectLst/>
                <a:latin typeface="+mn-lt"/>
                <a:ea typeface="+mn-ea"/>
                <a:cs typeface="+mn-cs"/>
              </a:rPr>
              <a:t>Selectieve migratie versterkt ook het proces van ontgroening en vergrijzing. Een indirect gevolg van selectieve migratie is namelijk het afnemen van de groep die natuurlijke aanwas creëert (Johansson, et al., 2014). Selectieve migratie zorgt dus direct voor ontgroening door jongeren die wegtrekken en daarnaast ook indirect, door het niet voortplanten in de regio van herkomst. Vergrijzing aan de andere kant wordt veroorzaakt door een hogere levensverwachting en het aandeel ouderen groeit door het vertrekken van jongeren. Veel krimp gebieden, en dan rurale gebieden in het bijzonder, hebben te maken met afnemende bevolking die minder kinderen bevatten meer ouderen dan voorheen (Elshof, 2017). Dit maakt het argument dat (selectieve) migratie en de mechanismen erachter nog een belangrijke indicator wordt van bevolkingsontwikkeling.</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11</a:t>
            </a:fld>
            <a:endParaRPr lang="nl-NL"/>
          </a:p>
        </p:txBody>
      </p:sp>
    </p:spTree>
    <p:extLst>
      <p:ext uri="{BB962C8B-B14F-4D97-AF65-F5344CB8AC3E}">
        <p14:creationId xmlns:p14="http://schemas.microsoft.com/office/powerpoint/2010/main" val="1697578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Deze overlappende problemen vormen een </a:t>
            </a:r>
            <a:r>
              <a:rPr lang="nl-NL" sz="1200" kern="1200" dirty="0" err="1">
                <a:solidFill>
                  <a:schemeClr val="tx1"/>
                </a:solidFill>
                <a:effectLst/>
                <a:latin typeface="+mn-lt"/>
                <a:ea typeface="+mn-ea"/>
                <a:cs typeface="+mn-cs"/>
              </a:rPr>
              <a:t>trilemma</a:t>
            </a:r>
            <a:r>
              <a:rPr lang="nl-NL" sz="1200" kern="1200" dirty="0">
                <a:solidFill>
                  <a:schemeClr val="tx1"/>
                </a:solidFill>
                <a:effectLst/>
                <a:latin typeface="+mn-lt"/>
                <a:ea typeface="+mn-ea"/>
                <a:cs typeface="+mn-cs"/>
              </a:rPr>
              <a:t>: dalende geboortecijfers dragen bij aan de vergrijzing van de samenleving en de bevolkingsgroepen beginnen te dalen, met als gevolg een verdere verlaagde geboortecijfers, die op hun beurt zowel de vergrijzing van de samenleving als de algehele bevolkingskrimp versnellen.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grote gevaar is dan ook dat dalende geboortecijfers, vergrijzing en bevolkingskrimp een vicieuze cirkel vormen (</a:t>
            </a:r>
            <a:r>
              <a:rPr lang="nl-NL" sz="1200" kern="1200" dirty="0" err="1">
                <a:solidFill>
                  <a:schemeClr val="tx1"/>
                </a:solidFill>
                <a:effectLst/>
                <a:latin typeface="+mn-lt"/>
                <a:ea typeface="+mn-ea"/>
                <a:cs typeface="+mn-cs"/>
              </a:rPr>
              <a:t>Kono</a:t>
            </a:r>
            <a:r>
              <a:rPr lang="nl-NL" sz="1200" kern="1200" dirty="0">
                <a:solidFill>
                  <a:schemeClr val="tx1"/>
                </a:solidFill>
                <a:effectLst/>
                <a:latin typeface="+mn-lt"/>
                <a:ea typeface="+mn-ea"/>
                <a:cs typeface="+mn-cs"/>
              </a:rPr>
              <a:t>, 2011). Dit is voornamelijk problematisch voor regio’s die het hardst getroffen worden door selectieve migratie, een ontwikkeling die het bevolkingsaantal tegenwoordig het meest beïnvloedt. Volgens van de </a:t>
            </a:r>
            <a:r>
              <a:rPr lang="nl-NL" sz="1200" kern="1200" dirty="0" err="1">
                <a:solidFill>
                  <a:schemeClr val="tx1"/>
                </a:solidFill>
                <a:effectLst/>
                <a:latin typeface="+mn-lt"/>
                <a:ea typeface="+mn-ea"/>
                <a:cs typeface="+mn-cs"/>
              </a:rPr>
              <a:t>Kaa</a:t>
            </a:r>
            <a:r>
              <a:rPr lang="nl-NL" sz="1200" kern="1200" dirty="0">
                <a:solidFill>
                  <a:schemeClr val="tx1"/>
                </a:solidFill>
                <a:effectLst/>
                <a:latin typeface="+mn-lt"/>
                <a:ea typeface="+mn-ea"/>
                <a:cs typeface="+mn-cs"/>
              </a:rPr>
              <a:t> (1987) is een afname van de bevolking in Europa, of delen ervan, onvermijdelijk: de geboortecijfers en sterftecijfers zullen op een laag niveau samenkomen, gevolgd door bevolkingsafname. Tel hier de selectieve migratie bij op en je komt bij een concept gevreesd door veel beleidsmakers: krimp.</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12</a:t>
            </a:fld>
            <a:endParaRPr lang="nl-NL"/>
          </a:p>
        </p:txBody>
      </p:sp>
    </p:spTree>
    <p:extLst>
      <p:ext uri="{BB962C8B-B14F-4D97-AF65-F5344CB8AC3E}">
        <p14:creationId xmlns:p14="http://schemas.microsoft.com/office/powerpoint/2010/main" val="4285522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Vooral gefocust op belangrijke factoren voor jongeren om te verhuizen. Waarom verhuizen? Omdat daar nog iets van invloed op uitgeoefend kan worden.</a:t>
            </a:r>
          </a:p>
          <a:p>
            <a:r>
              <a:rPr lang="nl-NL" sz="1200" kern="1200" dirty="0">
                <a:solidFill>
                  <a:schemeClr val="tx1"/>
                </a:solidFill>
                <a:effectLst/>
                <a:latin typeface="+mn-lt"/>
                <a:ea typeface="+mn-ea"/>
                <a:cs typeface="+mn-cs"/>
              </a:rPr>
              <a:t>Daarnaast werd in onderzoek van Johansson et al. (2014) naar factoren onderliggend aan demografische veranderingen, het migratiesaldo als een sterk verklarende factor bevonden. Ook Hoekveld (2015) vond in haar onderzoek naar regionale verschillen in bevolkingsontwikkelingen dat migratie een sterkere verklarende factor was voor bevolkingsontwikkelingen dan natuurlijk aanwas. Het is dan ook daarom dat in deze sectie de verklarende factoren van het demografische </a:t>
            </a:r>
            <a:r>
              <a:rPr lang="nl-NL" sz="1200" kern="1200" dirty="0" err="1">
                <a:solidFill>
                  <a:schemeClr val="tx1"/>
                </a:solidFill>
                <a:effectLst/>
                <a:latin typeface="+mn-lt"/>
                <a:ea typeface="+mn-ea"/>
                <a:cs typeface="+mn-cs"/>
              </a:rPr>
              <a:t>trilemma</a:t>
            </a:r>
            <a:r>
              <a:rPr lang="nl-NL" sz="1200" kern="1200" dirty="0">
                <a:solidFill>
                  <a:schemeClr val="tx1"/>
                </a:solidFill>
                <a:effectLst/>
                <a:latin typeface="+mn-lt"/>
                <a:ea typeface="+mn-ea"/>
                <a:cs typeface="+mn-cs"/>
              </a:rPr>
              <a:t> voornamelijk in de (selectieve) migratie mechanismen wordt gezocht. </a:t>
            </a:r>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13</a:t>
            </a:fld>
            <a:endParaRPr lang="nl-NL"/>
          </a:p>
        </p:txBody>
      </p:sp>
    </p:spTree>
    <p:extLst>
      <p:ext uri="{BB962C8B-B14F-4D97-AF65-F5344CB8AC3E}">
        <p14:creationId xmlns:p14="http://schemas.microsoft.com/office/powerpoint/2010/main" val="249776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Levensfase: mensen verhuizen rond verschillende belangrijke momenten in hun leven. Studeren, partner vinden, kinderen krijgen. Pieken in mobiliteit rond jongvolwassen en ouderen.</a:t>
            </a:r>
          </a:p>
          <a:p>
            <a:endParaRPr lang="nl-NL" dirty="0"/>
          </a:p>
          <a:p>
            <a:r>
              <a:rPr lang="nl-NL" dirty="0"/>
              <a:t>Sociale binding: lange tijd ergens wonen zorgt voor veel sociale contacten. Zorgt ervoor dat je meer gebonden bent aan een regio.</a:t>
            </a:r>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14</a:t>
            </a:fld>
            <a:endParaRPr lang="nl-NL"/>
          </a:p>
        </p:txBody>
      </p:sp>
    </p:spTree>
    <p:extLst>
      <p:ext uri="{BB962C8B-B14F-4D97-AF65-F5344CB8AC3E}">
        <p14:creationId xmlns:p14="http://schemas.microsoft.com/office/powerpoint/2010/main" val="3554388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Om deze lokale verschillen te kunnen begrijpen, moet er onder andere rekening gehouden worden met de lokale context (</a:t>
            </a:r>
            <a:r>
              <a:rPr lang="nl-NL" sz="1200" kern="1200" dirty="0" err="1">
                <a:solidFill>
                  <a:schemeClr val="tx1"/>
                </a:solidFill>
                <a:effectLst/>
                <a:latin typeface="+mn-lt"/>
                <a:ea typeface="+mn-ea"/>
                <a:cs typeface="+mn-cs"/>
              </a:rPr>
              <a:t>Stockdale</a:t>
            </a:r>
            <a:r>
              <a:rPr lang="nl-NL" sz="1200" kern="1200" dirty="0">
                <a:solidFill>
                  <a:schemeClr val="tx1"/>
                </a:solidFill>
                <a:effectLst/>
                <a:latin typeface="+mn-lt"/>
                <a:ea typeface="+mn-ea"/>
                <a:cs typeface="+mn-cs"/>
              </a:rPr>
              <a:t> &amp; </a:t>
            </a:r>
            <a:r>
              <a:rPr lang="nl-NL" sz="1200" kern="1200" dirty="0" err="1">
                <a:solidFill>
                  <a:schemeClr val="tx1"/>
                </a:solidFill>
                <a:effectLst/>
                <a:latin typeface="+mn-lt"/>
                <a:ea typeface="+mn-ea"/>
                <a:cs typeface="+mn-cs"/>
              </a:rPr>
              <a:t>Catney</a:t>
            </a:r>
            <a:r>
              <a:rPr lang="nl-NL" sz="1200" kern="1200" dirty="0">
                <a:solidFill>
                  <a:schemeClr val="tx1"/>
                </a:solidFill>
                <a:effectLst/>
                <a:latin typeface="+mn-lt"/>
                <a:ea typeface="+mn-ea"/>
                <a:cs typeface="+mn-cs"/>
              </a:rPr>
              <a:t>, 2014).  Traditioneel zijn verklaringen voor verhuisbewegingen gebaseerd op de aanwezigheid van werkgelegenheid. Maar, dorpen op het platteland zijn volgens Thissen &amp; Loopmans (2013) verandert van autonome dorpen die zelf werkgelegenheid bezitten, naar woondorpen, waar het overgrote deel van de inwoners forenst naar nabij gelegen stedelijke centra. Daarnaast kent Nederland geen ‘echt’ platteland en is op pendelafstand altijd wel een stedelijk centra (</a:t>
            </a:r>
            <a:r>
              <a:rPr lang="nl-NL" sz="1200" kern="1200" dirty="0" err="1">
                <a:solidFill>
                  <a:schemeClr val="tx1"/>
                </a:solidFill>
                <a:effectLst/>
                <a:latin typeface="+mn-lt"/>
                <a:ea typeface="+mn-ea"/>
                <a:cs typeface="+mn-cs"/>
              </a:rPr>
              <a:t>Haartsen</a:t>
            </a:r>
            <a:r>
              <a:rPr lang="nl-NL" sz="1200" kern="1200" dirty="0">
                <a:solidFill>
                  <a:schemeClr val="tx1"/>
                </a:solidFill>
                <a:effectLst/>
                <a:latin typeface="+mn-lt"/>
                <a:ea typeface="+mn-ea"/>
                <a:cs typeface="+mn-cs"/>
              </a:rPr>
              <a:t>, et al., 2003). Werkgelegenheid is dus onvoldoende om lokale verschillen te verklaren.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In Nederland blijkt dan dat de stad per saldo wint: na afloop van de studie wonen er meer hoogopgeleiden in de stad dan vooraf aan de studie </a:t>
            </a:r>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15</a:t>
            </a:fld>
            <a:endParaRPr lang="nl-NL"/>
          </a:p>
        </p:txBody>
      </p:sp>
    </p:spTree>
    <p:extLst>
      <p:ext uri="{BB962C8B-B14F-4D97-AF65-F5344CB8AC3E}">
        <p14:creationId xmlns:p14="http://schemas.microsoft.com/office/powerpoint/2010/main" val="2073192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Mensen verhuizen naar plekken die het beste aansluiten bij hun voorkeuren. Dit verschilt per persoon. Over het algemeen; openheid van een gebied, maar niet te open. </a:t>
            </a:r>
            <a:r>
              <a:rPr lang="nl-NL" dirty="0" err="1"/>
              <a:t>Hlafopen</a:t>
            </a:r>
            <a:r>
              <a:rPr lang="nl-NL" dirty="0"/>
              <a:t>. Veen word gezien als te open, zandgebied als halfopen. Grondsoort kan bepalend zijn. Veengebieden meer in trek bij jongeren omdat goedkoper. Media kan ook veel doen: negatieve verhalen.</a:t>
            </a:r>
          </a:p>
          <a:p>
            <a:r>
              <a:rPr lang="nl-NL" dirty="0"/>
              <a:t>Goede zorg: ouderen? </a:t>
            </a:r>
          </a:p>
          <a:p>
            <a:r>
              <a:rPr lang="nl-NL" dirty="0"/>
              <a:t>Mensen waarderen wonen dichtbij economisch centrum</a:t>
            </a:r>
          </a:p>
          <a:p>
            <a:r>
              <a:rPr lang="nl-NL" dirty="0"/>
              <a:t>Huizenmarkt: eigenaren verhuizen minder snel, jongeren naar huurwoningen minder </a:t>
            </a:r>
            <a:r>
              <a:rPr lang="nl-NL" dirty="0" err="1"/>
              <a:t>financiele</a:t>
            </a:r>
            <a:r>
              <a:rPr lang="nl-NL" dirty="0"/>
              <a:t> middelen.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16</a:t>
            </a:fld>
            <a:endParaRPr lang="nl-NL"/>
          </a:p>
        </p:txBody>
      </p:sp>
    </p:spTree>
    <p:extLst>
      <p:ext uri="{BB962C8B-B14F-4D97-AF65-F5344CB8AC3E}">
        <p14:creationId xmlns:p14="http://schemas.microsoft.com/office/powerpoint/2010/main" val="2103497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Hoewel er veel literatuur te vinden is over regionale verschillen, zoals te zien in voorgaande sectie, zijn deze theorieën niet altijd in staat om ook intraregionale verschillen te verklaren (Elshof, 2017). Volgens Elshof (2017) zijn het voornamelijk de korte afstand bewegingen die lokale variaties verklaren, veroorzaakt door verschillen in dorpskenmerken zoals de aanwezigheid van voorzieningen en landschappelijke aantrekkelijkheid en veel minder door economische factoren. Immers, werkgelegenheid is bijvoorbeeld gebonden aan een regio en mensen zijn bereid te forensen voor de juiste banen (Hoekveld, 2015). Dit wordt ook onderstreept door Elshof (2017), die verklaring hiervan vooral zoekt in de door Thissen en Loopmans (2013) opgestelde transitie van autonoom dorp naar woondorp. Economische factoren spelen dus vooral op een hoger, meer regionaal niveau en zullen onvoldoende in staat zijn om lokale verschillen te verklaren. Het is dan ook daarom dat bij de verklaring van lokale verschillen voornamelijk gekeken moet worden naar sociale en ruimtelijke factoren. Het kan echter wel een reden zijn voor (met name jonge) mensen om niet alleen het dorp te verlaten, maar ook compleet te vertrekken uit de regio (zie bijvoorbeeld Venhorst, et al., 2010; Venhorst et al., 2011; Venhorst, 2012). De economische factoren zullen dus niet in zijn geheel buiten beschouwing gelaten worden. </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17</a:t>
            </a:fld>
            <a:endParaRPr lang="nl-NL"/>
          </a:p>
        </p:txBody>
      </p:sp>
    </p:spTree>
    <p:extLst>
      <p:ext uri="{BB962C8B-B14F-4D97-AF65-F5344CB8AC3E}">
        <p14:creationId xmlns:p14="http://schemas.microsoft.com/office/powerpoint/2010/main" val="251378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Hoewel er veel literatuur te vinden is over regionale verschillen, zoals te zien in voorgaande sectie, zijn deze theorieën niet altijd in staat om ook intraregionale verschillen te verklaren (Elshof, 2017). Volgens Elshof (2017) zijn het voornamelijk de korte afstand bewegingen die lokale variaties verklaren, veroorzaakt door verschillen in dorpskenmerken zoals de aanwezigheid van voorzieningen en landschappelijke aantrekkelijkheid en veel minder door economische factoren. Immers, werkgelegenheid is bijvoorbeeld gebonden aan een regio en mensen zijn bereid te forensen voor de juiste banen (Hoekveld, 2015). Dit wordt ook onderstreept door Elshof (2017), die verklaring hiervan vooral zoekt in de door Thissen en Loopmans (2013) opgestelde transitie van autonoom dorp naar woondorp. Economische factoren spelen dus vooral op een hoger, meer regionaal niveau en zullen onvoldoende in staat zijn om lokale verschillen te verklaren. Het is dan ook daarom dat bij de verklaring van lokale verschillen voornamelijk gekeken moet worden naar sociale en ruimtelijke factoren. Het kan echter wel een reden zijn voor (met name jonge) mensen om niet alleen het dorp te verlaten, maar ook compleet te vertrekken uit de regio (zie bijvoorbeeld Venhorst, et al., 2010; Venhorst et al., 2011; Venhorst, 2012). De economische factoren zullen dus niet in zijn geheel buiten beschouwing gelaten worden. </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18</a:t>
            </a:fld>
            <a:endParaRPr lang="nl-NL"/>
          </a:p>
        </p:txBody>
      </p:sp>
    </p:spTree>
    <p:extLst>
      <p:ext uri="{BB962C8B-B14F-4D97-AF65-F5344CB8AC3E}">
        <p14:creationId xmlns:p14="http://schemas.microsoft.com/office/powerpoint/2010/main" val="885030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19</a:t>
            </a:fld>
            <a:endParaRPr lang="nl-NL"/>
          </a:p>
        </p:txBody>
      </p:sp>
    </p:spTree>
    <p:extLst>
      <p:ext uri="{BB962C8B-B14F-4D97-AF65-F5344CB8AC3E}">
        <p14:creationId xmlns:p14="http://schemas.microsoft.com/office/powerpoint/2010/main" val="222909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Demografische veranderingen zoals krimp: komt vaak in het nieuws.</a:t>
            </a:r>
          </a:p>
          <a:p>
            <a:r>
              <a:rPr lang="nl-NL" dirty="0"/>
              <a:t>De media, de samenleving en ook het BOKD houd zich daarmee bezig. Hoe moeten we ermee omgaan?</a:t>
            </a:r>
          </a:p>
          <a:p>
            <a:endParaRPr lang="nl-NL" dirty="0"/>
          </a:p>
          <a:p>
            <a:r>
              <a:rPr lang="nl-NL" dirty="0"/>
              <a:t>Kijk naar wat er in de media is gekomen de afgelopen tijd:</a:t>
            </a:r>
          </a:p>
          <a:p>
            <a:endParaRPr lang="nl-NL" dirty="0"/>
          </a:p>
          <a:p>
            <a:r>
              <a:rPr lang="nl-NL" dirty="0"/>
              <a:t>Maar wat valt op aan deze nieuwsberichten?</a:t>
            </a:r>
          </a:p>
          <a:p>
            <a:r>
              <a:rPr lang="nl-NL" dirty="0"/>
              <a:t>Gaat over ‘Drenthe’ en ‘gemeente’ als geheel. Veronderstelt dat het overal hetzelfde is. Maar dat is niet zo! Dit viel het BOKD ook op en zij hebben mij gevraagd om daar via </a:t>
            </a:r>
            <a:r>
              <a:rPr lang="nl-NL" dirty="0" err="1"/>
              <a:t>mn</a:t>
            </a:r>
            <a:r>
              <a:rPr lang="nl-NL" dirty="0"/>
              <a:t> masterscriptie onderzoek naar te doen.</a:t>
            </a:r>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2</a:t>
            </a:fld>
            <a:endParaRPr lang="nl-NL"/>
          </a:p>
        </p:txBody>
      </p:sp>
    </p:spTree>
    <p:extLst>
      <p:ext uri="{BB962C8B-B14F-4D97-AF65-F5344CB8AC3E}">
        <p14:creationId xmlns:p14="http://schemas.microsoft.com/office/powerpoint/2010/main" val="2970087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20</a:t>
            </a:fld>
            <a:endParaRPr lang="nl-NL"/>
          </a:p>
        </p:txBody>
      </p:sp>
    </p:spTree>
    <p:extLst>
      <p:ext uri="{BB962C8B-B14F-4D97-AF65-F5344CB8AC3E}">
        <p14:creationId xmlns:p14="http://schemas.microsoft.com/office/powerpoint/2010/main" val="976170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21</a:t>
            </a:fld>
            <a:endParaRPr lang="nl-NL"/>
          </a:p>
        </p:txBody>
      </p:sp>
    </p:spTree>
    <p:extLst>
      <p:ext uri="{BB962C8B-B14F-4D97-AF65-F5344CB8AC3E}">
        <p14:creationId xmlns:p14="http://schemas.microsoft.com/office/powerpoint/2010/main" val="1157547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Resulteerde in heel veel data. Die hebben we allemaal per dorp inzichtelijk gemaakt. Vervolgens zijn we gaan schuiven en kijken welke dorpen een zelfde soort ontwikkeling doormaakten in die jaren. Op basis daarvan zijn de volgende type dorpen gemaakt.</a:t>
            </a:r>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22</a:t>
            </a:fld>
            <a:endParaRPr lang="nl-NL"/>
          </a:p>
        </p:txBody>
      </p:sp>
    </p:spTree>
    <p:extLst>
      <p:ext uri="{BB962C8B-B14F-4D97-AF65-F5344CB8AC3E}">
        <p14:creationId xmlns:p14="http://schemas.microsoft.com/office/powerpoint/2010/main" val="2635429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23</a:t>
            </a:fld>
            <a:endParaRPr lang="nl-NL"/>
          </a:p>
        </p:txBody>
      </p:sp>
    </p:spTree>
    <p:extLst>
      <p:ext uri="{BB962C8B-B14F-4D97-AF65-F5344CB8AC3E}">
        <p14:creationId xmlns:p14="http://schemas.microsoft.com/office/powerpoint/2010/main" val="3826086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24</a:t>
            </a:fld>
            <a:endParaRPr lang="nl-NL"/>
          </a:p>
        </p:txBody>
      </p:sp>
    </p:spTree>
    <p:extLst>
      <p:ext uri="{BB962C8B-B14F-4D97-AF65-F5344CB8AC3E}">
        <p14:creationId xmlns:p14="http://schemas.microsoft.com/office/powerpoint/2010/main" val="102674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25</a:t>
            </a:fld>
            <a:endParaRPr lang="nl-NL"/>
          </a:p>
        </p:txBody>
      </p:sp>
    </p:spTree>
    <p:extLst>
      <p:ext uri="{BB962C8B-B14F-4D97-AF65-F5344CB8AC3E}">
        <p14:creationId xmlns:p14="http://schemas.microsoft.com/office/powerpoint/2010/main" val="2462046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26</a:t>
            </a:fld>
            <a:endParaRPr lang="nl-NL"/>
          </a:p>
        </p:txBody>
      </p:sp>
    </p:spTree>
    <p:extLst>
      <p:ext uri="{BB962C8B-B14F-4D97-AF65-F5344CB8AC3E}">
        <p14:creationId xmlns:p14="http://schemas.microsoft.com/office/powerpoint/2010/main" val="1244749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27</a:t>
            </a:fld>
            <a:endParaRPr lang="nl-NL"/>
          </a:p>
        </p:txBody>
      </p:sp>
    </p:spTree>
    <p:extLst>
      <p:ext uri="{BB962C8B-B14F-4D97-AF65-F5344CB8AC3E}">
        <p14:creationId xmlns:p14="http://schemas.microsoft.com/office/powerpoint/2010/main" val="3464698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28</a:t>
            </a:fld>
            <a:endParaRPr lang="nl-NL"/>
          </a:p>
        </p:txBody>
      </p:sp>
    </p:spTree>
    <p:extLst>
      <p:ext uri="{BB962C8B-B14F-4D97-AF65-F5344CB8AC3E}">
        <p14:creationId xmlns:p14="http://schemas.microsoft.com/office/powerpoint/2010/main" val="1499824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Nu er typen opgesteld zijn is het belangrijk om proberen te verklaren waarom deze dorpen eenzelfde demografische ontwikkeling laten zien. Figuur 9 laat de ruimtelijke spreiding zien van de typen dorpen in Borger-Odoorn. Het laat ook zien hoeveel inwoners de dorpen hebben, waarbij opvalt dat de jonge krimpdorpen relatief grote dorpen zijn. Ook de twee grijze dorpen, Borger en Odoorn, zijn relatief groot. De kleinste dorpen van de gemeente zijn vaak aangemerkt als stabiele dorpen. Qua spreiding lijkt er geen verschil te zitten tussen dichtbij de stad of ver van de stad. Oftewel: het is niet hoe verder van de stad Groningen, hoe ‘slechter’ het met het dorp gaat. De nabijheid van een stap lijkt dus geen invloed te hebben op de typering. Opvallend is wel dat de jonge krimpdorpen zich voornamelijk concentreren in de oostelijke zijde van de gemeente. Daartegenover zijn de grijze dorpen te vinden aan de westkant van de gemeente. Krimpdorpen zijn meer zichtbaar is de zuidwestelijke hoek van de gemeente. De overige typen zijn verspreid over het grondgebied van de gemeente, wat resulteert aan een kleurrijk palet aan typen. Figuur 8 geeft al een voorzet voor een eventuele verklaring van de oostelijke concentratie van de jonge krimpdorpen.</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29</a:t>
            </a:fld>
            <a:endParaRPr lang="nl-NL"/>
          </a:p>
        </p:txBody>
      </p:sp>
    </p:spTree>
    <p:extLst>
      <p:ext uri="{BB962C8B-B14F-4D97-AF65-F5344CB8AC3E}">
        <p14:creationId xmlns:p14="http://schemas.microsoft.com/office/powerpoint/2010/main" val="3317620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Benoemen onderzoeksvraag/titel</a:t>
            </a:r>
          </a:p>
          <a:p>
            <a:pPr marL="171450" indent="-171450">
              <a:buFontTx/>
              <a:buChar char="-"/>
            </a:pPr>
            <a:r>
              <a:rPr lang="nl-NL" dirty="0"/>
              <a:t>Makkelijker? Ja! Klik!</a:t>
            </a:r>
          </a:p>
        </p:txBody>
      </p:sp>
      <p:sp>
        <p:nvSpPr>
          <p:cNvPr id="4" name="Tijdelijke aanduiding voor dianummer 3"/>
          <p:cNvSpPr>
            <a:spLocks noGrp="1"/>
          </p:cNvSpPr>
          <p:nvPr>
            <p:ph type="sldNum" sz="quarter" idx="10"/>
          </p:nvPr>
        </p:nvSpPr>
        <p:spPr/>
        <p:txBody>
          <a:bodyPr/>
          <a:lstStyle/>
          <a:p>
            <a:fld id="{8EBEA64F-9CE5-4384-89B9-7BCA6C6EF3F7}" type="slidenum">
              <a:rPr lang="nl-NL" smtClean="0"/>
              <a:t>3</a:t>
            </a:fld>
            <a:endParaRPr lang="nl-NL"/>
          </a:p>
        </p:txBody>
      </p:sp>
    </p:spTree>
    <p:extLst>
      <p:ext uri="{BB962C8B-B14F-4D97-AF65-F5344CB8AC3E}">
        <p14:creationId xmlns:p14="http://schemas.microsoft.com/office/powerpoint/2010/main" val="1240343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30</a:t>
            </a:fld>
            <a:endParaRPr lang="nl-NL"/>
          </a:p>
        </p:txBody>
      </p:sp>
    </p:spTree>
    <p:extLst>
      <p:ext uri="{BB962C8B-B14F-4D97-AF65-F5344CB8AC3E}">
        <p14:creationId xmlns:p14="http://schemas.microsoft.com/office/powerpoint/2010/main" val="2275332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31</a:t>
            </a:fld>
            <a:endParaRPr lang="nl-NL"/>
          </a:p>
        </p:txBody>
      </p:sp>
    </p:spTree>
    <p:extLst>
      <p:ext uri="{BB962C8B-B14F-4D97-AF65-F5344CB8AC3E}">
        <p14:creationId xmlns:p14="http://schemas.microsoft.com/office/powerpoint/2010/main" val="44030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Figuur 8 laat zien dat de oostelijke kant van de gemeente een veenkoloniaal landschap kent. Vervolgens laat Figuur 10 zien dat dit landschapstype minder goed beoordeeld wordt dan het esdorpenlandschap. Daarnaast toont Figuur 7 aan dat deze gebieden naast minder gewaardeerd, ook minder hoog scoren op de </a:t>
            </a:r>
            <a:r>
              <a:rPr lang="nl-NL" sz="1200" kern="1200" dirty="0" err="1">
                <a:solidFill>
                  <a:schemeClr val="tx1"/>
                </a:solidFill>
                <a:effectLst/>
                <a:latin typeface="+mn-lt"/>
                <a:ea typeface="+mn-ea"/>
                <a:cs typeface="+mn-cs"/>
              </a:rPr>
              <a:t>Leefbarometer</a:t>
            </a:r>
            <a:r>
              <a:rPr lang="nl-NL" sz="1200" kern="1200" dirty="0">
                <a:solidFill>
                  <a:schemeClr val="tx1"/>
                </a:solidFill>
                <a:effectLst/>
                <a:latin typeface="+mn-lt"/>
                <a:ea typeface="+mn-ea"/>
                <a:cs typeface="+mn-cs"/>
              </a:rPr>
              <a:t>, een maatstaaf voor leefbaarheid.  Er lijkt hier dus een relatie te liggen tussen landschapstype en de waardering ervan en het dorpstype. Hiermee worden de bevindingen van Elshof (2017) en Bijker et al. (2012) bevestigd: de veendorpen zijn minder aantrekkelijke dorpen om te wonen.</a:t>
            </a:r>
          </a:p>
          <a:p>
            <a:r>
              <a:rPr lang="nl-NL" sz="1200" kern="1200" dirty="0">
                <a:solidFill>
                  <a:schemeClr val="tx1"/>
                </a:solidFill>
                <a:effectLst/>
                <a:latin typeface="+mn-lt"/>
                <a:ea typeface="+mn-ea"/>
                <a:cs typeface="+mn-cs"/>
              </a:rPr>
              <a:t>Hoewel dit een plausibele verklaring lijkt, wordt aan de hand hiervan slecht deels verklaart waarom de jonge krimpdorpen gelokaliseerd zijn aan de oostelijke veenkant van de gemeente. De vraag die nog openblijft, is waarom dorpen in deze minder gewaardeerde gebieden dan niet getypeerd zijn als krimpdorp maar als jongkrimpdorp, terwijl de krimpdorpen juist in het hoger gewaardeerde esdorpenlandschap liggen? De demografische analyse heeft al aangetoond dat alle dorpen te maken hebben met bevolkingskrimp. Daarnaast is de bevolking in veendorpen vele malen jonger dan in zanddorpen (zie hiervoor bijlage 4: analyse demografische data). Het verschil tussen jonge krimpdorpen en oude krimpdorpen was het feit dat de jonge krimpdorpen nog relatief veel geboorten zagen. Wanneer er in de volgende sectie naar de woningmarkt wordt gekeken, wordt al snel duidelijk waardoor deze verschillen verklaart kunnen worden.</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32</a:t>
            </a:fld>
            <a:endParaRPr lang="nl-NL"/>
          </a:p>
        </p:txBody>
      </p:sp>
    </p:spTree>
    <p:extLst>
      <p:ext uri="{BB962C8B-B14F-4D97-AF65-F5344CB8AC3E}">
        <p14:creationId xmlns:p14="http://schemas.microsoft.com/office/powerpoint/2010/main" val="1746137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Bijlage 5: data over woningmarkt bevat een tabel met extra informatie over de woningmarkt binnen de gemeente Borger-Odoorn, waaronder de gemiddelde WOZ-waarde in een dorp, de verhouding tussen huur- en koopwoningen en het aantal goedkope huurwoningen. Gesorteerd op gemiddelde WOZ-waarde (van laag naar hoog) laat het zien dat de jonge krimpdorpen bovenaan staan. De oorzaak hiervan kan liggen in het feit dat deze dorpen minder aantrekkelijk zijn voor mensen om te wonen omdat het landschap minder hooggewaardeerd wordt, zoals hiervoor uitgelegd. Ook zijn er in deze dorpen veel huurwoningen te vinden, welke de gemiddelde WOZ-waarde naar beneden kunnen brengen. Zoals eerder gezegd, hebben de veenkoloniale dorpen een jongere bevolkingssamenstelling dan de dorpen in het esdorpenlandschap.  </a:t>
            </a:r>
          </a:p>
          <a:p>
            <a:r>
              <a:rPr lang="nl-NL" sz="1200" kern="1200" dirty="0">
                <a:solidFill>
                  <a:schemeClr val="tx1"/>
                </a:solidFill>
                <a:effectLst/>
                <a:latin typeface="+mn-lt"/>
                <a:ea typeface="+mn-ea"/>
                <a:cs typeface="+mn-cs"/>
              </a:rPr>
              <a:t>Er zijn relatief weinig huurwoningen in de gemeente Borger-Odoorn: gemiddeld 29% tegenover het Nederlandse gemiddelde van 43%. Opvallend is dat de dorpen die op dit gemeentelijk gemiddelde of erboven zitten allen jonge krimpdorpen of grijze dorpen zijn: Nieuw-Buinen, Borger, Tweede Exloërmond, Valthermond/Zandberg en Odoorn. Bij de twee grijze dorpen ligt de verklaring voornamelijk in het aantal zorgappartementen voor ouderen wat daar aangeboden wordt. </a:t>
            </a:r>
          </a:p>
          <a:p>
            <a:r>
              <a:rPr lang="nl-NL" sz="1200" kern="1200" dirty="0">
                <a:solidFill>
                  <a:schemeClr val="tx1"/>
                </a:solidFill>
                <a:effectLst/>
                <a:latin typeface="+mn-lt"/>
                <a:ea typeface="+mn-ea"/>
                <a:cs typeface="+mn-cs"/>
              </a:rPr>
              <a:t>Dit in combinatie met de aantrekkelijkheid van het landschap kan het verschil tussen jonge krimpdorpen en krimpdorpen verklaren. Jonge krimpdorpen bevinden zich namelijk in een minder aantrekkelijk gebied. Dit minder aantrekkelijke gebied zorgt ervoor dat de woningprijzen daar lager liggen dan in het esdorpenlandschap. Daarnaast kennen de jonge krimpdorpen een relatief hoog aandeel huurwoningen. Starters hebben over het algemeen niet veel financiële middelen (Mulder &amp; </a:t>
            </a:r>
            <a:r>
              <a:rPr lang="nl-NL" sz="1200" kern="1200" dirty="0" err="1">
                <a:solidFill>
                  <a:schemeClr val="tx1"/>
                </a:solidFill>
                <a:effectLst/>
                <a:latin typeface="+mn-lt"/>
                <a:ea typeface="+mn-ea"/>
                <a:cs typeface="+mn-cs"/>
              </a:rPr>
              <a:t>Hooimeijer</a:t>
            </a:r>
            <a:r>
              <a:rPr lang="nl-NL" sz="1200" kern="1200" dirty="0">
                <a:solidFill>
                  <a:schemeClr val="tx1"/>
                </a:solidFill>
                <a:effectLst/>
                <a:latin typeface="+mn-lt"/>
                <a:ea typeface="+mn-ea"/>
                <a:cs typeface="+mn-cs"/>
              </a:rPr>
              <a:t>, 2002), waardoor een woning kopen binnen het gewilde esdorpenlandschap misschien niet haalbaar is. Dus trekken zij naar een goedkoper gebied. Daarnaast zijn zij eerder geneigd om een huurwoning te betrekken. Hiermee wordt het onderzoeksresultaat van Elshof (2017) ook hier gevonden en wordt de conclusie van Bijker et al. (2012) wederom bevestigd: minder populaire gebieden trekken vooral jongere mensen aan. Het feit dat dit gebied dus aantrekkelijk is voor starters, vertaalt zich door in het relatief hoge aantal kinderen dat er geboren worden.  </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33</a:t>
            </a:fld>
            <a:endParaRPr lang="nl-NL"/>
          </a:p>
        </p:txBody>
      </p:sp>
    </p:spTree>
    <p:extLst>
      <p:ext uri="{BB962C8B-B14F-4D97-AF65-F5344CB8AC3E}">
        <p14:creationId xmlns:p14="http://schemas.microsoft.com/office/powerpoint/2010/main" val="3490719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Bijlage 5: data over woningmarkt bevat een tabel met extra informatie over de woningmarkt binnen de gemeente Borger-Odoorn, waaronder de gemiddelde WOZ-waarde in een dorp, de verhouding tussen huur- en koopwoningen en het aantal goedkope huurwoningen. Gesorteerd op gemiddelde WOZ-waarde (van laag naar hoog) laat het zien dat de jonge krimpdorpen bovenaan staan. De oorzaak hiervan kan liggen in het feit dat deze dorpen minder aantrekkelijk zijn voor mensen om te wonen omdat het landschap minder hooggewaardeerd wordt, zoals hiervoor uitgelegd. Ook zijn er in deze dorpen veel huurwoningen te vinden, welke de gemiddelde WOZ-waarde naar beneden kunnen brengen. Zoals eerder gezegd, hebben de veenkoloniale dorpen een jongere bevolkingssamenstelling dan de dorpen in het esdorpenlandschap.  </a:t>
            </a:r>
          </a:p>
          <a:p>
            <a:r>
              <a:rPr lang="nl-NL" sz="1200" kern="1200" dirty="0">
                <a:solidFill>
                  <a:schemeClr val="tx1"/>
                </a:solidFill>
                <a:effectLst/>
                <a:latin typeface="+mn-lt"/>
                <a:ea typeface="+mn-ea"/>
                <a:cs typeface="+mn-cs"/>
              </a:rPr>
              <a:t>Er zijn relatief weinig huurwoningen in de gemeente Borger-Odoorn: gemiddeld 29% tegenover het Nederlandse gemiddelde van 43%. Opvallend is dat de dorpen die op dit gemeentelijk gemiddelde of erboven zitten allen jonge krimpdorpen of grijze dorpen zijn: Nieuw-Buinen, Borger, Tweede Exloërmond, Valthermond/Zandberg en Odoorn. Bij de twee grijze dorpen ligt de verklaring voornamelijk in het aantal zorgappartementen voor ouderen wat daar aangeboden wordt. </a:t>
            </a:r>
          </a:p>
          <a:p>
            <a:r>
              <a:rPr lang="nl-NL" sz="1200" kern="1200" dirty="0">
                <a:solidFill>
                  <a:schemeClr val="tx1"/>
                </a:solidFill>
                <a:effectLst/>
                <a:latin typeface="+mn-lt"/>
                <a:ea typeface="+mn-ea"/>
                <a:cs typeface="+mn-cs"/>
              </a:rPr>
              <a:t>Dit in combinatie met de aantrekkelijkheid van het landschap kan het verschil tussen jonge krimpdorpen en krimpdorpen verklaren. Jonge krimpdorpen bevinden zich namelijk in een minder aantrekkelijk gebied. Dit minder aantrekkelijke gebied zorgt ervoor dat de woningprijzen daar lager liggen dan in het esdorpenlandschap. Daarnaast kennen de jonge krimpdorpen een relatief hoog aandeel huurwoningen. Starters hebben over het algemeen niet veel financiële middelen (Mulder &amp; </a:t>
            </a:r>
            <a:r>
              <a:rPr lang="nl-NL" sz="1200" kern="1200" dirty="0" err="1">
                <a:solidFill>
                  <a:schemeClr val="tx1"/>
                </a:solidFill>
                <a:effectLst/>
                <a:latin typeface="+mn-lt"/>
                <a:ea typeface="+mn-ea"/>
                <a:cs typeface="+mn-cs"/>
              </a:rPr>
              <a:t>Hooimeijer</a:t>
            </a:r>
            <a:r>
              <a:rPr lang="nl-NL" sz="1200" kern="1200" dirty="0">
                <a:solidFill>
                  <a:schemeClr val="tx1"/>
                </a:solidFill>
                <a:effectLst/>
                <a:latin typeface="+mn-lt"/>
                <a:ea typeface="+mn-ea"/>
                <a:cs typeface="+mn-cs"/>
              </a:rPr>
              <a:t>, 2002), waardoor een woning kopen binnen het gewilde esdorpenlandschap misschien niet haalbaar is. Dus trekken zij naar een goedkoper gebied. Daarnaast zijn zij eerder geneigd om een huurwoning te betrekken. Hiermee wordt het onderzoeksresultaat van Elshof (2017) ook hier gevonden en wordt de conclusie van Bijker et al. (2012) wederom bevestigd: minder populaire gebieden trekken vooral jongere mensen aan. Het feit dat dit gebied dus aantrekkelijk is voor starters, vertaalt zich door in het relatief hoge aantal kinderen dat er geboren worden.  </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34</a:t>
            </a:fld>
            <a:endParaRPr lang="nl-NL"/>
          </a:p>
        </p:txBody>
      </p:sp>
    </p:spTree>
    <p:extLst>
      <p:ext uri="{BB962C8B-B14F-4D97-AF65-F5344CB8AC3E}">
        <p14:creationId xmlns:p14="http://schemas.microsoft.com/office/powerpoint/2010/main" val="1084964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Bijlage 5: data over woningmarkt bevat een tabel met extra informatie over de woningmarkt binnen de gemeente Borger-Odoorn, waaronder de gemiddelde WOZ-waarde in een dorp, de verhouding tussen huur- en koopwoningen en het aantal goedkope huurwoningen. Gesorteerd op gemiddelde WOZ-waarde (van laag naar hoog) laat het zien dat de jonge krimpdorpen bovenaan staan. De oorzaak hiervan kan liggen in het feit dat deze dorpen minder aantrekkelijk zijn voor mensen om te wonen omdat het landschap minder hooggewaardeerd wordt, zoals hiervoor uitgelegd. Ook zijn er in deze dorpen veel huurwoningen te vinden, welke de gemiddelde WOZ-waarde naar beneden kunnen brengen. Zoals eerder gezegd, hebben de veenkoloniale dorpen een jongere bevolkingssamenstelling dan de dorpen in het esdorpenlandschap.  </a:t>
            </a:r>
          </a:p>
          <a:p>
            <a:r>
              <a:rPr lang="nl-NL" sz="1200" kern="1200" dirty="0">
                <a:solidFill>
                  <a:schemeClr val="tx1"/>
                </a:solidFill>
                <a:effectLst/>
                <a:latin typeface="+mn-lt"/>
                <a:ea typeface="+mn-ea"/>
                <a:cs typeface="+mn-cs"/>
              </a:rPr>
              <a:t>Er zijn relatief weinig huurwoningen in de gemeente Borger-Odoorn: gemiddeld 29% tegenover het Nederlandse gemiddelde van 43%. Opvallend is dat de dorpen die op dit gemeentelijk gemiddelde of erboven zitten allen jonge krimpdorpen of grijze dorpen zijn: Nieuw-Buinen, Borger, Tweede Exloërmond, Valthermond/Zandberg en Odoorn. Bij de twee grijze dorpen ligt de verklaring voornamelijk in het aantal zorgappartementen voor ouderen wat daar aangeboden wordt. </a:t>
            </a:r>
          </a:p>
          <a:p>
            <a:r>
              <a:rPr lang="nl-NL" sz="1200" kern="1200" dirty="0">
                <a:solidFill>
                  <a:schemeClr val="tx1"/>
                </a:solidFill>
                <a:effectLst/>
                <a:latin typeface="+mn-lt"/>
                <a:ea typeface="+mn-ea"/>
                <a:cs typeface="+mn-cs"/>
              </a:rPr>
              <a:t>Dit in combinatie met de aantrekkelijkheid van het landschap kan het verschil tussen jonge krimpdorpen en krimpdorpen verklaren. Jonge krimpdorpen bevinden zich namelijk in een minder aantrekkelijk gebied. Dit minder aantrekkelijke gebied zorgt ervoor dat de woningprijzen daar lager liggen dan in het esdorpenlandschap. Daarnaast kennen de jonge krimpdorpen een relatief hoog aandeel huurwoningen. Starters hebben over het algemeen niet veel financiële middelen (Mulder &amp; </a:t>
            </a:r>
            <a:r>
              <a:rPr lang="nl-NL" sz="1200" kern="1200" dirty="0" err="1">
                <a:solidFill>
                  <a:schemeClr val="tx1"/>
                </a:solidFill>
                <a:effectLst/>
                <a:latin typeface="+mn-lt"/>
                <a:ea typeface="+mn-ea"/>
                <a:cs typeface="+mn-cs"/>
              </a:rPr>
              <a:t>Hooimeijer</a:t>
            </a:r>
            <a:r>
              <a:rPr lang="nl-NL" sz="1200" kern="1200" dirty="0">
                <a:solidFill>
                  <a:schemeClr val="tx1"/>
                </a:solidFill>
                <a:effectLst/>
                <a:latin typeface="+mn-lt"/>
                <a:ea typeface="+mn-ea"/>
                <a:cs typeface="+mn-cs"/>
              </a:rPr>
              <a:t>, 2002), waardoor een woning kopen binnen het gewilde esdorpenlandschap misschien niet haalbaar is. Dus trekken zij naar een goedkoper gebied. Daarnaast zijn zij eerder geneigd om een huurwoning te betrekken. Hiermee wordt het onderzoeksresultaat van Elshof (2017) ook hier gevonden en wordt de conclusie van Bijker et al. (2012) wederom bevestigd: minder populaire gebieden trekken vooral jongere mensen aan. Het feit dat dit gebied dus aantrekkelijk is voor starters, vertaalt zich door in het relatief hoge aantal kinderen dat er geboren worden.  </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35</a:t>
            </a:fld>
            <a:endParaRPr lang="nl-NL"/>
          </a:p>
        </p:txBody>
      </p:sp>
    </p:spTree>
    <p:extLst>
      <p:ext uri="{BB962C8B-B14F-4D97-AF65-F5344CB8AC3E}">
        <p14:creationId xmlns:p14="http://schemas.microsoft.com/office/powerpoint/2010/main" val="3335406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aanwezigheid van mogelijkheden tot (primair) onderwijs wordt vaak gezien als een belangrijke voorziening van een dorp. Het sluiten van een basisschool, welke veroorzaakt wordt door een teruglopend leerlingaantal, wordt geacht krimp in de hand te werken. In die lijn van gedachte zou bij het dorpstype ‘krimpdorp’ of ‘jong krimpdorp’ dus geen basisscholen verwacht worden, of zouden hier in het verleden basisscholen gesloten moeten zijn. Onderstaande tabellen geven een overzicht van de aanwezige en de in de laatste decennia gesloten basisscholen.</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36</a:t>
            </a:fld>
            <a:endParaRPr lang="nl-NL"/>
          </a:p>
        </p:txBody>
      </p:sp>
    </p:spTree>
    <p:extLst>
      <p:ext uri="{BB962C8B-B14F-4D97-AF65-F5344CB8AC3E}">
        <p14:creationId xmlns:p14="http://schemas.microsoft.com/office/powerpoint/2010/main" val="2550921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Er zijn geen basisscholen te vinden in Ellertshaar en Odoornerveen (krimpdorpen), alle stabiele dorpen, Eerste Exloërmond, Drouwenermond en Klijndijk (jonge krimpdorpen), Drouwenerveen (kleine groeier) en Westdorp (restdorp). Zoals Tabel 5 laat zien hebben enkele dorpen wel een basisschool gekend. Beide tabellen laten geen duidelijke relatie zien tussen het dorpstype en de aanwezigheid, afwezigheid of het sluiten van een basisschool. </a:t>
            </a:r>
          </a:p>
          <a:p>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Dit is in de lijn van de bevindingen van Elshof (2017), die ook geen relatie vond tussen het vestigen van gezinnen met kinderen in een dorp en de aanwezigheid, afwezigheid of een zojuist gesloten basisschool. De aanwezigheid van primair onderwijs geeft dus geen verklaring voor de verschillen in dorpstypen.</a:t>
            </a:r>
          </a:p>
          <a:p>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37</a:t>
            </a:fld>
            <a:endParaRPr lang="nl-NL"/>
          </a:p>
        </p:txBody>
      </p:sp>
    </p:spTree>
    <p:extLst>
      <p:ext uri="{BB962C8B-B14F-4D97-AF65-F5344CB8AC3E}">
        <p14:creationId xmlns:p14="http://schemas.microsoft.com/office/powerpoint/2010/main" val="3902255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38</a:t>
            </a:fld>
            <a:endParaRPr lang="nl-NL"/>
          </a:p>
        </p:txBody>
      </p:sp>
    </p:spTree>
    <p:extLst>
      <p:ext uri="{BB962C8B-B14F-4D97-AF65-F5344CB8AC3E}">
        <p14:creationId xmlns:p14="http://schemas.microsoft.com/office/powerpoint/2010/main" val="417059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Zoals Tabel 6 laat zien, zijn in de twee grijze dorpen (Borger en Odoorn) inderdaad de Triple A-voorzieningen aanwezig. Daarnaast zijn er nog twee dorpen, Exloo en Nieuw-Buinen, die ook beide alle Triple A-voorzieningen bezitten. Maar, deze dorpen laten geen positief migratiesaldo voor 65-plussers. Verder kennen de kernen Borger, Odoorn en Exloo een concentratie van aanbod in wonen, welzijn en (intensieve) zorg (Gemeente Borger-Odoorn, 2016), waarin de verklaring ligt waarom Exloo geen grijsdorp is. Een nadere uiteenzetting waarom juist Borger en Odoorn grijze dorpen zijn wordt gegeven in de volgende sectie.</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39</a:t>
            </a:fld>
            <a:endParaRPr lang="nl-NL"/>
          </a:p>
        </p:txBody>
      </p:sp>
    </p:spTree>
    <p:extLst>
      <p:ext uri="{BB962C8B-B14F-4D97-AF65-F5344CB8AC3E}">
        <p14:creationId xmlns:p14="http://schemas.microsoft.com/office/powerpoint/2010/main" val="1554826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4</a:t>
            </a:fld>
            <a:endParaRPr lang="nl-NL"/>
          </a:p>
        </p:txBody>
      </p:sp>
    </p:spTree>
    <p:extLst>
      <p:ext uri="{BB962C8B-B14F-4D97-AF65-F5344CB8AC3E}">
        <p14:creationId xmlns:p14="http://schemas.microsoft.com/office/powerpoint/2010/main" val="2399046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40</a:t>
            </a:fld>
            <a:endParaRPr lang="nl-NL"/>
          </a:p>
        </p:txBody>
      </p:sp>
    </p:spTree>
    <p:extLst>
      <p:ext uri="{BB962C8B-B14F-4D97-AF65-F5344CB8AC3E}">
        <p14:creationId xmlns:p14="http://schemas.microsoft.com/office/powerpoint/2010/main" val="1185561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figuur laat zien dat het oostelijke, veenkoloniale deel van de gemeente vooral georiënteerd is op grote kernen buiten de gemeente. Leefgebieden 3 en 4 zijn gefocust op respectievelijk Odoorn (en deels haar eigen voorzieningen) en Borger. Hierbij in acht nemen dat Odoorn en Borger de triple A-voorzieningen bevatten en daarnaast voorzieningen bevatten voor … zorg, lijken de leefgebieden een belangrijke verklaring voor het dorpstype ‘grijs dorp’.   </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41</a:t>
            </a:fld>
            <a:endParaRPr lang="nl-NL"/>
          </a:p>
        </p:txBody>
      </p:sp>
    </p:spTree>
    <p:extLst>
      <p:ext uri="{BB962C8B-B14F-4D97-AF65-F5344CB8AC3E}">
        <p14:creationId xmlns:p14="http://schemas.microsoft.com/office/powerpoint/2010/main" val="12408833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Zo lijkt het type ‘grijs dorp’ voornamelijk verklaart te worden door de aanwezigheid van triple a voorzieningen, de aanwezigheid van een wonen, welzijn en (intensieve) zorg cluster en de leefgebieden waarbinnen mensen zich bewegen voor hun (dagelijkse) voorzieningen. </a:t>
            </a:r>
          </a:p>
          <a:p>
            <a:r>
              <a:rPr lang="nl-NL" sz="1200" kern="1200" dirty="0">
                <a:solidFill>
                  <a:schemeClr val="tx1"/>
                </a:solidFill>
                <a:effectLst/>
                <a:latin typeface="+mn-lt"/>
                <a:ea typeface="+mn-ea"/>
                <a:cs typeface="+mn-cs"/>
              </a:rPr>
              <a:t>Het type ‘jong krimpdorp’ wordt ruimtelijk verklaard door het aanwezige landschapstype, wat lagere woningprijzen veroorzaakte wat samen met het aantal aanwezige huurwoningen nog jongeren aantrekt.</a:t>
            </a:r>
          </a:p>
          <a:p>
            <a:r>
              <a:rPr lang="nl-NL" sz="1200" kern="1200" dirty="0">
                <a:solidFill>
                  <a:schemeClr val="tx1"/>
                </a:solidFill>
                <a:effectLst/>
                <a:latin typeface="+mn-lt"/>
                <a:ea typeface="+mn-ea"/>
                <a:cs typeface="+mn-cs"/>
              </a:rPr>
              <a:t>‘Krimpdorpen’ kennen (deels) eenzelfde verklaring, maar hier worden de jongeren nog ‘weggejaagd’ uit de dorpen met hoge huizenprijzen ontstaan door een aantrekkelijk landschapstype.  </a:t>
            </a:r>
          </a:p>
          <a:p>
            <a:r>
              <a:rPr lang="nl-NL" sz="1200" kern="1200" dirty="0">
                <a:solidFill>
                  <a:schemeClr val="tx1"/>
                </a:solidFill>
                <a:effectLst/>
                <a:latin typeface="+mn-lt"/>
                <a:ea typeface="+mn-ea"/>
                <a:cs typeface="+mn-cs"/>
              </a:rPr>
              <a:t>Stabiele dorpen kennen een hoog percentage koopwoningen en een hoge mate van verbondenheid. Over het algemeen zijn het kleinere dorpen met weinig voorzieningen en geen primair onderwijs. Het zijn deze zaken die eraan bijdragen dat deze dorpen weinig fluctuaties in demografische data laten zien. </a:t>
            </a:r>
          </a:p>
          <a:p>
            <a:r>
              <a:rPr lang="nl-NL" sz="1200" kern="1200" dirty="0">
                <a:solidFill>
                  <a:schemeClr val="tx1"/>
                </a:solidFill>
                <a:effectLst/>
                <a:latin typeface="+mn-lt"/>
                <a:ea typeface="+mn-ea"/>
                <a:cs typeface="+mn-cs"/>
              </a:rPr>
              <a:t>De kleine groeier lijkt in dit verhaal een </a:t>
            </a:r>
            <a:r>
              <a:rPr lang="nl-NL" sz="1200" i="1" kern="1200" dirty="0">
                <a:solidFill>
                  <a:schemeClr val="tx1"/>
                </a:solidFill>
                <a:effectLst/>
                <a:latin typeface="+mn-lt"/>
                <a:ea typeface="+mn-ea"/>
                <a:cs typeface="+mn-cs"/>
              </a:rPr>
              <a:t>wildcard</a:t>
            </a:r>
            <a:r>
              <a:rPr lang="nl-NL" sz="1200" kern="1200" dirty="0">
                <a:solidFill>
                  <a:schemeClr val="tx1"/>
                </a:solidFill>
                <a:effectLst/>
                <a:latin typeface="+mn-lt"/>
                <a:ea typeface="+mn-ea"/>
                <a:cs typeface="+mn-cs"/>
              </a:rPr>
              <a:t> aangezien er geen duidelijke verklaring te vinden is voor de ontwikkeling die het dorp heeft laten zien. In geen enkele factor verschilt het significant van de andere dorpen, behalve de demografische data. Het kan wellicht een ‘toevalstreffer’ zijn of een unieke uitschieter. </a:t>
            </a:r>
          </a:p>
          <a:p>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42</a:t>
            </a:fld>
            <a:endParaRPr lang="nl-NL"/>
          </a:p>
        </p:txBody>
      </p:sp>
    </p:spTree>
    <p:extLst>
      <p:ext uri="{BB962C8B-B14F-4D97-AF65-F5344CB8AC3E}">
        <p14:creationId xmlns:p14="http://schemas.microsoft.com/office/powerpoint/2010/main" val="2575835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43</a:t>
            </a:fld>
            <a:endParaRPr lang="nl-NL"/>
          </a:p>
        </p:txBody>
      </p:sp>
    </p:spTree>
    <p:extLst>
      <p:ext uri="{BB962C8B-B14F-4D97-AF65-F5344CB8AC3E}">
        <p14:creationId xmlns:p14="http://schemas.microsoft.com/office/powerpoint/2010/main" val="3771528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44</a:t>
            </a:fld>
            <a:endParaRPr lang="nl-NL"/>
          </a:p>
        </p:txBody>
      </p:sp>
    </p:spTree>
    <p:extLst>
      <p:ext uri="{BB962C8B-B14F-4D97-AF65-F5344CB8AC3E}">
        <p14:creationId xmlns:p14="http://schemas.microsoft.com/office/powerpoint/2010/main" val="545108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45</a:t>
            </a:fld>
            <a:endParaRPr lang="nl-NL"/>
          </a:p>
        </p:txBody>
      </p:sp>
    </p:spTree>
    <p:extLst>
      <p:ext uri="{BB962C8B-B14F-4D97-AF65-F5344CB8AC3E}">
        <p14:creationId xmlns:p14="http://schemas.microsoft.com/office/powerpoint/2010/main" val="30952815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Ten eerste is gebleken dat dorpskarakteristieken een zwaarwegende factor zijn, dan wel niet de belangrijkste in het verklaren van variaties in demografische ontwikkeling op een lokale schaal. Hierbij moet gedacht worden aan landschapstype, aantrekkelijkheid van een dorp, de huizenprijzen, het aantal huurwoningen en het voorzieningenaanbod. Wel beïnvloeden al deze factoren elkaar en is het moeilijk om ze los van elkaar te zien. Zo bepaalt het landschapstype onder meer de aantrekkelijkheid van een dorp, wat zich vervolgens door vertaalt in de huizenprijzen. Ook voorzieningen bleken een belangrijke indicator voor demografische ontwikkeling, maar hierbij dient wel opgemerkt te worden dat dit verschilt per leeftijdscategorie. Dorpen die de Triple A-voorzieningen en daarnaast een cluster hebben van woon-, zorg- en welzijnsfuncties bevatten, hebben een grotere kans om veel ouderen aan te trekken. Hierbij dient wel opgemerkt te worden dat gedrag van mensen ten aanzien van voorzieningengebruik in acht moet worden genomen. Het alleen aanwezig zijn van Triple A-voorzieningen voorspelt niet hoeveel ouderen er in een dorp (komen te) wonen. Er moet ook gekeken worden naar van welke dorpen voornamelijk gebruik van gemaakt wordt voor wat betreft voorzieningen. Hieruit kan verklaard worden waarom ouderen wel naar de ene kern verhuist en niet naar een andere als deze beide de Triple A-voorzieningen bevatten. De aanwezigheid van een basisschool, waarvan vaak gedacht wordt dat dit belangrijk is voor jonge gezinnen, bleek dan weer geen belangrijke factor te zijn voor bevolkingsontwikkeling.</a:t>
            </a:r>
          </a:p>
          <a:p>
            <a:r>
              <a:rPr lang="nl-NL" sz="1200" kern="1200" dirty="0">
                <a:solidFill>
                  <a:schemeClr val="tx1"/>
                </a:solidFill>
                <a:effectLst/>
                <a:latin typeface="+mn-lt"/>
                <a:ea typeface="+mn-ea"/>
                <a:cs typeface="+mn-cs"/>
              </a:rPr>
              <a:t>Als tweede kan er geconcludeerd worden dat economische factoren hebben minder invloed hebben op de verschillen in demografische ontwikkeling tussen verschillende dorpen. De dorpen bevinden zich namelijk allemaal binnen dezelfde economische regio en de afstand tot een stad heeft niet kunnen verklaren waarom een dorp een bepaald ontwikkelingspatroon liet zien. Ook de jongeren in de interviews gaven aan dat de invloed van werkgelegenheid op hun keuze voor een woonplaats erg klein was. Voor hen wogen andere factoren zwaarder, zoals de sociale binding met een dorp. </a:t>
            </a:r>
          </a:p>
          <a:p>
            <a:r>
              <a:rPr lang="nl-NL" sz="1200" kern="1200" dirty="0">
                <a:solidFill>
                  <a:schemeClr val="tx1"/>
                </a:solidFill>
                <a:effectLst/>
                <a:latin typeface="+mn-lt"/>
                <a:ea typeface="+mn-ea"/>
                <a:cs typeface="+mn-cs"/>
              </a:rPr>
              <a:t>Hierbij sluit de laatste conclusie goed aan. Specifiek voor de gemeente Borger-Odoorn kan geconcludeerd worden dat van de sociale factoren sociale binding het belangrijkste is voor de keuze van jongeren voor wat betreft hun woonplaats. Als zij veel sociale binding hebben in een bepaalt dorp, dan kiezen zij ervoor om daar te blijven wonen. De moeilijkheden op de woningmarkt zijn voor hen geen reden om toch weg te trekken. Geconcludeerd wordt verder dat een plek in een dorp waar jongeren elkaar kunnen leren kennen en banden kunnen versterken, zoals een voetbalclub of een basisschool, belangrijk zijn om deze sociale binding te creëren.</a:t>
            </a:r>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46</a:t>
            </a:fld>
            <a:endParaRPr lang="nl-NL"/>
          </a:p>
        </p:txBody>
      </p:sp>
    </p:spTree>
    <p:extLst>
      <p:ext uri="{BB962C8B-B14F-4D97-AF65-F5344CB8AC3E}">
        <p14:creationId xmlns:p14="http://schemas.microsoft.com/office/powerpoint/2010/main" val="3051821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Differentiatie in beleid is noodzakelijk!</a:t>
            </a:r>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47</a:t>
            </a:fld>
            <a:endParaRPr lang="nl-NL"/>
          </a:p>
        </p:txBody>
      </p:sp>
    </p:spTree>
    <p:extLst>
      <p:ext uri="{BB962C8B-B14F-4D97-AF65-F5344CB8AC3E}">
        <p14:creationId xmlns:p14="http://schemas.microsoft.com/office/powerpoint/2010/main" val="34596294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48</a:t>
            </a:fld>
            <a:endParaRPr lang="nl-NL"/>
          </a:p>
        </p:txBody>
      </p:sp>
    </p:spTree>
    <p:extLst>
      <p:ext uri="{BB962C8B-B14F-4D97-AF65-F5344CB8AC3E}">
        <p14:creationId xmlns:p14="http://schemas.microsoft.com/office/powerpoint/2010/main" val="37551242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49</a:t>
            </a:fld>
            <a:endParaRPr lang="nl-NL"/>
          </a:p>
        </p:txBody>
      </p:sp>
    </p:spTree>
    <p:extLst>
      <p:ext uri="{BB962C8B-B14F-4D97-AF65-F5344CB8AC3E}">
        <p14:creationId xmlns:p14="http://schemas.microsoft.com/office/powerpoint/2010/main" val="3046091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5</a:t>
            </a:fld>
            <a:endParaRPr lang="nl-NL"/>
          </a:p>
        </p:txBody>
      </p:sp>
    </p:spTree>
    <p:extLst>
      <p:ext uri="{BB962C8B-B14F-4D97-AF65-F5344CB8AC3E}">
        <p14:creationId xmlns:p14="http://schemas.microsoft.com/office/powerpoint/2010/main" val="313084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6</a:t>
            </a:fld>
            <a:endParaRPr lang="nl-NL"/>
          </a:p>
        </p:txBody>
      </p:sp>
    </p:spTree>
    <p:extLst>
      <p:ext uri="{BB962C8B-B14F-4D97-AF65-F5344CB8AC3E}">
        <p14:creationId xmlns:p14="http://schemas.microsoft.com/office/powerpoint/2010/main" val="229046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Vruchtbaarheid is nu 1,7 per vrouw</a:t>
            </a:r>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7</a:t>
            </a:fld>
            <a:endParaRPr lang="nl-NL"/>
          </a:p>
        </p:txBody>
      </p:sp>
    </p:spTree>
    <p:extLst>
      <p:ext uri="{BB962C8B-B14F-4D97-AF65-F5344CB8AC3E}">
        <p14:creationId xmlns:p14="http://schemas.microsoft.com/office/powerpoint/2010/main" val="2055925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Het was het eerste model dat geboortecijfer, sterftecijfer en economische ontwikkelingen aan elkaar wist te relateren. De essentie van het model is dat samenlevingen een proces van ‘modernisering’ doorgaan, waarin zij evolueren van een premodern regime van hoge vruchtbaarheid en een hoog sterftecijfer, naar een postmodern regime waarin beide laag zijn, wat zich ontwikkelt aan de hand van vier stadia </a:t>
            </a:r>
            <a:endParaRPr lang="nl-NL" dirty="0"/>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8</a:t>
            </a:fld>
            <a:endParaRPr lang="nl-NL"/>
          </a:p>
        </p:txBody>
      </p:sp>
    </p:spTree>
    <p:extLst>
      <p:ext uri="{BB962C8B-B14F-4D97-AF65-F5344CB8AC3E}">
        <p14:creationId xmlns:p14="http://schemas.microsoft.com/office/powerpoint/2010/main" val="29258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BEA64F-9CE5-4384-89B9-7BCA6C6EF3F7}" type="slidenum">
              <a:rPr lang="nl-NL" smtClean="0"/>
              <a:t>9</a:t>
            </a:fld>
            <a:endParaRPr lang="nl-NL"/>
          </a:p>
        </p:txBody>
      </p:sp>
    </p:spTree>
    <p:extLst>
      <p:ext uri="{BB962C8B-B14F-4D97-AF65-F5344CB8AC3E}">
        <p14:creationId xmlns:p14="http://schemas.microsoft.com/office/powerpoint/2010/main" val="1608540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7"/>
          <p:cNvSpPr>
            <a:spLocks noChangeArrowheads="1"/>
          </p:cNvSpPr>
          <p:nvPr/>
        </p:nvSpPr>
        <p:spPr bwMode="auto">
          <a:xfrm>
            <a:off x="1" y="1017588"/>
            <a:ext cx="12187767" cy="26670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sp>
        <p:nvSpPr>
          <p:cNvPr id="5" name="shape_TransFollower"/>
          <p:cNvSpPr>
            <a:spLocks noChangeArrowheads="1"/>
          </p:cNvSpPr>
          <p:nvPr/>
        </p:nvSpPr>
        <p:spPr bwMode="auto">
          <a:xfrm>
            <a:off x="0" y="0"/>
            <a:ext cx="169333" cy="10175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pic>
        <p:nvPicPr>
          <p:cNvPr id="8" name="LogoSlash_01" descr="SLASHTRA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0633" y="392114"/>
            <a:ext cx="55202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LogoSlash_02" descr="SLASHTRANS"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499" y="392114"/>
            <a:ext cx="5554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6"/>
          <p:cNvSpPr txBox="1">
            <a:spLocks noChangeArrowheads="1"/>
          </p:cNvSpPr>
          <p:nvPr/>
        </p:nvSpPr>
        <p:spPr bwMode="auto">
          <a:xfrm>
            <a:off x="10938934" y="1079501"/>
            <a:ext cx="529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nl-NL" sz="900" dirty="0">
                <a:solidFill>
                  <a:schemeClr val="bg1"/>
                </a:solidFill>
                <a:latin typeface="Verdana" pitchFamily="34" charset="0"/>
              </a:rPr>
              <a:t>|</a:t>
            </a:r>
          </a:p>
        </p:txBody>
      </p:sp>
      <p:sp>
        <p:nvSpPr>
          <p:cNvPr id="11" name="shape_Transparantie"/>
          <p:cNvSpPr>
            <a:spLocks noChangeArrowheads="1"/>
          </p:cNvSpPr>
          <p:nvPr/>
        </p:nvSpPr>
        <p:spPr bwMode="auto">
          <a:xfrm>
            <a:off x="169333" y="0"/>
            <a:ext cx="338667" cy="1017588"/>
          </a:xfrm>
          <a:prstGeom prst="rect">
            <a:avLst/>
          </a:prstGeom>
          <a:gradFill rotWithShape="1">
            <a:gsLst>
              <a:gs pos="0">
                <a:srgbClr val="FFFFFF"/>
              </a:gs>
              <a:gs pos="100000">
                <a:srgbClr val="757575">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sp>
        <p:nvSpPr>
          <p:cNvPr id="4098" name="Rectangle 2"/>
          <p:cNvSpPr>
            <a:spLocks noGrp="1" noChangeArrowheads="1"/>
          </p:cNvSpPr>
          <p:nvPr>
            <p:ph type="ctrTitle"/>
          </p:nvPr>
        </p:nvSpPr>
        <p:spPr>
          <a:xfrm>
            <a:off x="0" y="1284288"/>
            <a:ext cx="12192000" cy="1082550"/>
          </a:xfrm>
          <a:solidFill>
            <a:srgbClr val="505050"/>
          </a:solidFill>
        </p:spPr>
        <p:txBody>
          <a:bodyPr lIns="981950" tIns="215900" rIns="268265" bIns="215900" anchor="t">
            <a:spAutoFit/>
          </a:bodyPr>
          <a:lstStyle>
            <a:lvl1pPr>
              <a:defRPr sz="4200">
                <a:solidFill>
                  <a:schemeClr val="bg1"/>
                </a:solidFill>
              </a:defRPr>
            </a:lvl1pPr>
          </a:lstStyle>
          <a:p>
            <a:pPr lvl="0"/>
            <a:r>
              <a:rPr lang="nl-NL" noProof="0"/>
              <a:t>Klik om de stijl te bewerken</a:t>
            </a:r>
            <a:endParaRPr lang="nl-NL" noProof="0" dirty="0"/>
          </a:p>
        </p:txBody>
      </p:sp>
      <p:sp>
        <p:nvSpPr>
          <p:cNvPr id="4099" name="Rectangle 3"/>
          <p:cNvSpPr>
            <a:spLocks noGrp="1" noChangeArrowheads="1"/>
          </p:cNvSpPr>
          <p:nvPr>
            <p:ph type="subTitle" idx="1"/>
          </p:nvPr>
        </p:nvSpPr>
        <p:spPr>
          <a:xfrm>
            <a:off x="1" y="4035425"/>
            <a:ext cx="12187767" cy="1905000"/>
          </a:xfrm>
        </p:spPr>
        <p:txBody>
          <a:bodyPr tIns="45720" rIns="267843" bIns="45720"/>
          <a:lstStyle>
            <a:lvl1pPr marL="0" indent="0">
              <a:buFont typeface="Verdana" pitchFamily="34" charset="0"/>
              <a:buNone/>
              <a:defRPr sz="2500"/>
            </a:lvl1pPr>
          </a:lstStyle>
          <a:p>
            <a:pPr lvl="0"/>
            <a:r>
              <a:rPr lang="nl-NL" noProof="0"/>
              <a:t>Klik om de ondertitelstijl van het model te bewerken</a:t>
            </a:r>
            <a:endParaRPr lang="nl-NL" noProof="0" dirty="0"/>
          </a:p>
        </p:txBody>
      </p:sp>
      <p:sp>
        <p:nvSpPr>
          <p:cNvPr id="13" name="Rectangle 15"/>
          <p:cNvSpPr>
            <a:spLocks noGrp="1" noChangeArrowheads="1"/>
          </p:cNvSpPr>
          <p:nvPr>
            <p:ph type="sldNum" sz="quarter" idx="10"/>
          </p:nvPr>
        </p:nvSpPr>
        <p:spPr/>
        <p:txBody>
          <a:bodyPr tIns="0" bIns="0"/>
          <a:lstStyle>
            <a:lvl1pPr>
              <a:defRPr sz="900"/>
            </a:lvl1pPr>
          </a:lstStyle>
          <a:p>
            <a:fld id="{31D444EB-9B83-4D17-B482-66FE8B3E2CCD}" type="slidenum">
              <a:rPr lang="nl-NL" smtClean="0"/>
              <a:t>‹nr.›</a:t>
            </a:fld>
            <a:endParaRPr lang="nl-NL"/>
          </a:p>
        </p:txBody>
      </p:sp>
      <p:pic>
        <p:nvPicPr>
          <p:cNvPr id="2" name="RUGlogoTo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733" y="205232"/>
            <a:ext cx="3755744" cy="660400"/>
          </a:xfrm>
          <a:prstGeom prst="rect">
            <a:avLst/>
          </a:prstGeom>
        </p:spPr>
      </p:pic>
      <p:sp>
        <p:nvSpPr>
          <p:cNvPr id="6" name="tb_Faculty"/>
          <p:cNvSpPr txBox="1">
            <a:spLocks noChangeArrowheads="1"/>
          </p:cNvSpPr>
          <p:nvPr/>
        </p:nvSpPr>
        <p:spPr bwMode="auto">
          <a:xfrm>
            <a:off x="4917018" y="338138"/>
            <a:ext cx="1118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r>
              <a:rPr lang="nl-NL" sz="1000" dirty="0">
                <a:solidFill>
                  <a:srgbClr val="CC0000"/>
                </a:solidFill>
                <a:latin typeface="Georgia" pitchFamily="18" charset="0"/>
              </a:rPr>
              <a:t>faculteit ruimtelijke</a:t>
            </a:r>
          </a:p>
          <a:p>
            <a:pPr>
              <a:defRPr/>
            </a:pPr>
            <a:r>
              <a:rPr lang="nl-NL" sz="1000" dirty="0">
                <a:solidFill>
                  <a:srgbClr val="CC0000"/>
                </a:solidFill>
                <a:latin typeface="Georgia" pitchFamily="18" charset="0"/>
              </a:rPr>
              <a:t>wetenschappen</a:t>
            </a:r>
          </a:p>
        </p:txBody>
      </p:sp>
      <p:sp>
        <p:nvSpPr>
          <p:cNvPr id="7" name="tb_Department"/>
          <p:cNvSpPr txBox="1">
            <a:spLocks noChangeAspect="1" noChangeArrowheads="1"/>
          </p:cNvSpPr>
          <p:nvPr/>
        </p:nvSpPr>
        <p:spPr bwMode="auto">
          <a:xfrm>
            <a:off x="7749118" y="341314"/>
            <a:ext cx="24003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endParaRPr lang="nl-NL" sz="1000" dirty="0">
              <a:solidFill>
                <a:srgbClr val="CC0000"/>
              </a:solidFill>
              <a:latin typeface="Georgia" pitchFamily="18" charset="0"/>
            </a:endParaRPr>
          </a:p>
        </p:txBody>
      </p:sp>
      <p:sp>
        <p:nvSpPr>
          <p:cNvPr id="12" name="tbDate"/>
          <p:cNvSpPr txBox="1">
            <a:spLocks noChangeArrowheads="1"/>
          </p:cNvSpPr>
          <p:nvPr/>
        </p:nvSpPr>
        <p:spPr bwMode="auto">
          <a:xfrm>
            <a:off x="9838267" y="1079501"/>
            <a:ext cx="92760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no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lgn="r">
              <a:spcBef>
                <a:spcPct val="50000"/>
              </a:spcBef>
              <a:defRPr/>
            </a:pPr>
            <a:r>
              <a:rPr lang="nl-NL" sz="900">
                <a:solidFill>
                  <a:srgbClr val="FFFFFF"/>
                </a:solidFill>
                <a:latin typeface="Verdana" pitchFamily="34" charset="0"/>
              </a:rPr>
              <a:t>04-02-2016</a:t>
            </a:r>
            <a:endParaRPr lang="nl-NL" sz="900" dirty="0">
              <a:solidFill>
                <a:srgbClr val="FFFFFF"/>
              </a:solidFill>
              <a:latin typeface="Verdana" pitchFamily="34" charset="0"/>
            </a:endParaRPr>
          </a:p>
        </p:txBody>
      </p:sp>
    </p:spTree>
    <p:extLst>
      <p:ext uri="{BB962C8B-B14F-4D97-AF65-F5344CB8AC3E}">
        <p14:creationId xmlns:p14="http://schemas.microsoft.com/office/powerpoint/2010/main" val="23239619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Vertical Text Placeholder 2"/>
          <p:cNvSpPr>
            <a:spLocks noGrp="1"/>
          </p:cNvSpPr>
          <p:nvPr>
            <p:ph type="body" orient="vert" idx="1"/>
          </p:nvPr>
        </p:nvSpPr>
        <p:spPr/>
        <p:txBody>
          <a:bodyPr vert="eaVert" tIns="45720" bIns="45720"/>
          <a:lstStyle>
            <a:lvl1pPr>
              <a:defRPr sz="2500"/>
            </a:lvl1pPr>
            <a:lvl2pPr>
              <a:defRPr sz="2500"/>
            </a:lvl2pPr>
            <a:lvl3pPr>
              <a:defRPr sz="2500"/>
            </a:lvl3pPr>
            <a:lvl4pPr>
              <a:defRPr sz="2500"/>
            </a:lvl4pPr>
            <a:lvl5pPr>
              <a:defRPr sz="25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20"/>
          <p:cNvSpPr>
            <a:spLocks noGrp="1" noChangeArrowheads="1"/>
          </p:cNvSpPr>
          <p:nvPr>
            <p:ph type="sldNum" sz="quarter" idx="10"/>
          </p:nvPr>
        </p:nvSpPr>
        <p:spPr>
          <a:ln/>
        </p:spPr>
        <p:txBody>
          <a:bodyPr tIns="0" bIns="0"/>
          <a:lstStyle>
            <a:lvl1pPr>
              <a:defRPr sz="900"/>
            </a:lvl1pPr>
          </a:lstStyle>
          <a:p>
            <a:fld id="{31D444EB-9B83-4D17-B482-66FE8B3E2CCD}" type="slidenum">
              <a:rPr lang="nl-NL" smtClean="0"/>
              <a:t>‹nr.›</a:t>
            </a:fld>
            <a:endParaRPr lang="nl-NL"/>
          </a:p>
        </p:txBody>
      </p:sp>
    </p:spTree>
    <p:extLst>
      <p:ext uri="{BB962C8B-B14F-4D97-AF65-F5344CB8AC3E}">
        <p14:creationId xmlns:p14="http://schemas.microsoft.com/office/powerpoint/2010/main" val="328858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1884" y="1341438"/>
            <a:ext cx="3045883" cy="5207000"/>
          </a:xfrm>
        </p:spPr>
        <p:txBody>
          <a:bodyPr vert="eaVert" tIns="46990" bIns="46990"/>
          <a:lstStyle>
            <a:lvl1pPr>
              <a:defRPr sz="4200"/>
            </a:lvl1pPr>
          </a:lstStyle>
          <a:p>
            <a:r>
              <a:rPr lang="nl-NL"/>
              <a:t>Klik om de stijl te bewerken</a:t>
            </a:r>
          </a:p>
        </p:txBody>
      </p:sp>
      <p:sp>
        <p:nvSpPr>
          <p:cNvPr id="3" name="Vertical Text Placeholder 2"/>
          <p:cNvSpPr>
            <a:spLocks noGrp="1"/>
          </p:cNvSpPr>
          <p:nvPr>
            <p:ph type="body" orient="vert" idx="1"/>
          </p:nvPr>
        </p:nvSpPr>
        <p:spPr>
          <a:xfrm>
            <a:off x="1" y="1341438"/>
            <a:ext cx="8938684" cy="5207000"/>
          </a:xfrm>
        </p:spPr>
        <p:txBody>
          <a:bodyPr vert="eaVert" tIns="45720" bIns="45720"/>
          <a:lstStyle>
            <a:lvl1pPr>
              <a:defRPr sz="2500"/>
            </a:lvl1pPr>
            <a:lvl2pPr>
              <a:defRPr sz="2500"/>
            </a:lvl2pPr>
            <a:lvl3pPr>
              <a:defRPr sz="2500"/>
            </a:lvl3pPr>
            <a:lvl4pPr>
              <a:defRPr sz="2500"/>
            </a:lvl4pPr>
            <a:lvl5pPr>
              <a:defRPr sz="25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20"/>
          <p:cNvSpPr>
            <a:spLocks noGrp="1" noChangeArrowheads="1"/>
          </p:cNvSpPr>
          <p:nvPr>
            <p:ph type="sldNum" sz="quarter" idx="10"/>
          </p:nvPr>
        </p:nvSpPr>
        <p:spPr>
          <a:ln/>
        </p:spPr>
        <p:txBody>
          <a:bodyPr tIns="0" bIns="0"/>
          <a:lstStyle>
            <a:lvl1pPr>
              <a:defRPr sz="900"/>
            </a:lvl1pPr>
          </a:lstStyle>
          <a:p>
            <a:fld id="{31D444EB-9B83-4D17-B482-66FE8B3E2CCD}" type="slidenum">
              <a:rPr lang="nl-NL" smtClean="0"/>
              <a:t>‹nr.›</a:t>
            </a:fld>
            <a:endParaRPr lang="nl-NL"/>
          </a:p>
        </p:txBody>
      </p:sp>
    </p:spTree>
    <p:extLst>
      <p:ext uri="{BB962C8B-B14F-4D97-AF65-F5344CB8AC3E}">
        <p14:creationId xmlns:p14="http://schemas.microsoft.com/office/powerpoint/2010/main" val="3830686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el en tekst">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Text Placeholder 2"/>
          <p:cNvSpPr>
            <a:spLocks noGrp="1"/>
          </p:cNvSpPr>
          <p:nvPr>
            <p:ph type="body" idx="1"/>
          </p:nvPr>
        </p:nvSpPr>
        <p:spPr/>
        <p:txBody>
          <a:bodyPr tIns="45720" bIns="45720"/>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20"/>
          <p:cNvSpPr>
            <a:spLocks noGrp="1" noChangeArrowheads="1"/>
          </p:cNvSpPr>
          <p:nvPr>
            <p:ph type="sldNum" sz="quarter" idx="10"/>
          </p:nvPr>
        </p:nvSpPr>
        <p:spPr>
          <a:ln/>
        </p:spPr>
        <p:txBody>
          <a:bodyPr tIns="0" bIns="0"/>
          <a:lstStyle>
            <a:lvl1pPr>
              <a:defRPr sz="900"/>
            </a:lvl1pPr>
          </a:lstStyle>
          <a:p>
            <a:fld id="{31D444EB-9B83-4D17-B482-66FE8B3E2CCD}" type="slidenum">
              <a:rPr lang="nl-NL" smtClean="0"/>
              <a:t>‹nr.›</a:t>
            </a:fld>
            <a:endParaRPr lang="nl-NL"/>
          </a:p>
        </p:txBody>
      </p:sp>
    </p:spTree>
    <p:extLst>
      <p:ext uri="{BB962C8B-B14F-4D97-AF65-F5344CB8AC3E}">
        <p14:creationId xmlns:p14="http://schemas.microsoft.com/office/powerpoint/2010/main" val="16013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7"/>
          <p:cNvSpPr>
            <a:spLocks noChangeArrowheads="1"/>
          </p:cNvSpPr>
          <p:nvPr/>
        </p:nvSpPr>
        <p:spPr bwMode="auto">
          <a:xfrm>
            <a:off x="1" y="1017588"/>
            <a:ext cx="12187767" cy="26670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pic>
        <p:nvPicPr>
          <p:cNvPr id="7" name="LogoSlash_01" descr="SLASHTRA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0633" y="392114"/>
            <a:ext cx="55202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LogoSlash_02" descr="SLASHTRANS" hidd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499" y="392114"/>
            <a:ext cx="5554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8"/>
          <p:cNvSpPr txBox="1">
            <a:spLocks noChangeArrowheads="1"/>
          </p:cNvSpPr>
          <p:nvPr/>
        </p:nvSpPr>
        <p:spPr bwMode="auto">
          <a:xfrm>
            <a:off x="10938934" y="1079501"/>
            <a:ext cx="529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nl-NL" sz="900" dirty="0">
                <a:solidFill>
                  <a:schemeClr val="bg1"/>
                </a:solidFill>
                <a:latin typeface="Verdana" pitchFamily="34" charset="0"/>
              </a:rPr>
              <a:t>|</a:t>
            </a:r>
          </a:p>
        </p:txBody>
      </p:sp>
      <p:sp>
        <p:nvSpPr>
          <p:cNvPr id="6146" name="tb_Break"/>
          <p:cNvSpPr>
            <a:spLocks noGrp="1" noChangeArrowheads="1"/>
          </p:cNvSpPr>
          <p:nvPr>
            <p:ph type="ctrTitle"/>
          </p:nvPr>
        </p:nvSpPr>
        <p:spPr bwMode="auto">
          <a:xfrm>
            <a:off x="1" y="1284288"/>
            <a:ext cx="12187767" cy="2476500"/>
          </a:xfrm>
          <a:prstGeom prst="rect">
            <a:avLst/>
          </a:prstGeom>
          <a:solidFill>
            <a:srgbClr val="505050"/>
          </a:solidFill>
          <a:ln w="0" cmpd="sng">
            <a:noFill/>
          </a:ln>
          <a:effectLst/>
          <a:extLst>
            <a:ext uri="{91240B29-F687-4F45-9708-019B960494DF}">
              <a14:hiddenLine xmlns:a14="http://schemas.microsoft.com/office/drawing/2010/main" w="0" cmpd="sng">
                <a:solidFill>
                  <a:srgbClr val="000000"/>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2091" tIns="215900" rIns="267843" bIns="45720" anchor="t"/>
          <a:lstStyle>
            <a:lvl1pPr>
              <a:defRPr sz="4000">
                <a:solidFill>
                  <a:srgbClr val="FFFFFF"/>
                </a:solidFill>
              </a:defRPr>
            </a:lvl1pPr>
          </a:lstStyle>
          <a:p>
            <a:pPr lvl="0"/>
            <a:r>
              <a:rPr lang="nl-NL" noProof="0"/>
              <a:t>Klik om de stijl te bewerken</a:t>
            </a:r>
            <a:endParaRPr lang="nl-NL" noProof="0" dirty="0"/>
          </a:p>
        </p:txBody>
      </p:sp>
      <p:sp>
        <p:nvSpPr>
          <p:cNvPr id="6155" name="Rectangle 11" hidden="1"/>
          <p:cNvSpPr>
            <a:spLocks noGrp="1" noChangeArrowheads="1"/>
          </p:cNvSpPr>
          <p:nvPr>
            <p:ph type="subTitle" sz="quarter" idx="1"/>
          </p:nvPr>
        </p:nvSpPr>
        <p:spPr>
          <a:xfrm>
            <a:off x="897468" y="5707064"/>
            <a:ext cx="9478433" cy="384175"/>
          </a:xfrm>
        </p:spPr>
        <p:txBody>
          <a:bodyPr lIns="64282" tIns="31750" rIns="64282" bIns="31750"/>
          <a:lstStyle>
            <a:lvl1pPr marL="0" indent="0" algn="ctr">
              <a:buFont typeface="Verdana" pitchFamily="34" charset="0"/>
              <a:buNone/>
              <a:defRPr sz="2500"/>
            </a:lvl1pPr>
          </a:lstStyle>
          <a:p>
            <a:pPr lvl="0"/>
            <a:r>
              <a:rPr lang="nl-NL" noProof="0"/>
              <a:t>Klik om de ondertitelstijl van het model te bewerken</a:t>
            </a:r>
            <a:endParaRPr lang="nl-NL" noProof="0" dirty="0"/>
          </a:p>
        </p:txBody>
      </p:sp>
      <p:sp>
        <p:nvSpPr>
          <p:cNvPr id="11" name="Rectangle 17"/>
          <p:cNvSpPr>
            <a:spLocks noGrp="1" noChangeArrowheads="1"/>
          </p:cNvSpPr>
          <p:nvPr>
            <p:ph type="sldNum" sz="quarter" idx="10"/>
          </p:nvPr>
        </p:nvSpPr>
        <p:spPr/>
        <p:txBody>
          <a:bodyPr tIns="0" bIns="0"/>
          <a:lstStyle>
            <a:lvl1pPr>
              <a:defRPr sz="900"/>
            </a:lvl1pPr>
          </a:lstStyle>
          <a:p>
            <a:pPr>
              <a:defRPr/>
            </a:pPr>
            <a:fld id="{5DC434F6-FE4D-491E-8D1C-EBB75D43524F}" type="slidenum">
              <a:rPr lang="nl-NL" smtClean="0"/>
              <a:pPr>
                <a:defRPr/>
              </a:pPr>
              <a:t>‹nr.›</a:t>
            </a:fld>
            <a:endParaRPr lang="nl-NL" dirty="0"/>
          </a:p>
        </p:txBody>
      </p:sp>
      <p:pic>
        <p:nvPicPr>
          <p:cNvPr id="2" name="RUGlogoTo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733" y="205232"/>
            <a:ext cx="3755744" cy="660400"/>
          </a:xfrm>
          <a:prstGeom prst="rect">
            <a:avLst/>
          </a:prstGeom>
        </p:spPr>
      </p:pic>
      <p:sp>
        <p:nvSpPr>
          <p:cNvPr id="5" name="tb_Faculty"/>
          <p:cNvSpPr txBox="1">
            <a:spLocks noChangeArrowheads="1"/>
          </p:cNvSpPr>
          <p:nvPr/>
        </p:nvSpPr>
        <p:spPr bwMode="auto">
          <a:xfrm>
            <a:off x="4917018" y="338138"/>
            <a:ext cx="1118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r>
              <a:rPr lang="nl-NL" sz="1000" dirty="0">
                <a:solidFill>
                  <a:srgbClr val="CC0000"/>
                </a:solidFill>
                <a:latin typeface="Georgia" pitchFamily="18" charset="0"/>
              </a:rPr>
              <a:t>faculteit ruimtelijke</a:t>
            </a:r>
          </a:p>
          <a:p>
            <a:pPr>
              <a:defRPr/>
            </a:pPr>
            <a:r>
              <a:rPr lang="nl-NL" sz="1000" dirty="0">
                <a:solidFill>
                  <a:srgbClr val="CC0000"/>
                </a:solidFill>
                <a:latin typeface="Georgia" pitchFamily="18" charset="0"/>
              </a:rPr>
              <a:t>wetenschappen</a:t>
            </a:r>
          </a:p>
        </p:txBody>
      </p:sp>
      <p:sp>
        <p:nvSpPr>
          <p:cNvPr id="6" name="tb_Department"/>
          <p:cNvSpPr txBox="1">
            <a:spLocks noChangeArrowheads="1"/>
          </p:cNvSpPr>
          <p:nvPr/>
        </p:nvSpPr>
        <p:spPr bwMode="auto">
          <a:xfrm>
            <a:off x="7749118" y="341314"/>
            <a:ext cx="24003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endParaRPr lang="nl-NL" sz="1000" dirty="0">
              <a:solidFill>
                <a:srgbClr val="CC0000"/>
              </a:solidFill>
              <a:latin typeface="Georgia" pitchFamily="18" charset="0"/>
            </a:endParaRPr>
          </a:p>
        </p:txBody>
      </p:sp>
      <p:sp>
        <p:nvSpPr>
          <p:cNvPr id="10" name="tbDate"/>
          <p:cNvSpPr txBox="1">
            <a:spLocks noChangeArrowheads="1"/>
          </p:cNvSpPr>
          <p:nvPr/>
        </p:nvSpPr>
        <p:spPr bwMode="auto">
          <a:xfrm>
            <a:off x="9838267" y="1079501"/>
            <a:ext cx="92760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no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lgn="r">
              <a:spcBef>
                <a:spcPct val="50000"/>
              </a:spcBef>
              <a:defRPr/>
            </a:pPr>
            <a:r>
              <a:rPr lang="nl-NL" sz="900">
                <a:solidFill>
                  <a:srgbClr val="FFFFFF"/>
                </a:solidFill>
                <a:latin typeface="Verdana" pitchFamily="34" charset="0"/>
              </a:rPr>
              <a:t>04-02-2016</a:t>
            </a:r>
            <a:endParaRPr lang="nl-NL" sz="900" dirty="0">
              <a:solidFill>
                <a:srgbClr val="FFFFFF"/>
              </a:solidFill>
              <a:latin typeface="Verdana" pitchFamily="34" charset="0"/>
            </a:endParaRPr>
          </a:p>
        </p:txBody>
      </p:sp>
    </p:spTree>
    <p:extLst>
      <p:ext uri="{BB962C8B-B14F-4D97-AF65-F5344CB8AC3E}">
        <p14:creationId xmlns:p14="http://schemas.microsoft.com/office/powerpoint/2010/main" val="870658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Content Placeholder 2"/>
          <p:cNvSpPr>
            <a:spLocks noGrp="1"/>
          </p:cNvSpPr>
          <p:nvPr>
            <p:ph idx="1"/>
          </p:nvPr>
        </p:nvSpPr>
        <p:spPr/>
        <p:txBody>
          <a:bodyPr tIns="45720" bIns="45720"/>
          <a:lstStyle>
            <a:lvl1pPr>
              <a:defRPr sz="2500"/>
            </a:lvl1pPr>
            <a:lvl2pPr>
              <a:defRPr sz="2500"/>
            </a:lvl2pPr>
            <a:lvl3pPr>
              <a:defRPr sz="2500"/>
            </a:lvl3pPr>
            <a:lvl4pPr>
              <a:defRPr sz="2500"/>
            </a:lvl4pPr>
            <a:lvl5pPr>
              <a:defRPr sz="25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15"/>
          <p:cNvSpPr>
            <a:spLocks noGrp="1" noChangeArrowheads="1"/>
          </p:cNvSpPr>
          <p:nvPr>
            <p:ph type="sldNum" sz="quarter" idx="10"/>
          </p:nvPr>
        </p:nvSpPr>
        <p:spPr>
          <a:ln/>
        </p:spPr>
        <p:txBody>
          <a:bodyPr tIns="0" bIns="0"/>
          <a:lstStyle>
            <a:lvl1pPr>
              <a:defRPr sz="900"/>
            </a:lvl1pPr>
          </a:lstStyle>
          <a:p>
            <a:pPr>
              <a:defRPr/>
            </a:pPr>
            <a:fld id="{19601E85-D121-46EF-9799-250DB9E2F50F}" type="slidenum">
              <a:rPr lang="nl-NL" smtClean="0"/>
              <a:pPr>
                <a:defRPr/>
              </a:pPr>
              <a:t>‹nr.›</a:t>
            </a:fld>
            <a:endParaRPr lang="nl-NL"/>
          </a:p>
        </p:txBody>
      </p:sp>
    </p:spTree>
    <p:extLst>
      <p:ext uri="{BB962C8B-B14F-4D97-AF65-F5344CB8AC3E}">
        <p14:creationId xmlns:p14="http://schemas.microsoft.com/office/powerpoint/2010/main" val="3943191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tIns="46990" bIns="46990" anchor="t"/>
          <a:lstStyle>
            <a:lvl1pPr algn="l">
              <a:defRPr sz="4200" b="1" cap="all"/>
            </a:lvl1pPr>
          </a:lstStyle>
          <a:p>
            <a:r>
              <a:rPr lang="nl-NL"/>
              <a:t>Klik om de stijl te bewerken</a:t>
            </a:r>
          </a:p>
        </p:txBody>
      </p:sp>
      <p:sp>
        <p:nvSpPr>
          <p:cNvPr id="3" name="Text Placeholder 2"/>
          <p:cNvSpPr>
            <a:spLocks noGrp="1"/>
          </p:cNvSpPr>
          <p:nvPr>
            <p:ph type="body" idx="1"/>
          </p:nvPr>
        </p:nvSpPr>
        <p:spPr>
          <a:xfrm>
            <a:off x="963084" y="2906713"/>
            <a:ext cx="10363200" cy="1500187"/>
          </a:xfrm>
        </p:spPr>
        <p:txBody>
          <a:bodyPr tIns="45720" bIns="45720"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15"/>
          <p:cNvSpPr>
            <a:spLocks noGrp="1" noChangeArrowheads="1"/>
          </p:cNvSpPr>
          <p:nvPr>
            <p:ph type="sldNum" sz="quarter" idx="10"/>
          </p:nvPr>
        </p:nvSpPr>
        <p:spPr>
          <a:ln/>
        </p:spPr>
        <p:txBody>
          <a:bodyPr tIns="0" bIns="0"/>
          <a:lstStyle>
            <a:lvl1pPr>
              <a:defRPr sz="900"/>
            </a:lvl1pPr>
          </a:lstStyle>
          <a:p>
            <a:pPr>
              <a:defRPr/>
            </a:pPr>
            <a:fld id="{D2A44D0B-BDA5-475B-A168-036786E6BB68}" type="slidenum">
              <a:rPr lang="nl-NL" smtClean="0"/>
              <a:pPr>
                <a:defRPr/>
              </a:pPr>
              <a:t>‹nr.›</a:t>
            </a:fld>
            <a:endParaRPr lang="nl-NL"/>
          </a:p>
        </p:txBody>
      </p:sp>
    </p:spTree>
    <p:extLst>
      <p:ext uri="{BB962C8B-B14F-4D97-AF65-F5344CB8AC3E}">
        <p14:creationId xmlns:p14="http://schemas.microsoft.com/office/powerpoint/2010/main" val="1163841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Content Placeholder 2"/>
          <p:cNvSpPr>
            <a:spLocks noGrp="1"/>
          </p:cNvSpPr>
          <p:nvPr>
            <p:ph sz="half" idx="1"/>
          </p:nvPr>
        </p:nvSpPr>
        <p:spPr>
          <a:xfrm>
            <a:off x="1" y="2230438"/>
            <a:ext cx="5992284" cy="4318000"/>
          </a:xfrm>
        </p:spPr>
        <p:txBody>
          <a:bodyPr tIns="45720" bIns="45720"/>
          <a:lstStyle>
            <a:lvl1pPr>
              <a:defRPr sz="2500"/>
            </a:lvl1pPr>
            <a:lvl2pPr>
              <a:defRPr sz="2500"/>
            </a:lvl2pPr>
            <a:lvl3pPr>
              <a:defRPr sz="2500"/>
            </a:lvl3pPr>
            <a:lvl4pPr>
              <a:defRPr sz="2500"/>
            </a:lvl4pPr>
            <a:lvl5pPr>
              <a:defRPr sz="25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p:cNvSpPr>
            <a:spLocks noGrp="1"/>
          </p:cNvSpPr>
          <p:nvPr>
            <p:ph sz="half" idx="2"/>
          </p:nvPr>
        </p:nvSpPr>
        <p:spPr>
          <a:xfrm>
            <a:off x="6195484" y="2230438"/>
            <a:ext cx="5992283" cy="4318000"/>
          </a:xfrm>
        </p:spPr>
        <p:txBody>
          <a:bodyPr tIns="45720" bIns="45720"/>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15"/>
          <p:cNvSpPr>
            <a:spLocks noGrp="1" noChangeArrowheads="1"/>
          </p:cNvSpPr>
          <p:nvPr>
            <p:ph type="sldNum" sz="quarter" idx="10"/>
          </p:nvPr>
        </p:nvSpPr>
        <p:spPr>
          <a:ln/>
        </p:spPr>
        <p:txBody>
          <a:bodyPr tIns="0" bIns="0"/>
          <a:lstStyle>
            <a:lvl1pPr>
              <a:defRPr sz="900"/>
            </a:lvl1pPr>
          </a:lstStyle>
          <a:p>
            <a:pPr>
              <a:defRPr/>
            </a:pPr>
            <a:fld id="{0D3155D6-BE02-4197-8A30-1FCADE89A730}" type="slidenum">
              <a:rPr lang="nl-NL" smtClean="0"/>
              <a:pPr>
                <a:defRPr/>
              </a:pPr>
              <a:t>‹nr.›</a:t>
            </a:fld>
            <a:endParaRPr lang="nl-NL"/>
          </a:p>
        </p:txBody>
      </p:sp>
    </p:spTree>
    <p:extLst>
      <p:ext uri="{BB962C8B-B14F-4D97-AF65-F5344CB8AC3E}">
        <p14:creationId xmlns:p14="http://schemas.microsoft.com/office/powerpoint/2010/main" val="515849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tIns="46990" bIns="46990"/>
          <a:lstStyle>
            <a:lvl1pPr>
              <a:defRPr sz="4200"/>
            </a:lvl1pPr>
          </a:lstStyle>
          <a:p>
            <a:r>
              <a:rPr lang="nl-NL"/>
              <a:t>Klik om de stijl te bewerken</a:t>
            </a:r>
          </a:p>
        </p:txBody>
      </p:sp>
      <p:sp>
        <p:nvSpPr>
          <p:cNvPr id="3" name="Text Placeholder 2"/>
          <p:cNvSpPr>
            <a:spLocks noGrp="1"/>
          </p:cNvSpPr>
          <p:nvPr>
            <p:ph type="body" idx="1"/>
          </p:nvPr>
        </p:nvSpPr>
        <p:spPr>
          <a:xfrm>
            <a:off x="609600" y="1535113"/>
            <a:ext cx="5386917" cy="639762"/>
          </a:xfrm>
        </p:spPr>
        <p:txBody>
          <a:bodyPr tIns="45720" bIns="45720"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09600" y="2174875"/>
            <a:ext cx="5386917" cy="3951288"/>
          </a:xfrm>
        </p:spPr>
        <p:txBody>
          <a:bodyPr tIns="45720" bIns="45720"/>
          <a:lstStyle>
            <a:lvl1pPr>
              <a:defRPr sz="2800"/>
            </a:lvl1pPr>
            <a:lvl2pPr>
              <a:defRPr sz="2800"/>
            </a:lvl2pPr>
            <a:lvl3pPr>
              <a:defRPr sz="2800"/>
            </a:lvl3pPr>
            <a:lvl4pPr>
              <a:defRPr sz="2800"/>
            </a:lvl4pPr>
            <a:lvl5pPr>
              <a:defRPr sz="28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p:cNvSpPr>
            <a:spLocks noGrp="1"/>
          </p:cNvSpPr>
          <p:nvPr>
            <p:ph type="body" sz="quarter" idx="3"/>
          </p:nvPr>
        </p:nvSpPr>
        <p:spPr>
          <a:xfrm>
            <a:off x="6193368" y="1535113"/>
            <a:ext cx="5389033" cy="639762"/>
          </a:xfrm>
        </p:spPr>
        <p:txBody>
          <a:bodyPr tIns="45720" bIns="4572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6193368" y="2174875"/>
            <a:ext cx="5389033" cy="3951288"/>
          </a:xfrm>
        </p:spPr>
        <p:txBody>
          <a:bodyPr tIns="45720" bIns="4572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15"/>
          <p:cNvSpPr>
            <a:spLocks noGrp="1" noChangeArrowheads="1"/>
          </p:cNvSpPr>
          <p:nvPr>
            <p:ph type="sldNum" sz="quarter" idx="10"/>
          </p:nvPr>
        </p:nvSpPr>
        <p:spPr>
          <a:ln/>
        </p:spPr>
        <p:txBody>
          <a:bodyPr tIns="0" bIns="0"/>
          <a:lstStyle>
            <a:lvl1pPr>
              <a:defRPr sz="900"/>
            </a:lvl1pPr>
          </a:lstStyle>
          <a:p>
            <a:pPr>
              <a:defRPr/>
            </a:pPr>
            <a:fld id="{9014EDB9-CA41-400C-9FA1-753E67B04B56}" type="slidenum">
              <a:rPr lang="nl-NL" smtClean="0"/>
              <a:pPr>
                <a:defRPr/>
              </a:pPr>
              <a:t>‹nr.›</a:t>
            </a:fld>
            <a:endParaRPr lang="nl-NL"/>
          </a:p>
        </p:txBody>
      </p:sp>
    </p:spTree>
    <p:extLst>
      <p:ext uri="{BB962C8B-B14F-4D97-AF65-F5344CB8AC3E}">
        <p14:creationId xmlns:p14="http://schemas.microsoft.com/office/powerpoint/2010/main" val="1332942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Rectangle 15"/>
          <p:cNvSpPr>
            <a:spLocks noGrp="1" noChangeArrowheads="1"/>
          </p:cNvSpPr>
          <p:nvPr>
            <p:ph type="sldNum" sz="quarter" idx="10"/>
          </p:nvPr>
        </p:nvSpPr>
        <p:spPr>
          <a:ln/>
        </p:spPr>
        <p:txBody>
          <a:bodyPr tIns="0" bIns="0"/>
          <a:lstStyle>
            <a:lvl1pPr>
              <a:defRPr sz="900"/>
            </a:lvl1pPr>
          </a:lstStyle>
          <a:p>
            <a:pPr>
              <a:defRPr/>
            </a:pPr>
            <a:fld id="{190224F1-5FCD-424D-BFC9-1D122D09951E}" type="slidenum">
              <a:rPr lang="nl-NL" smtClean="0"/>
              <a:pPr>
                <a:defRPr/>
              </a:pPr>
              <a:t>‹nr.›</a:t>
            </a:fld>
            <a:endParaRPr lang="nl-NL"/>
          </a:p>
        </p:txBody>
      </p:sp>
    </p:spTree>
    <p:extLst>
      <p:ext uri="{BB962C8B-B14F-4D97-AF65-F5344CB8AC3E}">
        <p14:creationId xmlns:p14="http://schemas.microsoft.com/office/powerpoint/2010/main" val="3133502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5"/>
          <p:cNvSpPr>
            <a:spLocks noGrp="1" noChangeArrowheads="1"/>
          </p:cNvSpPr>
          <p:nvPr>
            <p:ph type="sldNum" sz="quarter" idx="10"/>
          </p:nvPr>
        </p:nvSpPr>
        <p:spPr>
          <a:ln/>
        </p:spPr>
        <p:txBody>
          <a:bodyPr tIns="0" bIns="0"/>
          <a:lstStyle>
            <a:lvl1pPr>
              <a:defRPr sz="900"/>
            </a:lvl1pPr>
          </a:lstStyle>
          <a:p>
            <a:pPr>
              <a:defRPr/>
            </a:pPr>
            <a:fld id="{F9393E8B-3A09-43CE-BC20-D178E2EDE0D3}" type="slidenum">
              <a:rPr lang="nl-NL" smtClean="0"/>
              <a:pPr>
                <a:defRPr/>
              </a:pPr>
              <a:t>‹nr.›</a:t>
            </a:fld>
            <a:endParaRPr lang="nl-NL"/>
          </a:p>
        </p:txBody>
      </p:sp>
    </p:spTree>
    <p:extLst>
      <p:ext uri="{BB962C8B-B14F-4D97-AF65-F5344CB8AC3E}">
        <p14:creationId xmlns:p14="http://schemas.microsoft.com/office/powerpoint/2010/main" val="3705689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Content Placeholder 2"/>
          <p:cNvSpPr>
            <a:spLocks noGrp="1"/>
          </p:cNvSpPr>
          <p:nvPr>
            <p:ph idx="1"/>
          </p:nvPr>
        </p:nvSpPr>
        <p:spPr/>
        <p:txBody>
          <a:bodyPr tIns="45720" bIns="45720"/>
          <a:lstStyle>
            <a:lvl1pPr>
              <a:defRPr sz="2500"/>
            </a:lvl1pPr>
            <a:lvl2pPr>
              <a:defRPr sz="2500"/>
            </a:lvl2pPr>
            <a:lvl3pPr>
              <a:defRPr sz="2500"/>
            </a:lvl3pPr>
            <a:lvl4pPr>
              <a:defRPr sz="2500"/>
            </a:lvl4pPr>
            <a:lvl5pPr>
              <a:defRPr sz="25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20"/>
          <p:cNvSpPr>
            <a:spLocks noGrp="1" noChangeArrowheads="1"/>
          </p:cNvSpPr>
          <p:nvPr>
            <p:ph type="sldNum" sz="quarter" idx="10"/>
          </p:nvPr>
        </p:nvSpPr>
        <p:spPr>
          <a:ln/>
        </p:spPr>
        <p:txBody>
          <a:bodyPr tIns="0" bIns="0"/>
          <a:lstStyle>
            <a:lvl1pPr>
              <a:defRPr sz="900"/>
            </a:lvl1pPr>
          </a:lstStyle>
          <a:p>
            <a:fld id="{31D444EB-9B83-4D17-B482-66FE8B3E2CCD}" type="slidenum">
              <a:rPr lang="nl-NL" smtClean="0"/>
              <a:t>‹nr.›</a:t>
            </a:fld>
            <a:endParaRPr lang="nl-NL"/>
          </a:p>
        </p:txBody>
      </p:sp>
    </p:spTree>
    <p:extLst>
      <p:ext uri="{BB962C8B-B14F-4D97-AF65-F5344CB8AC3E}">
        <p14:creationId xmlns:p14="http://schemas.microsoft.com/office/powerpoint/2010/main" val="4278776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tIns="46990" bIns="46990" anchor="b"/>
          <a:lstStyle>
            <a:lvl1pPr algn="l">
              <a:defRPr sz="4200" b="1"/>
            </a:lvl1pPr>
          </a:lstStyle>
          <a:p>
            <a:r>
              <a:rPr lang="nl-NL"/>
              <a:t>Klik om de stijl te bewerken</a:t>
            </a:r>
          </a:p>
        </p:txBody>
      </p:sp>
      <p:sp>
        <p:nvSpPr>
          <p:cNvPr id="3" name="Content Placeholder 2"/>
          <p:cNvSpPr>
            <a:spLocks noGrp="1"/>
          </p:cNvSpPr>
          <p:nvPr>
            <p:ph idx="1"/>
          </p:nvPr>
        </p:nvSpPr>
        <p:spPr>
          <a:xfrm>
            <a:off x="4766733" y="273051"/>
            <a:ext cx="6815667" cy="5853113"/>
          </a:xfrm>
        </p:spPr>
        <p:txBody>
          <a:bodyPr tIns="45720" bIns="45720"/>
          <a:lstStyle>
            <a:lvl1pPr>
              <a:defRPr sz="2500"/>
            </a:lvl1pPr>
            <a:lvl2pPr>
              <a:defRPr sz="2500"/>
            </a:lvl2pPr>
            <a:lvl3pPr>
              <a:defRPr sz="2500"/>
            </a:lvl3pPr>
            <a:lvl4pPr>
              <a:defRPr sz="2500"/>
            </a:lvl4pPr>
            <a:lvl5pPr>
              <a:defRPr sz="25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ext Placeholder 3"/>
          <p:cNvSpPr>
            <a:spLocks noGrp="1"/>
          </p:cNvSpPr>
          <p:nvPr>
            <p:ph type="body" sz="half" idx="2"/>
          </p:nvPr>
        </p:nvSpPr>
        <p:spPr>
          <a:xfrm>
            <a:off x="609601" y="1435101"/>
            <a:ext cx="4011084" cy="4691063"/>
          </a:xfrm>
        </p:spPr>
        <p:txBody>
          <a:bodyPr tIns="45720" bIns="4572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15"/>
          <p:cNvSpPr>
            <a:spLocks noGrp="1" noChangeArrowheads="1"/>
          </p:cNvSpPr>
          <p:nvPr>
            <p:ph type="sldNum" sz="quarter" idx="10"/>
          </p:nvPr>
        </p:nvSpPr>
        <p:spPr>
          <a:ln/>
        </p:spPr>
        <p:txBody>
          <a:bodyPr tIns="0" bIns="0"/>
          <a:lstStyle>
            <a:lvl1pPr>
              <a:defRPr sz="900"/>
            </a:lvl1pPr>
          </a:lstStyle>
          <a:p>
            <a:pPr>
              <a:defRPr/>
            </a:pPr>
            <a:fld id="{3F9BBF25-FD55-4E89-8EB2-A42EEC3A693C}" type="slidenum">
              <a:rPr lang="nl-NL" smtClean="0"/>
              <a:pPr>
                <a:defRPr/>
              </a:pPr>
              <a:t>‹nr.›</a:t>
            </a:fld>
            <a:endParaRPr lang="nl-NL"/>
          </a:p>
        </p:txBody>
      </p:sp>
    </p:spTree>
    <p:extLst>
      <p:ext uri="{BB962C8B-B14F-4D97-AF65-F5344CB8AC3E}">
        <p14:creationId xmlns:p14="http://schemas.microsoft.com/office/powerpoint/2010/main" val="3039061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tIns="46990" bIns="46990" anchor="b"/>
          <a:lstStyle>
            <a:lvl1pPr algn="l">
              <a:defRPr sz="4200" b="1"/>
            </a:lvl1pPr>
          </a:lstStyle>
          <a:p>
            <a:r>
              <a:rPr lang="nl-NL"/>
              <a:t>Klik om de stijl te bewerken</a:t>
            </a:r>
          </a:p>
        </p:txBody>
      </p:sp>
      <p:sp>
        <p:nvSpPr>
          <p:cNvPr id="3" name="Picture Placeholder 2"/>
          <p:cNvSpPr>
            <a:spLocks noGrp="1" noChangeAspect="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ext Placeholder 3"/>
          <p:cNvSpPr>
            <a:spLocks noGrp="1"/>
          </p:cNvSpPr>
          <p:nvPr>
            <p:ph type="body" sz="half" idx="2"/>
          </p:nvPr>
        </p:nvSpPr>
        <p:spPr>
          <a:xfrm>
            <a:off x="2389717" y="5367338"/>
            <a:ext cx="7315200" cy="804862"/>
          </a:xfrm>
        </p:spPr>
        <p:txBody>
          <a:bodyPr tIns="45720" bIns="4572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15"/>
          <p:cNvSpPr>
            <a:spLocks noGrp="1" noChangeArrowheads="1"/>
          </p:cNvSpPr>
          <p:nvPr>
            <p:ph type="sldNum" sz="quarter" idx="10"/>
          </p:nvPr>
        </p:nvSpPr>
        <p:spPr>
          <a:ln/>
        </p:spPr>
        <p:txBody>
          <a:bodyPr tIns="0" bIns="0"/>
          <a:lstStyle>
            <a:lvl1pPr>
              <a:defRPr sz="900"/>
            </a:lvl1pPr>
          </a:lstStyle>
          <a:p>
            <a:pPr>
              <a:defRPr/>
            </a:pPr>
            <a:fld id="{21D17550-D479-4E8C-A571-F8C52136B840}" type="slidenum">
              <a:rPr lang="nl-NL" smtClean="0"/>
              <a:pPr>
                <a:defRPr/>
              </a:pPr>
              <a:t>‹nr.›</a:t>
            </a:fld>
            <a:endParaRPr lang="nl-NL"/>
          </a:p>
        </p:txBody>
      </p:sp>
    </p:spTree>
    <p:extLst>
      <p:ext uri="{BB962C8B-B14F-4D97-AF65-F5344CB8AC3E}">
        <p14:creationId xmlns:p14="http://schemas.microsoft.com/office/powerpoint/2010/main" val="53334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Vertical Text Placeholder 2"/>
          <p:cNvSpPr>
            <a:spLocks noGrp="1"/>
          </p:cNvSpPr>
          <p:nvPr>
            <p:ph type="body" orient="vert" idx="1"/>
          </p:nvPr>
        </p:nvSpPr>
        <p:spPr/>
        <p:txBody>
          <a:bodyPr vert="eaVert" tIns="45720" bIns="45720"/>
          <a:lstStyle>
            <a:lvl1pPr>
              <a:defRPr sz="2500"/>
            </a:lvl1pPr>
            <a:lvl2pPr>
              <a:defRPr sz="2500"/>
            </a:lvl2pPr>
            <a:lvl3pPr>
              <a:defRPr sz="2500"/>
            </a:lvl3pPr>
            <a:lvl4pPr>
              <a:defRPr sz="2500"/>
            </a:lvl4pPr>
            <a:lvl5pPr>
              <a:defRPr sz="25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15"/>
          <p:cNvSpPr>
            <a:spLocks noGrp="1" noChangeArrowheads="1"/>
          </p:cNvSpPr>
          <p:nvPr>
            <p:ph type="sldNum" sz="quarter" idx="10"/>
          </p:nvPr>
        </p:nvSpPr>
        <p:spPr>
          <a:ln/>
        </p:spPr>
        <p:txBody>
          <a:bodyPr tIns="0" bIns="0"/>
          <a:lstStyle>
            <a:lvl1pPr>
              <a:defRPr sz="900"/>
            </a:lvl1pPr>
          </a:lstStyle>
          <a:p>
            <a:pPr>
              <a:defRPr/>
            </a:pPr>
            <a:fld id="{091A52C3-3EDF-48C6-B202-E0BF32002242}" type="slidenum">
              <a:rPr lang="nl-NL" smtClean="0"/>
              <a:pPr>
                <a:defRPr/>
              </a:pPr>
              <a:t>‹nr.›</a:t>
            </a:fld>
            <a:endParaRPr lang="nl-NL"/>
          </a:p>
        </p:txBody>
      </p:sp>
    </p:spTree>
    <p:extLst>
      <p:ext uri="{BB962C8B-B14F-4D97-AF65-F5344CB8AC3E}">
        <p14:creationId xmlns:p14="http://schemas.microsoft.com/office/powerpoint/2010/main" val="783737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1884" y="1341438"/>
            <a:ext cx="3045883" cy="5207000"/>
          </a:xfrm>
        </p:spPr>
        <p:txBody>
          <a:bodyPr vert="eaVert" tIns="46990" bIns="46990"/>
          <a:lstStyle>
            <a:lvl1pPr>
              <a:defRPr sz="4200"/>
            </a:lvl1pPr>
          </a:lstStyle>
          <a:p>
            <a:r>
              <a:rPr lang="nl-NL"/>
              <a:t>Klik om de stijl te bewerken</a:t>
            </a:r>
          </a:p>
        </p:txBody>
      </p:sp>
      <p:sp>
        <p:nvSpPr>
          <p:cNvPr id="3" name="Vertical Text Placeholder 2"/>
          <p:cNvSpPr>
            <a:spLocks noGrp="1"/>
          </p:cNvSpPr>
          <p:nvPr>
            <p:ph type="body" orient="vert" idx="1"/>
          </p:nvPr>
        </p:nvSpPr>
        <p:spPr>
          <a:xfrm>
            <a:off x="1" y="1341438"/>
            <a:ext cx="8938684" cy="5207000"/>
          </a:xfrm>
        </p:spPr>
        <p:txBody>
          <a:bodyPr vert="eaVert" tIns="45720" bIns="45720"/>
          <a:lstStyle>
            <a:lvl1pPr>
              <a:defRPr sz="2500"/>
            </a:lvl1pPr>
            <a:lvl2pPr>
              <a:defRPr sz="2500"/>
            </a:lvl2pPr>
            <a:lvl3pPr>
              <a:defRPr sz="2500"/>
            </a:lvl3pPr>
            <a:lvl4pPr>
              <a:defRPr sz="2500"/>
            </a:lvl4pPr>
            <a:lvl5pPr>
              <a:defRPr sz="25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15"/>
          <p:cNvSpPr>
            <a:spLocks noGrp="1" noChangeArrowheads="1"/>
          </p:cNvSpPr>
          <p:nvPr>
            <p:ph type="sldNum" sz="quarter" idx="10"/>
          </p:nvPr>
        </p:nvSpPr>
        <p:spPr>
          <a:ln/>
        </p:spPr>
        <p:txBody>
          <a:bodyPr tIns="0" bIns="0"/>
          <a:lstStyle>
            <a:lvl1pPr>
              <a:defRPr sz="900"/>
            </a:lvl1pPr>
          </a:lstStyle>
          <a:p>
            <a:pPr>
              <a:defRPr/>
            </a:pPr>
            <a:fld id="{F4A785EA-825F-4B4B-B299-023F9D367EAE}" type="slidenum">
              <a:rPr lang="nl-NL" smtClean="0"/>
              <a:pPr>
                <a:defRPr/>
              </a:pPr>
              <a:t>‹nr.›</a:t>
            </a:fld>
            <a:endParaRPr lang="nl-NL"/>
          </a:p>
        </p:txBody>
      </p:sp>
    </p:spTree>
    <p:extLst>
      <p:ext uri="{BB962C8B-B14F-4D97-AF65-F5344CB8AC3E}">
        <p14:creationId xmlns:p14="http://schemas.microsoft.com/office/powerpoint/2010/main" val="1451046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7"/>
          <p:cNvSpPr>
            <a:spLocks noChangeArrowheads="1"/>
          </p:cNvSpPr>
          <p:nvPr/>
        </p:nvSpPr>
        <p:spPr bwMode="auto">
          <a:xfrm>
            <a:off x="1" y="1016000"/>
            <a:ext cx="12187767" cy="26670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sp>
        <p:nvSpPr>
          <p:cNvPr id="5" name="Text Box 13" hidden="1"/>
          <p:cNvSpPr txBox="1">
            <a:spLocks noChangeArrowheads="1"/>
          </p:cNvSpPr>
          <p:nvPr/>
        </p:nvSpPr>
        <p:spPr bwMode="auto">
          <a:xfrm>
            <a:off x="7920567" y="6381751"/>
            <a:ext cx="2929467" cy="34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82" tIns="31750" rIns="64282" bIns="31750">
            <a:sp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spcBef>
                <a:spcPct val="50000"/>
              </a:spcBef>
              <a:defRPr/>
            </a:pPr>
            <a:endParaRPr lang="nl-NL" sz="1800" dirty="0"/>
          </a:p>
        </p:txBody>
      </p:sp>
      <p:pic>
        <p:nvPicPr>
          <p:cNvPr id="8" name="LogoSlash_01" descr="SLASHTRA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0633" y="392114"/>
            <a:ext cx="55202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LogoSlash_02" descr="SLASHTRANS" hidd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499" y="392114"/>
            <a:ext cx="5554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0"/>
          <p:cNvSpPr txBox="1">
            <a:spLocks noChangeArrowheads="1"/>
          </p:cNvSpPr>
          <p:nvPr/>
        </p:nvSpPr>
        <p:spPr bwMode="auto">
          <a:xfrm>
            <a:off x="10938934" y="1079501"/>
            <a:ext cx="529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nl-NL" sz="900" dirty="0">
                <a:solidFill>
                  <a:schemeClr val="bg1"/>
                </a:solidFill>
                <a:latin typeface="Verdana" pitchFamily="34" charset="0"/>
              </a:rPr>
              <a:t>|</a:t>
            </a:r>
          </a:p>
        </p:txBody>
      </p:sp>
      <p:sp>
        <p:nvSpPr>
          <p:cNvPr id="8194" name="tb_End"/>
          <p:cNvSpPr>
            <a:spLocks noGrp="1" noChangeArrowheads="1"/>
          </p:cNvSpPr>
          <p:nvPr>
            <p:ph type="ctrTitle"/>
          </p:nvPr>
        </p:nvSpPr>
        <p:spPr bwMode="auto">
          <a:xfrm>
            <a:off x="1" y="1284288"/>
            <a:ext cx="12187767" cy="2476500"/>
          </a:xfrm>
          <a:prstGeom prst="rect">
            <a:avLst/>
          </a:prstGeom>
          <a:solidFill>
            <a:srgbClr val="505050"/>
          </a:solidFill>
          <a:ln w="0" cmpd="sng">
            <a:noFill/>
          </a:ln>
          <a:effectLst/>
          <a:extLst>
            <a:ext uri="{91240B29-F687-4F45-9708-019B960494DF}">
              <a14:hiddenLine xmlns:a14="http://schemas.microsoft.com/office/drawing/2010/main" w="0" cmpd="sng">
                <a:solidFill>
                  <a:srgbClr val="000000"/>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2091" tIns="215900" rIns="267843" bIns="45720" anchor="t"/>
          <a:lstStyle>
            <a:lvl1pPr>
              <a:defRPr sz="4000">
                <a:solidFill>
                  <a:srgbClr val="FFFFFF"/>
                </a:solidFill>
              </a:defRPr>
            </a:lvl1pPr>
          </a:lstStyle>
          <a:p>
            <a:pPr lvl="0"/>
            <a:r>
              <a:rPr lang="nl-NL" noProof="0"/>
              <a:t>Klik om de stijl te bewerken</a:t>
            </a:r>
            <a:endParaRPr lang="nl-NL" noProof="0" dirty="0"/>
          </a:p>
        </p:txBody>
      </p:sp>
      <p:sp>
        <p:nvSpPr>
          <p:cNvPr id="8203" name="Rectangle 11" hidden="1"/>
          <p:cNvSpPr>
            <a:spLocks noGrp="1" noChangeArrowheads="1"/>
          </p:cNvSpPr>
          <p:nvPr>
            <p:ph type="subTitle" sz="quarter" idx="1"/>
          </p:nvPr>
        </p:nvSpPr>
        <p:spPr>
          <a:xfrm>
            <a:off x="1841500" y="4340226"/>
            <a:ext cx="8534400" cy="1751013"/>
          </a:xfrm>
        </p:spPr>
        <p:txBody>
          <a:bodyPr lIns="64282" tIns="31750" rIns="64282" bIns="31750"/>
          <a:lstStyle>
            <a:lvl1pPr marL="0" indent="0" algn="ctr">
              <a:buFont typeface="Verdana" pitchFamily="34" charset="0"/>
              <a:buNone/>
              <a:defRPr sz="2500"/>
            </a:lvl1pPr>
          </a:lstStyle>
          <a:p>
            <a:pPr lvl="0"/>
            <a:r>
              <a:rPr lang="nl-NL" noProof="0"/>
              <a:t>Klik om de ondertitelstijl van het model te bewerken</a:t>
            </a:r>
            <a:endParaRPr lang="nl-NL" noProof="0" dirty="0"/>
          </a:p>
        </p:txBody>
      </p:sp>
      <p:sp>
        <p:nvSpPr>
          <p:cNvPr id="12" name="Rectangle 19"/>
          <p:cNvSpPr>
            <a:spLocks noGrp="1" noChangeArrowheads="1"/>
          </p:cNvSpPr>
          <p:nvPr>
            <p:ph type="sldNum" sz="quarter" idx="10"/>
          </p:nvPr>
        </p:nvSpPr>
        <p:spPr/>
        <p:txBody>
          <a:bodyPr tIns="0" bIns="0"/>
          <a:lstStyle>
            <a:lvl1pPr>
              <a:defRPr sz="900"/>
            </a:lvl1pPr>
          </a:lstStyle>
          <a:p>
            <a:pPr>
              <a:defRPr/>
            </a:pPr>
            <a:fld id="{E3AEC63B-B870-4682-B212-E71D68A8A43F}" type="slidenum">
              <a:rPr lang="nl-NL" smtClean="0"/>
              <a:pPr>
                <a:defRPr/>
              </a:pPr>
              <a:t>‹nr.›</a:t>
            </a:fld>
            <a:endParaRPr lang="nl-NL" dirty="0"/>
          </a:p>
        </p:txBody>
      </p:sp>
      <p:pic>
        <p:nvPicPr>
          <p:cNvPr id="2" name="RUGlogoTo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733" y="205232"/>
            <a:ext cx="3755744" cy="660400"/>
          </a:xfrm>
          <a:prstGeom prst="rect">
            <a:avLst/>
          </a:prstGeom>
        </p:spPr>
      </p:pic>
      <p:sp>
        <p:nvSpPr>
          <p:cNvPr id="6" name="tb_Faculty"/>
          <p:cNvSpPr txBox="1">
            <a:spLocks noChangeArrowheads="1"/>
          </p:cNvSpPr>
          <p:nvPr/>
        </p:nvSpPr>
        <p:spPr bwMode="auto">
          <a:xfrm>
            <a:off x="4917018" y="338138"/>
            <a:ext cx="1118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r>
              <a:rPr lang="nl-NL" sz="1000" dirty="0">
                <a:solidFill>
                  <a:srgbClr val="CC0000"/>
                </a:solidFill>
                <a:latin typeface="Georgia" pitchFamily="18" charset="0"/>
              </a:rPr>
              <a:t>faculteit ruimtelijke</a:t>
            </a:r>
          </a:p>
          <a:p>
            <a:pPr>
              <a:defRPr/>
            </a:pPr>
            <a:r>
              <a:rPr lang="nl-NL" sz="1000" dirty="0">
                <a:solidFill>
                  <a:srgbClr val="CC0000"/>
                </a:solidFill>
                <a:latin typeface="Georgia" pitchFamily="18" charset="0"/>
              </a:rPr>
              <a:t>wetenschappen</a:t>
            </a:r>
          </a:p>
        </p:txBody>
      </p:sp>
      <p:sp>
        <p:nvSpPr>
          <p:cNvPr id="7" name="tb_Department"/>
          <p:cNvSpPr txBox="1">
            <a:spLocks noChangeAspect="1" noChangeArrowheads="1"/>
          </p:cNvSpPr>
          <p:nvPr/>
        </p:nvSpPr>
        <p:spPr bwMode="auto">
          <a:xfrm>
            <a:off x="7749118" y="341314"/>
            <a:ext cx="24003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endParaRPr lang="nl-NL" sz="1000" dirty="0">
              <a:solidFill>
                <a:srgbClr val="CC0000"/>
              </a:solidFill>
              <a:latin typeface="Georgia" pitchFamily="18" charset="0"/>
            </a:endParaRPr>
          </a:p>
        </p:txBody>
      </p:sp>
      <p:sp>
        <p:nvSpPr>
          <p:cNvPr id="11" name="tbDate"/>
          <p:cNvSpPr txBox="1">
            <a:spLocks noChangeArrowheads="1"/>
          </p:cNvSpPr>
          <p:nvPr/>
        </p:nvSpPr>
        <p:spPr bwMode="auto">
          <a:xfrm>
            <a:off x="9838267" y="1079501"/>
            <a:ext cx="92760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no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lgn="r">
              <a:spcBef>
                <a:spcPct val="50000"/>
              </a:spcBef>
              <a:defRPr/>
            </a:pPr>
            <a:r>
              <a:rPr lang="nl-NL" sz="900">
                <a:solidFill>
                  <a:srgbClr val="FFFFFF"/>
                </a:solidFill>
                <a:latin typeface="Verdana" pitchFamily="34" charset="0"/>
              </a:rPr>
              <a:t>04-02-2016</a:t>
            </a:r>
            <a:endParaRPr lang="nl-NL" sz="900" dirty="0">
              <a:solidFill>
                <a:srgbClr val="FFFFFF"/>
              </a:solidFill>
              <a:latin typeface="Verdana" pitchFamily="34" charset="0"/>
            </a:endParaRPr>
          </a:p>
        </p:txBody>
      </p:sp>
    </p:spTree>
    <p:extLst>
      <p:ext uri="{BB962C8B-B14F-4D97-AF65-F5344CB8AC3E}">
        <p14:creationId xmlns:p14="http://schemas.microsoft.com/office/powerpoint/2010/main" val="1850900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Content Placeholder 2"/>
          <p:cNvSpPr>
            <a:spLocks noGrp="1"/>
          </p:cNvSpPr>
          <p:nvPr>
            <p:ph idx="1"/>
          </p:nvPr>
        </p:nvSpPr>
        <p:spPr/>
        <p:txBody>
          <a:bodyPr tIns="45720" bIns="45720"/>
          <a:lstStyle>
            <a:lvl1pPr>
              <a:defRPr sz="2500"/>
            </a:lvl1pPr>
            <a:lvl2pPr>
              <a:defRPr sz="2500"/>
            </a:lvl2pPr>
            <a:lvl3pPr>
              <a:defRPr sz="2500"/>
            </a:lvl3pPr>
            <a:lvl4pPr>
              <a:defRPr sz="2500"/>
            </a:lvl4pPr>
            <a:lvl5pPr>
              <a:defRPr sz="25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15"/>
          <p:cNvSpPr>
            <a:spLocks noGrp="1" noChangeArrowheads="1"/>
          </p:cNvSpPr>
          <p:nvPr>
            <p:ph type="sldNum" sz="quarter" idx="10"/>
          </p:nvPr>
        </p:nvSpPr>
        <p:spPr>
          <a:ln/>
        </p:spPr>
        <p:txBody>
          <a:bodyPr tIns="0" bIns="0"/>
          <a:lstStyle>
            <a:lvl1pPr>
              <a:defRPr sz="900"/>
            </a:lvl1pPr>
          </a:lstStyle>
          <a:p>
            <a:pPr>
              <a:defRPr/>
            </a:pPr>
            <a:fld id="{B123AF41-26ED-4619-B53F-08EFE1938C0D}" type="slidenum">
              <a:rPr lang="nl-NL" smtClean="0"/>
              <a:pPr>
                <a:defRPr/>
              </a:pPr>
              <a:t>‹nr.›</a:t>
            </a:fld>
            <a:endParaRPr lang="nl-NL"/>
          </a:p>
        </p:txBody>
      </p:sp>
    </p:spTree>
    <p:extLst>
      <p:ext uri="{BB962C8B-B14F-4D97-AF65-F5344CB8AC3E}">
        <p14:creationId xmlns:p14="http://schemas.microsoft.com/office/powerpoint/2010/main" val="4091748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tIns="46990" bIns="46990" anchor="t"/>
          <a:lstStyle>
            <a:lvl1pPr algn="l">
              <a:defRPr sz="4200" b="1" cap="all"/>
            </a:lvl1pPr>
          </a:lstStyle>
          <a:p>
            <a:r>
              <a:rPr lang="nl-NL"/>
              <a:t>Klik om de stijl te bewerken</a:t>
            </a:r>
          </a:p>
        </p:txBody>
      </p:sp>
      <p:sp>
        <p:nvSpPr>
          <p:cNvPr id="3" name="Text Placeholder 2"/>
          <p:cNvSpPr>
            <a:spLocks noGrp="1"/>
          </p:cNvSpPr>
          <p:nvPr>
            <p:ph type="body" idx="1"/>
          </p:nvPr>
        </p:nvSpPr>
        <p:spPr>
          <a:xfrm>
            <a:off x="963084" y="2906713"/>
            <a:ext cx="10363200" cy="1500187"/>
          </a:xfrm>
        </p:spPr>
        <p:txBody>
          <a:bodyPr tIns="45720" bIns="45720"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15"/>
          <p:cNvSpPr>
            <a:spLocks noGrp="1" noChangeArrowheads="1"/>
          </p:cNvSpPr>
          <p:nvPr>
            <p:ph type="sldNum" sz="quarter" idx="10"/>
          </p:nvPr>
        </p:nvSpPr>
        <p:spPr>
          <a:ln/>
        </p:spPr>
        <p:txBody>
          <a:bodyPr tIns="0" bIns="0"/>
          <a:lstStyle>
            <a:lvl1pPr>
              <a:defRPr sz="900"/>
            </a:lvl1pPr>
          </a:lstStyle>
          <a:p>
            <a:pPr>
              <a:defRPr/>
            </a:pPr>
            <a:fld id="{60AA1E4C-0815-4510-AB48-8F0C973368A9}" type="slidenum">
              <a:rPr lang="nl-NL" smtClean="0"/>
              <a:pPr>
                <a:defRPr/>
              </a:pPr>
              <a:t>‹nr.›</a:t>
            </a:fld>
            <a:endParaRPr lang="nl-NL"/>
          </a:p>
        </p:txBody>
      </p:sp>
    </p:spTree>
    <p:extLst>
      <p:ext uri="{BB962C8B-B14F-4D97-AF65-F5344CB8AC3E}">
        <p14:creationId xmlns:p14="http://schemas.microsoft.com/office/powerpoint/2010/main" val="2807953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Content Placeholder 2"/>
          <p:cNvSpPr>
            <a:spLocks noGrp="1"/>
          </p:cNvSpPr>
          <p:nvPr>
            <p:ph sz="half" idx="1"/>
          </p:nvPr>
        </p:nvSpPr>
        <p:spPr>
          <a:xfrm>
            <a:off x="1" y="2230438"/>
            <a:ext cx="5992284" cy="4318000"/>
          </a:xfrm>
        </p:spPr>
        <p:txBody>
          <a:bodyPr tIns="45720" bIns="45720"/>
          <a:lstStyle>
            <a:lvl1pPr>
              <a:defRPr sz="2500"/>
            </a:lvl1pPr>
            <a:lvl2pPr>
              <a:defRPr sz="2500"/>
            </a:lvl2pPr>
            <a:lvl3pPr>
              <a:defRPr sz="2500"/>
            </a:lvl3pPr>
            <a:lvl4pPr>
              <a:defRPr sz="2500"/>
            </a:lvl4pPr>
            <a:lvl5pPr>
              <a:defRPr sz="25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p:cNvSpPr>
            <a:spLocks noGrp="1"/>
          </p:cNvSpPr>
          <p:nvPr>
            <p:ph sz="half" idx="2"/>
          </p:nvPr>
        </p:nvSpPr>
        <p:spPr>
          <a:xfrm>
            <a:off x="6195484" y="2230438"/>
            <a:ext cx="5992283" cy="4318000"/>
          </a:xfrm>
        </p:spPr>
        <p:txBody>
          <a:bodyPr tIns="45720" bIns="45720"/>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15"/>
          <p:cNvSpPr>
            <a:spLocks noGrp="1" noChangeArrowheads="1"/>
          </p:cNvSpPr>
          <p:nvPr>
            <p:ph type="sldNum" sz="quarter" idx="10"/>
          </p:nvPr>
        </p:nvSpPr>
        <p:spPr>
          <a:ln/>
        </p:spPr>
        <p:txBody>
          <a:bodyPr tIns="0" bIns="0"/>
          <a:lstStyle>
            <a:lvl1pPr>
              <a:defRPr sz="900"/>
            </a:lvl1pPr>
          </a:lstStyle>
          <a:p>
            <a:pPr>
              <a:defRPr/>
            </a:pPr>
            <a:fld id="{88B5A5E7-9721-45C4-812E-ABC59ACF6B86}" type="slidenum">
              <a:rPr lang="nl-NL" smtClean="0"/>
              <a:pPr>
                <a:defRPr/>
              </a:pPr>
              <a:t>‹nr.›</a:t>
            </a:fld>
            <a:endParaRPr lang="nl-NL"/>
          </a:p>
        </p:txBody>
      </p:sp>
    </p:spTree>
    <p:extLst>
      <p:ext uri="{BB962C8B-B14F-4D97-AF65-F5344CB8AC3E}">
        <p14:creationId xmlns:p14="http://schemas.microsoft.com/office/powerpoint/2010/main" val="21893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tIns="46990" bIns="46990"/>
          <a:lstStyle>
            <a:lvl1pPr>
              <a:defRPr sz="4200"/>
            </a:lvl1pPr>
          </a:lstStyle>
          <a:p>
            <a:r>
              <a:rPr lang="nl-NL"/>
              <a:t>Klik om de stijl te bewerken</a:t>
            </a:r>
          </a:p>
        </p:txBody>
      </p:sp>
      <p:sp>
        <p:nvSpPr>
          <p:cNvPr id="3" name="Text Placeholder 2"/>
          <p:cNvSpPr>
            <a:spLocks noGrp="1"/>
          </p:cNvSpPr>
          <p:nvPr>
            <p:ph type="body" idx="1"/>
          </p:nvPr>
        </p:nvSpPr>
        <p:spPr>
          <a:xfrm>
            <a:off x="609600" y="1535113"/>
            <a:ext cx="5386917" cy="639762"/>
          </a:xfrm>
        </p:spPr>
        <p:txBody>
          <a:bodyPr tIns="45720" bIns="45720"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09600" y="2174875"/>
            <a:ext cx="5386917" cy="3951288"/>
          </a:xfrm>
        </p:spPr>
        <p:txBody>
          <a:bodyPr tIns="45720" bIns="45720"/>
          <a:lstStyle>
            <a:lvl1pPr>
              <a:defRPr sz="2800"/>
            </a:lvl1pPr>
            <a:lvl2pPr>
              <a:defRPr sz="2800"/>
            </a:lvl2pPr>
            <a:lvl3pPr>
              <a:defRPr sz="2800"/>
            </a:lvl3pPr>
            <a:lvl4pPr>
              <a:defRPr sz="2800"/>
            </a:lvl4pPr>
            <a:lvl5pPr>
              <a:defRPr sz="28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p:cNvSpPr>
            <a:spLocks noGrp="1"/>
          </p:cNvSpPr>
          <p:nvPr>
            <p:ph type="body" sz="quarter" idx="3"/>
          </p:nvPr>
        </p:nvSpPr>
        <p:spPr>
          <a:xfrm>
            <a:off x="6193368" y="1535113"/>
            <a:ext cx="5389033" cy="639762"/>
          </a:xfrm>
        </p:spPr>
        <p:txBody>
          <a:bodyPr tIns="45720" bIns="4572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6193368" y="2174875"/>
            <a:ext cx="5389033" cy="3951288"/>
          </a:xfrm>
        </p:spPr>
        <p:txBody>
          <a:bodyPr tIns="45720" bIns="4572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15"/>
          <p:cNvSpPr>
            <a:spLocks noGrp="1" noChangeArrowheads="1"/>
          </p:cNvSpPr>
          <p:nvPr>
            <p:ph type="sldNum" sz="quarter" idx="10"/>
          </p:nvPr>
        </p:nvSpPr>
        <p:spPr>
          <a:ln/>
        </p:spPr>
        <p:txBody>
          <a:bodyPr tIns="0" bIns="0"/>
          <a:lstStyle>
            <a:lvl1pPr>
              <a:defRPr sz="900"/>
            </a:lvl1pPr>
          </a:lstStyle>
          <a:p>
            <a:pPr>
              <a:defRPr/>
            </a:pPr>
            <a:fld id="{DAFFEFF5-68A3-4151-87B6-77DD8AB051DF}" type="slidenum">
              <a:rPr lang="nl-NL" smtClean="0"/>
              <a:pPr>
                <a:defRPr/>
              </a:pPr>
              <a:t>‹nr.›</a:t>
            </a:fld>
            <a:endParaRPr lang="nl-NL"/>
          </a:p>
        </p:txBody>
      </p:sp>
    </p:spTree>
    <p:extLst>
      <p:ext uri="{BB962C8B-B14F-4D97-AF65-F5344CB8AC3E}">
        <p14:creationId xmlns:p14="http://schemas.microsoft.com/office/powerpoint/2010/main" val="1304296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Rectangle 15"/>
          <p:cNvSpPr>
            <a:spLocks noGrp="1" noChangeArrowheads="1"/>
          </p:cNvSpPr>
          <p:nvPr>
            <p:ph type="sldNum" sz="quarter" idx="10"/>
          </p:nvPr>
        </p:nvSpPr>
        <p:spPr>
          <a:ln/>
        </p:spPr>
        <p:txBody>
          <a:bodyPr tIns="0" bIns="0"/>
          <a:lstStyle>
            <a:lvl1pPr>
              <a:defRPr sz="900"/>
            </a:lvl1pPr>
          </a:lstStyle>
          <a:p>
            <a:pPr>
              <a:defRPr/>
            </a:pPr>
            <a:fld id="{0F71F3F8-3364-4AD4-9749-30B44DACB74F}" type="slidenum">
              <a:rPr lang="nl-NL" smtClean="0"/>
              <a:pPr>
                <a:defRPr/>
              </a:pPr>
              <a:t>‹nr.›</a:t>
            </a:fld>
            <a:endParaRPr lang="nl-NL"/>
          </a:p>
        </p:txBody>
      </p:sp>
    </p:spTree>
    <p:extLst>
      <p:ext uri="{BB962C8B-B14F-4D97-AF65-F5344CB8AC3E}">
        <p14:creationId xmlns:p14="http://schemas.microsoft.com/office/powerpoint/2010/main" val="1512376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tIns="46990" bIns="46990" anchor="t"/>
          <a:lstStyle>
            <a:lvl1pPr algn="l">
              <a:defRPr sz="4200" b="1" cap="all"/>
            </a:lvl1pPr>
          </a:lstStyle>
          <a:p>
            <a:r>
              <a:rPr lang="nl-NL"/>
              <a:t>Klik om de stijl te bewerken</a:t>
            </a:r>
          </a:p>
        </p:txBody>
      </p:sp>
      <p:sp>
        <p:nvSpPr>
          <p:cNvPr id="3" name="Text Placeholder 2"/>
          <p:cNvSpPr>
            <a:spLocks noGrp="1"/>
          </p:cNvSpPr>
          <p:nvPr>
            <p:ph type="body" idx="1"/>
          </p:nvPr>
        </p:nvSpPr>
        <p:spPr>
          <a:xfrm>
            <a:off x="963084" y="2906713"/>
            <a:ext cx="10363200" cy="1500187"/>
          </a:xfrm>
        </p:spPr>
        <p:txBody>
          <a:bodyPr tIns="45720" bIns="45720"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20"/>
          <p:cNvSpPr>
            <a:spLocks noGrp="1" noChangeArrowheads="1"/>
          </p:cNvSpPr>
          <p:nvPr>
            <p:ph type="sldNum" sz="quarter" idx="10"/>
          </p:nvPr>
        </p:nvSpPr>
        <p:spPr>
          <a:ln/>
        </p:spPr>
        <p:txBody>
          <a:bodyPr tIns="0" bIns="0"/>
          <a:lstStyle>
            <a:lvl1pPr>
              <a:defRPr sz="900"/>
            </a:lvl1pPr>
          </a:lstStyle>
          <a:p>
            <a:fld id="{31D444EB-9B83-4D17-B482-66FE8B3E2CCD}" type="slidenum">
              <a:rPr lang="nl-NL" smtClean="0"/>
              <a:t>‹nr.›</a:t>
            </a:fld>
            <a:endParaRPr lang="nl-NL"/>
          </a:p>
        </p:txBody>
      </p:sp>
    </p:spTree>
    <p:extLst>
      <p:ext uri="{BB962C8B-B14F-4D97-AF65-F5344CB8AC3E}">
        <p14:creationId xmlns:p14="http://schemas.microsoft.com/office/powerpoint/2010/main" val="4154788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5"/>
          <p:cNvSpPr>
            <a:spLocks noGrp="1" noChangeArrowheads="1"/>
          </p:cNvSpPr>
          <p:nvPr>
            <p:ph type="sldNum" sz="quarter" idx="10"/>
          </p:nvPr>
        </p:nvSpPr>
        <p:spPr>
          <a:ln/>
        </p:spPr>
        <p:txBody>
          <a:bodyPr tIns="0" bIns="0"/>
          <a:lstStyle>
            <a:lvl1pPr>
              <a:defRPr sz="900"/>
            </a:lvl1pPr>
          </a:lstStyle>
          <a:p>
            <a:pPr>
              <a:defRPr/>
            </a:pPr>
            <a:fld id="{B1450F0A-6D03-47D2-9DF9-40C50EBCD3D9}" type="slidenum">
              <a:rPr lang="nl-NL" smtClean="0"/>
              <a:pPr>
                <a:defRPr/>
              </a:pPr>
              <a:t>‹nr.›</a:t>
            </a:fld>
            <a:endParaRPr lang="nl-NL"/>
          </a:p>
        </p:txBody>
      </p:sp>
    </p:spTree>
    <p:extLst>
      <p:ext uri="{BB962C8B-B14F-4D97-AF65-F5344CB8AC3E}">
        <p14:creationId xmlns:p14="http://schemas.microsoft.com/office/powerpoint/2010/main" val="4023524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tIns="46990" bIns="46990" anchor="b"/>
          <a:lstStyle>
            <a:lvl1pPr algn="l">
              <a:defRPr sz="4200" b="1"/>
            </a:lvl1pPr>
          </a:lstStyle>
          <a:p>
            <a:r>
              <a:rPr lang="nl-NL"/>
              <a:t>Klik om de stijl te bewerken</a:t>
            </a:r>
          </a:p>
        </p:txBody>
      </p:sp>
      <p:sp>
        <p:nvSpPr>
          <p:cNvPr id="3" name="Content Placeholder 2"/>
          <p:cNvSpPr>
            <a:spLocks noGrp="1"/>
          </p:cNvSpPr>
          <p:nvPr>
            <p:ph idx="1"/>
          </p:nvPr>
        </p:nvSpPr>
        <p:spPr>
          <a:xfrm>
            <a:off x="4766733" y="273051"/>
            <a:ext cx="6815667" cy="5853113"/>
          </a:xfrm>
        </p:spPr>
        <p:txBody>
          <a:bodyPr tIns="45720" bIns="45720"/>
          <a:lstStyle>
            <a:lvl1pPr>
              <a:defRPr sz="2500"/>
            </a:lvl1pPr>
            <a:lvl2pPr>
              <a:defRPr sz="2500"/>
            </a:lvl2pPr>
            <a:lvl3pPr>
              <a:defRPr sz="2500"/>
            </a:lvl3pPr>
            <a:lvl4pPr>
              <a:defRPr sz="2500"/>
            </a:lvl4pPr>
            <a:lvl5pPr>
              <a:defRPr sz="25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ext Placeholder 3"/>
          <p:cNvSpPr>
            <a:spLocks noGrp="1"/>
          </p:cNvSpPr>
          <p:nvPr>
            <p:ph type="body" sz="half" idx="2"/>
          </p:nvPr>
        </p:nvSpPr>
        <p:spPr>
          <a:xfrm>
            <a:off x="609601" y="1435101"/>
            <a:ext cx="4011084" cy="4691063"/>
          </a:xfrm>
        </p:spPr>
        <p:txBody>
          <a:bodyPr tIns="45720" bIns="4572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15"/>
          <p:cNvSpPr>
            <a:spLocks noGrp="1" noChangeArrowheads="1"/>
          </p:cNvSpPr>
          <p:nvPr>
            <p:ph type="sldNum" sz="quarter" idx="10"/>
          </p:nvPr>
        </p:nvSpPr>
        <p:spPr>
          <a:ln/>
        </p:spPr>
        <p:txBody>
          <a:bodyPr tIns="0" bIns="0"/>
          <a:lstStyle>
            <a:lvl1pPr>
              <a:defRPr sz="900"/>
            </a:lvl1pPr>
          </a:lstStyle>
          <a:p>
            <a:pPr>
              <a:defRPr/>
            </a:pPr>
            <a:fld id="{AF74CC89-2EEA-4FE0-8FCF-8D8C37CE9D22}" type="slidenum">
              <a:rPr lang="nl-NL" smtClean="0"/>
              <a:pPr>
                <a:defRPr/>
              </a:pPr>
              <a:t>‹nr.›</a:t>
            </a:fld>
            <a:endParaRPr lang="nl-NL"/>
          </a:p>
        </p:txBody>
      </p:sp>
    </p:spTree>
    <p:extLst>
      <p:ext uri="{BB962C8B-B14F-4D97-AF65-F5344CB8AC3E}">
        <p14:creationId xmlns:p14="http://schemas.microsoft.com/office/powerpoint/2010/main" val="903948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tIns="46990" bIns="46990" anchor="b"/>
          <a:lstStyle>
            <a:lvl1pPr algn="l">
              <a:defRPr sz="4200" b="1"/>
            </a:lvl1pPr>
          </a:lstStyle>
          <a:p>
            <a:r>
              <a:rPr lang="nl-NL"/>
              <a:t>Klik om de stijl te bewerken</a:t>
            </a:r>
          </a:p>
        </p:txBody>
      </p:sp>
      <p:sp>
        <p:nvSpPr>
          <p:cNvPr id="3" name="Picture Placeholder 2"/>
          <p:cNvSpPr>
            <a:spLocks noGrp="1" noChangeAspect="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ext Placeholder 3"/>
          <p:cNvSpPr>
            <a:spLocks noGrp="1"/>
          </p:cNvSpPr>
          <p:nvPr>
            <p:ph type="body" sz="half" idx="2"/>
          </p:nvPr>
        </p:nvSpPr>
        <p:spPr>
          <a:xfrm>
            <a:off x="2389717" y="5367338"/>
            <a:ext cx="7315200" cy="804862"/>
          </a:xfrm>
        </p:spPr>
        <p:txBody>
          <a:bodyPr tIns="45720" bIns="4572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15"/>
          <p:cNvSpPr>
            <a:spLocks noGrp="1" noChangeArrowheads="1"/>
          </p:cNvSpPr>
          <p:nvPr>
            <p:ph type="sldNum" sz="quarter" idx="10"/>
          </p:nvPr>
        </p:nvSpPr>
        <p:spPr>
          <a:ln/>
        </p:spPr>
        <p:txBody>
          <a:bodyPr tIns="0" bIns="0"/>
          <a:lstStyle>
            <a:lvl1pPr>
              <a:defRPr sz="900"/>
            </a:lvl1pPr>
          </a:lstStyle>
          <a:p>
            <a:pPr>
              <a:defRPr/>
            </a:pPr>
            <a:fld id="{C64D7A5A-0B46-4EA1-8556-80D7D8744BC9}" type="slidenum">
              <a:rPr lang="nl-NL" smtClean="0"/>
              <a:pPr>
                <a:defRPr/>
              </a:pPr>
              <a:t>‹nr.›</a:t>
            </a:fld>
            <a:endParaRPr lang="nl-NL"/>
          </a:p>
        </p:txBody>
      </p:sp>
    </p:spTree>
    <p:extLst>
      <p:ext uri="{BB962C8B-B14F-4D97-AF65-F5344CB8AC3E}">
        <p14:creationId xmlns:p14="http://schemas.microsoft.com/office/powerpoint/2010/main" val="2525301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Vertical Text Placeholder 2"/>
          <p:cNvSpPr>
            <a:spLocks noGrp="1"/>
          </p:cNvSpPr>
          <p:nvPr>
            <p:ph type="body" orient="vert" idx="1"/>
          </p:nvPr>
        </p:nvSpPr>
        <p:spPr/>
        <p:txBody>
          <a:bodyPr vert="eaVert" tIns="45720" bIns="45720"/>
          <a:lstStyle>
            <a:lvl1pPr>
              <a:defRPr sz="2500"/>
            </a:lvl1pPr>
            <a:lvl2pPr>
              <a:defRPr sz="2500"/>
            </a:lvl2pPr>
            <a:lvl3pPr>
              <a:defRPr sz="2500"/>
            </a:lvl3pPr>
            <a:lvl4pPr>
              <a:defRPr sz="2500"/>
            </a:lvl4pPr>
            <a:lvl5pPr>
              <a:defRPr sz="25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15"/>
          <p:cNvSpPr>
            <a:spLocks noGrp="1" noChangeArrowheads="1"/>
          </p:cNvSpPr>
          <p:nvPr>
            <p:ph type="sldNum" sz="quarter" idx="10"/>
          </p:nvPr>
        </p:nvSpPr>
        <p:spPr>
          <a:ln/>
        </p:spPr>
        <p:txBody>
          <a:bodyPr tIns="0" bIns="0"/>
          <a:lstStyle>
            <a:lvl1pPr>
              <a:defRPr sz="900"/>
            </a:lvl1pPr>
          </a:lstStyle>
          <a:p>
            <a:pPr>
              <a:defRPr/>
            </a:pPr>
            <a:fld id="{35B14709-6624-4958-9BC0-C2C5E11F8047}" type="slidenum">
              <a:rPr lang="nl-NL" smtClean="0"/>
              <a:pPr>
                <a:defRPr/>
              </a:pPr>
              <a:t>‹nr.›</a:t>
            </a:fld>
            <a:endParaRPr lang="nl-NL"/>
          </a:p>
        </p:txBody>
      </p:sp>
    </p:spTree>
    <p:extLst>
      <p:ext uri="{BB962C8B-B14F-4D97-AF65-F5344CB8AC3E}">
        <p14:creationId xmlns:p14="http://schemas.microsoft.com/office/powerpoint/2010/main" val="2556502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1884" y="1341438"/>
            <a:ext cx="3045883" cy="5207000"/>
          </a:xfrm>
        </p:spPr>
        <p:txBody>
          <a:bodyPr vert="eaVert" tIns="46990" bIns="46990"/>
          <a:lstStyle>
            <a:lvl1pPr>
              <a:defRPr sz="4200"/>
            </a:lvl1pPr>
          </a:lstStyle>
          <a:p>
            <a:r>
              <a:rPr lang="nl-NL"/>
              <a:t>Klik om de stijl te bewerken</a:t>
            </a:r>
          </a:p>
        </p:txBody>
      </p:sp>
      <p:sp>
        <p:nvSpPr>
          <p:cNvPr id="3" name="Vertical Text Placeholder 2"/>
          <p:cNvSpPr>
            <a:spLocks noGrp="1"/>
          </p:cNvSpPr>
          <p:nvPr>
            <p:ph type="body" orient="vert" idx="1"/>
          </p:nvPr>
        </p:nvSpPr>
        <p:spPr>
          <a:xfrm>
            <a:off x="1" y="1341438"/>
            <a:ext cx="8938684" cy="5207000"/>
          </a:xfrm>
        </p:spPr>
        <p:txBody>
          <a:bodyPr vert="eaVert" tIns="45720" bIns="45720"/>
          <a:lstStyle>
            <a:lvl1pPr>
              <a:defRPr sz="2500"/>
            </a:lvl1pPr>
            <a:lvl2pPr>
              <a:defRPr sz="2500"/>
            </a:lvl2pPr>
            <a:lvl3pPr>
              <a:defRPr sz="2500"/>
            </a:lvl3pPr>
            <a:lvl4pPr>
              <a:defRPr sz="2500"/>
            </a:lvl4pPr>
            <a:lvl5pPr>
              <a:defRPr sz="25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15"/>
          <p:cNvSpPr>
            <a:spLocks noGrp="1" noChangeArrowheads="1"/>
          </p:cNvSpPr>
          <p:nvPr>
            <p:ph type="sldNum" sz="quarter" idx="10"/>
          </p:nvPr>
        </p:nvSpPr>
        <p:spPr>
          <a:ln/>
        </p:spPr>
        <p:txBody>
          <a:bodyPr tIns="0" bIns="0"/>
          <a:lstStyle>
            <a:lvl1pPr>
              <a:defRPr sz="900"/>
            </a:lvl1pPr>
          </a:lstStyle>
          <a:p>
            <a:pPr>
              <a:defRPr/>
            </a:pPr>
            <a:fld id="{2B421D0D-29A0-4446-ABAE-2E519E3EDF95}" type="slidenum">
              <a:rPr lang="nl-NL" smtClean="0"/>
              <a:pPr>
                <a:defRPr/>
              </a:pPr>
              <a:t>‹nr.›</a:t>
            </a:fld>
            <a:endParaRPr lang="nl-NL"/>
          </a:p>
        </p:txBody>
      </p:sp>
    </p:spTree>
    <p:extLst>
      <p:ext uri="{BB962C8B-B14F-4D97-AF65-F5344CB8AC3E}">
        <p14:creationId xmlns:p14="http://schemas.microsoft.com/office/powerpoint/2010/main" val="1916377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Content Placeholder 2"/>
          <p:cNvSpPr>
            <a:spLocks noGrp="1"/>
          </p:cNvSpPr>
          <p:nvPr>
            <p:ph sz="half" idx="1"/>
          </p:nvPr>
        </p:nvSpPr>
        <p:spPr>
          <a:xfrm>
            <a:off x="1" y="2230438"/>
            <a:ext cx="5992284" cy="4318000"/>
          </a:xfrm>
        </p:spPr>
        <p:txBody>
          <a:bodyPr tIns="45720" bIns="45720"/>
          <a:lstStyle>
            <a:lvl1pPr>
              <a:defRPr sz="2500"/>
            </a:lvl1pPr>
            <a:lvl2pPr>
              <a:defRPr sz="2500"/>
            </a:lvl2pPr>
            <a:lvl3pPr>
              <a:defRPr sz="2500"/>
            </a:lvl3pPr>
            <a:lvl4pPr>
              <a:defRPr sz="2500"/>
            </a:lvl4pPr>
            <a:lvl5pPr>
              <a:defRPr sz="25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p:cNvSpPr>
            <a:spLocks noGrp="1"/>
          </p:cNvSpPr>
          <p:nvPr>
            <p:ph sz="half" idx="2"/>
          </p:nvPr>
        </p:nvSpPr>
        <p:spPr>
          <a:xfrm>
            <a:off x="6195484" y="2230438"/>
            <a:ext cx="5992283" cy="4318000"/>
          </a:xfrm>
        </p:spPr>
        <p:txBody>
          <a:bodyPr tIns="45720" bIns="45720"/>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20"/>
          <p:cNvSpPr>
            <a:spLocks noGrp="1" noChangeArrowheads="1"/>
          </p:cNvSpPr>
          <p:nvPr>
            <p:ph type="sldNum" sz="quarter" idx="10"/>
          </p:nvPr>
        </p:nvSpPr>
        <p:spPr>
          <a:ln/>
        </p:spPr>
        <p:txBody>
          <a:bodyPr tIns="0" bIns="0"/>
          <a:lstStyle>
            <a:lvl1pPr>
              <a:defRPr sz="900"/>
            </a:lvl1pPr>
          </a:lstStyle>
          <a:p>
            <a:fld id="{31D444EB-9B83-4D17-B482-66FE8B3E2CCD}" type="slidenum">
              <a:rPr lang="nl-NL" smtClean="0"/>
              <a:t>‹nr.›</a:t>
            </a:fld>
            <a:endParaRPr lang="nl-NL"/>
          </a:p>
        </p:txBody>
      </p:sp>
    </p:spTree>
    <p:extLst>
      <p:ext uri="{BB962C8B-B14F-4D97-AF65-F5344CB8AC3E}">
        <p14:creationId xmlns:p14="http://schemas.microsoft.com/office/powerpoint/2010/main" val="2395747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tIns="46990" bIns="46990"/>
          <a:lstStyle>
            <a:lvl1pPr>
              <a:defRPr sz="4200"/>
            </a:lvl1pPr>
          </a:lstStyle>
          <a:p>
            <a:r>
              <a:rPr lang="nl-NL"/>
              <a:t>Klik om de stijl te bewerken</a:t>
            </a:r>
          </a:p>
        </p:txBody>
      </p:sp>
      <p:sp>
        <p:nvSpPr>
          <p:cNvPr id="3" name="Text Placeholder 2"/>
          <p:cNvSpPr>
            <a:spLocks noGrp="1"/>
          </p:cNvSpPr>
          <p:nvPr>
            <p:ph type="body" idx="1"/>
          </p:nvPr>
        </p:nvSpPr>
        <p:spPr>
          <a:xfrm>
            <a:off x="609600" y="1535113"/>
            <a:ext cx="5386917" cy="639762"/>
          </a:xfrm>
        </p:spPr>
        <p:txBody>
          <a:bodyPr tIns="45720" bIns="45720"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09600" y="2174875"/>
            <a:ext cx="5386917" cy="3951288"/>
          </a:xfrm>
        </p:spPr>
        <p:txBody>
          <a:bodyPr tIns="45720" bIns="45720"/>
          <a:lstStyle>
            <a:lvl1pPr>
              <a:defRPr sz="2800"/>
            </a:lvl1pPr>
            <a:lvl2pPr>
              <a:defRPr sz="2800"/>
            </a:lvl2pPr>
            <a:lvl3pPr>
              <a:defRPr sz="2800"/>
            </a:lvl3pPr>
            <a:lvl4pPr>
              <a:defRPr sz="2800"/>
            </a:lvl4pPr>
            <a:lvl5pPr>
              <a:defRPr sz="28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p:cNvSpPr>
            <a:spLocks noGrp="1"/>
          </p:cNvSpPr>
          <p:nvPr>
            <p:ph type="body" sz="quarter" idx="3"/>
          </p:nvPr>
        </p:nvSpPr>
        <p:spPr>
          <a:xfrm>
            <a:off x="6193368" y="1535113"/>
            <a:ext cx="5389033" cy="639762"/>
          </a:xfrm>
        </p:spPr>
        <p:txBody>
          <a:bodyPr tIns="45720" bIns="4572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6193368" y="2174875"/>
            <a:ext cx="5389033" cy="3951288"/>
          </a:xfrm>
        </p:spPr>
        <p:txBody>
          <a:bodyPr tIns="45720" bIns="4572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20"/>
          <p:cNvSpPr>
            <a:spLocks noGrp="1" noChangeArrowheads="1"/>
          </p:cNvSpPr>
          <p:nvPr>
            <p:ph type="sldNum" sz="quarter" idx="10"/>
          </p:nvPr>
        </p:nvSpPr>
        <p:spPr>
          <a:ln/>
        </p:spPr>
        <p:txBody>
          <a:bodyPr tIns="0" bIns="0"/>
          <a:lstStyle>
            <a:lvl1pPr>
              <a:defRPr sz="900"/>
            </a:lvl1pPr>
          </a:lstStyle>
          <a:p>
            <a:fld id="{31D444EB-9B83-4D17-B482-66FE8B3E2CCD}" type="slidenum">
              <a:rPr lang="nl-NL" smtClean="0"/>
              <a:t>‹nr.›</a:t>
            </a:fld>
            <a:endParaRPr lang="nl-NL"/>
          </a:p>
        </p:txBody>
      </p:sp>
    </p:spTree>
    <p:extLst>
      <p:ext uri="{BB962C8B-B14F-4D97-AF65-F5344CB8AC3E}">
        <p14:creationId xmlns:p14="http://schemas.microsoft.com/office/powerpoint/2010/main" val="3646507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tIns="46990" bIns="46990"/>
          <a:lstStyle>
            <a:lvl1pPr>
              <a:defRPr sz="4200"/>
            </a:lvl1pPr>
          </a:lstStyle>
          <a:p>
            <a:r>
              <a:rPr lang="nl-NL"/>
              <a:t>Klik om de stijl te bewerken</a:t>
            </a:r>
          </a:p>
        </p:txBody>
      </p:sp>
      <p:sp>
        <p:nvSpPr>
          <p:cNvPr id="3" name="Rectangle 20"/>
          <p:cNvSpPr>
            <a:spLocks noGrp="1" noChangeArrowheads="1"/>
          </p:cNvSpPr>
          <p:nvPr>
            <p:ph type="sldNum" sz="quarter" idx="10"/>
          </p:nvPr>
        </p:nvSpPr>
        <p:spPr>
          <a:ln/>
        </p:spPr>
        <p:txBody>
          <a:bodyPr tIns="0" bIns="0"/>
          <a:lstStyle>
            <a:lvl1pPr>
              <a:defRPr sz="900"/>
            </a:lvl1pPr>
          </a:lstStyle>
          <a:p>
            <a:fld id="{31D444EB-9B83-4D17-B482-66FE8B3E2CCD}" type="slidenum">
              <a:rPr lang="nl-NL" smtClean="0"/>
              <a:t>‹nr.›</a:t>
            </a:fld>
            <a:endParaRPr lang="nl-NL"/>
          </a:p>
        </p:txBody>
      </p:sp>
    </p:spTree>
    <p:extLst>
      <p:ext uri="{BB962C8B-B14F-4D97-AF65-F5344CB8AC3E}">
        <p14:creationId xmlns:p14="http://schemas.microsoft.com/office/powerpoint/2010/main" val="199458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20"/>
          <p:cNvSpPr>
            <a:spLocks noGrp="1" noChangeArrowheads="1"/>
          </p:cNvSpPr>
          <p:nvPr>
            <p:ph type="sldNum" sz="quarter" idx="10"/>
          </p:nvPr>
        </p:nvSpPr>
        <p:spPr>
          <a:ln/>
        </p:spPr>
        <p:txBody>
          <a:bodyPr tIns="0" bIns="0"/>
          <a:lstStyle>
            <a:lvl1pPr>
              <a:defRPr sz="900"/>
            </a:lvl1pPr>
          </a:lstStyle>
          <a:p>
            <a:fld id="{31D444EB-9B83-4D17-B482-66FE8B3E2CCD}" type="slidenum">
              <a:rPr lang="nl-NL" smtClean="0"/>
              <a:t>‹nr.›</a:t>
            </a:fld>
            <a:endParaRPr lang="nl-NL"/>
          </a:p>
        </p:txBody>
      </p:sp>
    </p:spTree>
    <p:extLst>
      <p:ext uri="{BB962C8B-B14F-4D97-AF65-F5344CB8AC3E}">
        <p14:creationId xmlns:p14="http://schemas.microsoft.com/office/powerpoint/2010/main" val="2774810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tIns="46990" bIns="46990" anchor="b"/>
          <a:lstStyle>
            <a:lvl1pPr algn="l">
              <a:defRPr sz="4200" b="1"/>
            </a:lvl1pPr>
          </a:lstStyle>
          <a:p>
            <a:r>
              <a:rPr lang="nl-NL"/>
              <a:t>Klik om de stijl te bewerken</a:t>
            </a:r>
          </a:p>
        </p:txBody>
      </p:sp>
      <p:sp>
        <p:nvSpPr>
          <p:cNvPr id="3" name="Content Placeholder 2"/>
          <p:cNvSpPr>
            <a:spLocks noGrp="1"/>
          </p:cNvSpPr>
          <p:nvPr>
            <p:ph idx="1"/>
          </p:nvPr>
        </p:nvSpPr>
        <p:spPr>
          <a:xfrm>
            <a:off x="4766733" y="273051"/>
            <a:ext cx="6815667" cy="5853113"/>
          </a:xfrm>
        </p:spPr>
        <p:txBody>
          <a:bodyPr tIns="45720" bIns="45720"/>
          <a:lstStyle>
            <a:lvl1pPr>
              <a:defRPr sz="2500"/>
            </a:lvl1pPr>
            <a:lvl2pPr>
              <a:defRPr sz="2500"/>
            </a:lvl2pPr>
            <a:lvl3pPr>
              <a:defRPr sz="2500"/>
            </a:lvl3pPr>
            <a:lvl4pPr>
              <a:defRPr sz="2500"/>
            </a:lvl4pPr>
            <a:lvl5pPr>
              <a:defRPr sz="25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ext Placeholder 3"/>
          <p:cNvSpPr>
            <a:spLocks noGrp="1"/>
          </p:cNvSpPr>
          <p:nvPr>
            <p:ph type="body" sz="half" idx="2"/>
          </p:nvPr>
        </p:nvSpPr>
        <p:spPr>
          <a:xfrm>
            <a:off x="609601" y="1435101"/>
            <a:ext cx="4011084" cy="4691063"/>
          </a:xfrm>
        </p:spPr>
        <p:txBody>
          <a:bodyPr tIns="45720" bIns="4572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20"/>
          <p:cNvSpPr>
            <a:spLocks noGrp="1" noChangeArrowheads="1"/>
          </p:cNvSpPr>
          <p:nvPr>
            <p:ph type="sldNum" sz="quarter" idx="10"/>
          </p:nvPr>
        </p:nvSpPr>
        <p:spPr>
          <a:ln/>
        </p:spPr>
        <p:txBody>
          <a:bodyPr tIns="0" bIns="0"/>
          <a:lstStyle>
            <a:lvl1pPr>
              <a:defRPr sz="900"/>
            </a:lvl1pPr>
          </a:lstStyle>
          <a:p>
            <a:fld id="{31D444EB-9B83-4D17-B482-66FE8B3E2CCD}" type="slidenum">
              <a:rPr lang="nl-NL" smtClean="0"/>
              <a:t>‹nr.›</a:t>
            </a:fld>
            <a:endParaRPr lang="nl-NL"/>
          </a:p>
        </p:txBody>
      </p:sp>
    </p:spTree>
    <p:extLst>
      <p:ext uri="{BB962C8B-B14F-4D97-AF65-F5344CB8AC3E}">
        <p14:creationId xmlns:p14="http://schemas.microsoft.com/office/powerpoint/2010/main" val="384806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tIns="46990" bIns="46990" anchor="b"/>
          <a:lstStyle>
            <a:lvl1pPr algn="l">
              <a:defRPr sz="4200" b="1"/>
            </a:lvl1pPr>
          </a:lstStyle>
          <a:p>
            <a:r>
              <a:rPr lang="nl-NL"/>
              <a:t>Klik om de stijl te bewerken</a:t>
            </a:r>
          </a:p>
        </p:txBody>
      </p:sp>
      <p:sp>
        <p:nvSpPr>
          <p:cNvPr id="3" name="Picture Placeholder 2"/>
          <p:cNvSpPr>
            <a:spLocks noGrp="1" noChangeAspect="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ext Placeholder 3"/>
          <p:cNvSpPr>
            <a:spLocks noGrp="1"/>
          </p:cNvSpPr>
          <p:nvPr>
            <p:ph type="body" sz="half" idx="2"/>
          </p:nvPr>
        </p:nvSpPr>
        <p:spPr>
          <a:xfrm>
            <a:off x="2389717" y="5367338"/>
            <a:ext cx="7315200" cy="804862"/>
          </a:xfrm>
        </p:spPr>
        <p:txBody>
          <a:bodyPr tIns="45720" bIns="4572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20"/>
          <p:cNvSpPr>
            <a:spLocks noGrp="1" noChangeArrowheads="1"/>
          </p:cNvSpPr>
          <p:nvPr>
            <p:ph type="sldNum" sz="quarter" idx="10"/>
          </p:nvPr>
        </p:nvSpPr>
        <p:spPr>
          <a:ln/>
        </p:spPr>
        <p:txBody>
          <a:bodyPr tIns="0" bIns="0"/>
          <a:lstStyle>
            <a:lvl1pPr>
              <a:defRPr sz="900"/>
            </a:lvl1pPr>
          </a:lstStyle>
          <a:p>
            <a:fld id="{31D444EB-9B83-4D17-B482-66FE8B3E2CCD}" type="slidenum">
              <a:rPr lang="nl-NL" smtClean="0"/>
              <a:t>‹nr.›</a:t>
            </a:fld>
            <a:endParaRPr lang="nl-NL"/>
          </a:p>
        </p:txBody>
      </p:sp>
    </p:spTree>
    <p:extLst>
      <p:ext uri="{BB962C8B-B14F-4D97-AF65-F5344CB8AC3E}">
        <p14:creationId xmlns:p14="http://schemas.microsoft.com/office/powerpoint/2010/main" val="2935766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shape_Transparantie"/>
          <p:cNvSpPr>
            <a:spLocks noChangeArrowheads="1"/>
          </p:cNvSpPr>
          <p:nvPr/>
        </p:nvSpPr>
        <p:spPr bwMode="auto">
          <a:xfrm>
            <a:off x="169333" y="0"/>
            <a:ext cx="338667" cy="1017588"/>
          </a:xfrm>
          <a:prstGeom prst="rect">
            <a:avLst/>
          </a:prstGeom>
          <a:gradFill rotWithShape="1">
            <a:gsLst>
              <a:gs pos="0">
                <a:srgbClr val="FFFFFF"/>
              </a:gs>
              <a:gs pos="100000">
                <a:srgbClr val="757575">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sp>
        <p:nvSpPr>
          <p:cNvPr id="1031" name="shape_TransFollower"/>
          <p:cNvSpPr>
            <a:spLocks noChangeArrowheads="1"/>
          </p:cNvSpPr>
          <p:nvPr/>
        </p:nvSpPr>
        <p:spPr bwMode="auto">
          <a:xfrm>
            <a:off x="0" y="0"/>
            <a:ext cx="169333" cy="10175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sp>
        <p:nvSpPr>
          <p:cNvPr id="1026" name="Rectangle 3"/>
          <p:cNvSpPr>
            <a:spLocks noGrp="1" noChangeArrowheads="1"/>
          </p:cNvSpPr>
          <p:nvPr>
            <p:ph type="body" idx="1"/>
          </p:nvPr>
        </p:nvSpPr>
        <p:spPr bwMode="auto">
          <a:xfrm>
            <a:off x="1" y="2230438"/>
            <a:ext cx="12187767"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091" tIns="45720" rIns="27000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1027" name="Rectangle 7"/>
          <p:cNvSpPr>
            <a:spLocks noChangeArrowheads="1"/>
          </p:cNvSpPr>
          <p:nvPr/>
        </p:nvSpPr>
        <p:spPr bwMode="auto">
          <a:xfrm>
            <a:off x="1" y="1017588"/>
            <a:ext cx="12187767" cy="26670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sp>
        <p:nvSpPr>
          <p:cNvPr id="1028" name="Rectangle 13"/>
          <p:cNvSpPr>
            <a:spLocks noGrp="1" noChangeArrowheads="1"/>
          </p:cNvSpPr>
          <p:nvPr>
            <p:ph type="title"/>
          </p:nvPr>
        </p:nvSpPr>
        <p:spPr bwMode="auto">
          <a:xfrm>
            <a:off x="1" y="1341438"/>
            <a:ext cx="1218776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800" tIns="46990" rIns="270000" bIns="46990" numCol="1" anchor="ctr" anchorCtr="0" compatLnSpc="1">
            <a:prstTxWarp prst="textNoShape">
              <a:avLst/>
            </a:prstTxWarp>
          </a:bodyPr>
          <a:lstStyle/>
          <a:p>
            <a:pPr lvl="0"/>
            <a:r>
              <a:rPr lang="nl-NL" altLang="nl-NL"/>
              <a:t>Klik om de stijl te bewerken</a:t>
            </a:r>
            <a:endParaRPr lang="nl-NL" altLang="nl-NL" dirty="0"/>
          </a:p>
        </p:txBody>
      </p:sp>
      <p:pic>
        <p:nvPicPr>
          <p:cNvPr id="1033" name="LogoSlash_01" descr="SLASHTRAN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20633" y="392114"/>
            <a:ext cx="55202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ogoSlash_02" descr="SLASHTRANS"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8499" y="392114"/>
            <a:ext cx="5554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 name="Rectangle 20"/>
          <p:cNvSpPr>
            <a:spLocks noGrp="1" noChangeArrowheads="1"/>
          </p:cNvSpPr>
          <p:nvPr>
            <p:ph type="sldNum" sz="quarter" idx="4"/>
          </p:nvPr>
        </p:nvSpPr>
        <p:spPr bwMode="auto">
          <a:xfrm>
            <a:off x="11082867" y="1079501"/>
            <a:ext cx="270908"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defRPr sz="900">
                <a:solidFill>
                  <a:schemeClr val="bg1"/>
                </a:solidFill>
                <a:latin typeface="+mn-lt"/>
              </a:defRPr>
            </a:lvl1pPr>
          </a:lstStyle>
          <a:p>
            <a:fld id="{31D444EB-9B83-4D17-B482-66FE8B3E2CCD}" type="slidenum">
              <a:rPr lang="nl-NL" smtClean="0"/>
              <a:t>‹nr.›</a:t>
            </a:fld>
            <a:endParaRPr lang="nl-NL"/>
          </a:p>
        </p:txBody>
      </p:sp>
      <p:sp>
        <p:nvSpPr>
          <p:cNvPr id="1037" name="Text Box 23"/>
          <p:cNvSpPr txBox="1">
            <a:spLocks noChangeArrowheads="1"/>
          </p:cNvSpPr>
          <p:nvPr/>
        </p:nvSpPr>
        <p:spPr bwMode="auto">
          <a:xfrm>
            <a:off x="10938934" y="1079501"/>
            <a:ext cx="529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nl-NL" sz="900" dirty="0">
                <a:solidFill>
                  <a:schemeClr val="bg1"/>
                </a:solidFill>
                <a:latin typeface="Verdana" pitchFamily="34" charset="0"/>
              </a:rPr>
              <a:t>|</a:t>
            </a:r>
          </a:p>
        </p:txBody>
      </p:sp>
      <p:pic>
        <p:nvPicPr>
          <p:cNvPr id="3" name="RUGlogoTop"/>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2733" y="205232"/>
            <a:ext cx="3755744" cy="660400"/>
          </a:xfrm>
          <a:prstGeom prst="rect">
            <a:avLst/>
          </a:prstGeom>
        </p:spPr>
      </p:pic>
      <p:sp>
        <p:nvSpPr>
          <p:cNvPr id="1034" name="tb_Faculty"/>
          <p:cNvSpPr txBox="1">
            <a:spLocks noChangeArrowheads="1"/>
          </p:cNvSpPr>
          <p:nvPr/>
        </p:nvSpPr>
        <p:spPr bwMode="auto">
          <a:xfrm>
            <a:off x="4917018" y="339726"/>
            <a:ext cx="1118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r>
              <a:rPr lang="nl-NL" sz="1000" dirty="0">
                <a:solidFill>
                  <a:srgbClr val="CC0000"/>
                </a:solidFill>
                <a:latin typeface="Georgia" pitchFamily="18" charset="0"/>
              </a:rPr>
              <a:t>faculteit ruimtelijke</a:t>
            </a:r>
          </a:p>
          <a:p>
            <a:pPr>
              <a:defRPr/>
            </a:pPr>
            <a:r>
              <a:rPr lang="nl-NL" sz="1000" dirty="0">
                <a:solidFill>
                  <a:srgbClr val="CC0000"/>
                </a:solidFill>
                <a:latin typeface="Georgia" pitchFamily="18" charset="0"/>
              </a:rPr>
              <a:t>wetenschappen</a:t>
            </a:r>
          </a:p>
        </p:txBody>
      </p:sp>
      <p:sp>
        <p:nvSpPr>
          <p:cNvPr id="1035" name="tb_Department"/>
          <p:cNvSpPr txBox="1">
            <a:spLocks noChangeArrowheads="1"/>
          </p:cNvSpPr>
          <p:nvPr/>
        </p:nvSpPr>
        <p:spPr bwMode="auto">
          <a:xfrm>
            <a:off x="7749118" y="341313"/>
            <a:ext cx="2400300" cy="41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endParaRPr lang="nl-NL" sz="1000" dirty="0">
              <a:solidFill>
                <a:srgbClr val="CC0000"/>
              </a:solidFill>
              <a:latin typeface="Georgia" pitchFamily="18" charset="0"/>
            </a:endParaRPr>
          </a:p>
        </p:txBody>
      </p:sp>
      <p:sp>
        <p:nvSpPr>
          <p:cNvPr id="1032" name="tbDate"/>
          <p:cNvSpPr txBox="1">
            <a:spLocks noChangeArrowheads="1"/>
          </p:cNvSpPr>
          <p:nvPr/>
        </p:nvSpPr>
        <p:spPr bwMode="auto">
          <a:xfrm>
            <a:off x="9838265" y="1"/>
            <a:ext cx="10160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no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lgn="r">
              <a:spcBef>
                <a:spcPct val="50000"/>
              </a:spcBef>
              <a:defRPr/>
            </a:pPr>
            <a:r>
              <a:rPr lang="nl-NL" sz="900">
                <a:solidFill>
                  <a:srgbClr val="FFFFFF"/>
                </a:solidFill>
                <a:latin typeface="Verdana" pitchFamily="34" charset="0"/>
              </a:rPr>
              <a:t>04-02-2016</a:t>
            </a:r>
            <a:endParaRPr lang="nl-NL" sz="900" dirty="0">
              <a:solidFill>
                <a:srgbClr val="FFFFFF"/>
              </a:solidFill>
              <a:latin typeface="Verdana" pitchFamily="34" charset="0"/>
            </a:endParaRPr>
          </a:p>
        </p:txBody>
      </p:sp>
    </p:spTree>
    <p:extLst>
      <p:ext uri="{BB962C8B-B14F-4D97-AF65-F5344CB8AC3E}">
        <p14:creationId xmlns:p14="http://schemas.microsoft.com/office/powerpoint/2010/main" val="1050653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rtl="0" eaLnBrk="1" fontAlgn="base" hangingPunct="1">
        <a:spcBef>
          <a:spcPct val="0"/>
        </a:spcBef>
        <a:spcAft>
          <a:spcPct val="0"/>
        </a:spcAft>
        <a:defRPr sz="4200">
          <a:solidFill>
            <a:schemeClr val="tx1"/>
          </a:solidFill>
          <a:latin typeface="+mj-lt"/>
          <a:ea typeface="+mj-ea"/>
          <a:cs typeface="+mj-cs"/>
        </a:defRPr>
      </a:lvl1pPr>
      <a:lvl2pPr algn="l" rtl="0" eaLnBrk="1" fontAlgn="base" hangingPunct="1">
        <a:spcBef>
          <a:spcPct val="0"/>
        </a:spcBef>
        <a:spcAft>
          <a:spcPct val="0"/>
        </a:spcAft>
        <a:defRPr sz="4200">
          <a:solidFill>
            <a:schemeClr val="tx1"/>
          </a:solidFill>
          <a:latin typeface="Verdana" pitchFamily="34" charset="0"/>
          <a:cs typeface="Arial" charset="0"/>
        </a:defRPr>
      </a:lvl2pPr>
      <a:lvl3pPr algn="l" rtl="0" eaLnBrk="1" fontAlgn="base" hangingPunct="1">
        <a:spcBef>
          <a:spcPct val="0"/>
        </a:spcBef>
        <a:spcAft>
          <a:spcPct val="0"/>
        </a:spcAft>
        <a:defRPr sz="4200">
          <a:solidFill>
            <a:schemeClr val="tx1"/>
          </a:solidFill>
          <a:latin typeface="Verdana" pitchFamily="34" charset="0"/>
          <a:cs typeface="Arial" charset="0"/>
        </a:defRPr>
      </a:lvl3pPr>
      <a:lvl4pPr algn="l" rtl="0" eaLnBrk="1" fontAlgn="base" hangingPunct="1">
        <a:spcBef>
          <a:spcPct val="0"/>
        </a:spcBef>
        <a:spcAft>
          <a:spcPct val="0"/>
        </a:spcAft>
        <a:defRPr sz="4200">
          <a:solidFill>
            <a:schemeClr val="tx1"/>
          </a:solidFill>
          <a:latin typeface="Verdana" pitchFamily="34" charset="0"/>
          <a:cs typeface="Arial" charset="0"/>
        </a:defRPr>
      </a:lvl4pPr>
      <a:lvl5pPr algn="l" rtl="0" eaLnBrk="1" fontAlgn="base" hangingPunct="1">
        <a:spcBef>
          <a:spcPct val="0"/>
        </a:spcBef>
        <a:spcAft>
          <a:spcPct val="0"/>
        </a:spcAft>
        <a:defRPr sz="4200">
          <a:solidFill>
            <a:schemeClr val="tx1"/>
          </a:solidFill>
          <a:latin typeface="Verdana" pitchFamily="34" charset="0"/>
          <a:cs typeface="Arial" charset="0"/>
        </a:defRPr>
      </a:lvl5pPr>
      <a:lvl6pPr marL="457200" algn="l" rtl="0" eaLnBrk="1" fontAlgn="base" hangingPunct="1">
        <a:spcBef>
          <a:spcPct val="0"/>
        </a:spcBef>
        <a:spcAft>
          <a:spcPct val="0"/>
        </a:spcAft>
        <a:defRPr sz="4200">
          <a:solidFill>
            <a:schemeClr val="tx1"/>
          </a:solidFill>
          <a:latin typeface="Verdana" pitchFamily="34" charset="0"/>
          <a:cs typeface="Arial" charset="0"/>
        </a:defRPr>
      </a:lvl6pPr>
      <a:lvl7pPr marL="914400" algn="l" rtl="0" eaLnBrk="1" fontAlgn="base" hangingPunct="1">
        <a:spcBef>
          <a:spcPct val="0"/>
        </a:spcBef>
        <a:spcAft>
          <a:spcPct val="0"/>
        </a:spcAft>
        <a:defRPr sz="4200">
          <a:solidFill>
            <a:schemeClr val="tx1"/>
          </a:solidFill>
          <a:latin typeface="Verdana" pitchFamily="34" charset="0"/>
          <a:cs typeface="Arial" charset="0"/>
        </a:defRPr>
      </a:lvl7pPr>
      <a:lvl8pPr marL="1371600" algn="l" rtl="0" eaLnBrk="1" fontAlgn="base" hangingPunct="1">
        <a:spcBef>
          <a:spcPct val="0"/>
        </a:spcBef>
        <a:spcAft>
          <a:spcPct val="0"/>
        </a:spcAft>
        <a:defRPr sz="4200">
          <a:solidFill>
            <a:schemeClr val="tx1"/>
          </a:solidFill>
          <a:latin typeface="Verdana" pitchFamily="34" charset="0"/>
          <a:cs typeface="Arial" charset="0"/>
        </a:defRPr>
      </a:lvl8pPr>
      <a:lvl9pPr marL="1828800" algn="l" rtl="0" eaLnBrk="1" fontAlgn="base" hangingPunct="1">
        <a:spcBef>
          <a:spcPct val="0"/>
        </a:spcBef>
        <a:spcAft>
          <a:spcPct val="0"/>
        </a:spcAft>
        <a:defRPr sz="4200">
          <a:solidFill>
            <a:schemeClr val="tx1"/>
          </a:solidFill>
          <a:latin typeface="Verdana" pitchFamily="34" charset="0"/>
          <a:cs typeface="Arial" charset="0"/>
        </a:defRPr>
      </a:lvl9pPr>
    </p:titleStyle>
    <p:bodyStyle>
      <a:lvl1pPr marL="249238" indent="-249238" algn="l" rtl="0" eaLnBrk="1" fontAlgn="base" hangingPunct="1">
        <a:spcBef>
          <a:spcPct val="20000"/>
        </a:spcBef>
        <a:spcAft>
          <a:spcPct val="0"/>
        </a:spcAft>
        <a:buFont typeface="Verdana" pitchFamily="34" charset="0"/>
        <a:buChar char="›"/>
        <a:defRPr sz="2500">
          <a:solidFill>
            <a:schemeClr val="tx1"/>
          </a:solidFill>
          <a:latin typeface="+mn-lt"/>
          <a:ea typeface="+mn-ea"/>
          <a:cs typeface="+mn-cs"/>
        </a:defRPr>
      </a:lvl1pPr>
      <a:lvl2pPr marL="501650" indent="-250825" algn="l" rtl="0" eaLnBrk="1" fontAlgn="base" hangingPunct="1">
        <a:spcBef>
          <a:spcPct val="20000"/>
        </a:spcBef>
        <a:spcAft>
          <a:spcPct val="0"/>
        </a:spcAft>
        <a:buSzPct val="50000"/>
        <a:buFont typeface="Wingdings" pitchFamily="2" charset="2"/>
        <a:buChar char="§"/>
        <a:defRPr sz="2500">
          <a:solidFill>
            <a:schemeClr val="tx1"/>
          </a:solidFill>
          <a:latin typeface="+mn-lt"/>
          <a:cs typeface="+mn-cs"/>
        </a:defRPr>
      </a:lvl2pPr>
      <a:lvl3pPr marL="744538" indent="-242888" algn="l" rtl="0" eaLnBrk="1" fontAlgn="base" hangingPunct="1">
        <a:spcBef>
          <a:spcPct val="20000"/>
        </a:spcBef>
        <a:spcAft>
          <a:spcPct val="0"/>
        </a:spcAft>
        <a:buSzPct val="85000"/>
        <a:buFont typeface="Courier New" pitchFamily="49" charset="0"/>
        <a:buChar char="-"/>
        <a:defRPr sz="2500">
          <a:solidFill>
            <a:schemeClr val="tx1"/>
          </a:solidFill>
          <a:latin typeface="+mn-lt"/>
          <a:cs typeface="+mn-cs"/>
        </a:defRPr>
      </a:lvl3pPr>
      <a:lvl4pPr marL="1009650" indent="-263525" algn="l" rtl="0" eaLnBrk="1" fontAlgn="base" hangingPunct="1">
        <a:spcBef>
          <a:spcPct val="20000"/>
        </a:spcBef>
        <a:spcAft>
          <a:spcPct val="0"/>
        </a:spcAft>
        <a:buFont typeface="Courier New" pitchFamily="49" charset="0"/>
        <a:buChar char="-"/>
        <a:defRPr sz="2500">
          <a:solidFill>
            <a:schemeClr val="tx1"/>
          </a:solidFill>
          <a:latin typeface="+mn-lt"/>
          <a:cs typeface="+mn-cs"/>
        </a:defRPr>
      </a:lvl4pPr>
      <a:lvl5pPr marL="12604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5pPr>
      <a:lvl6pPr marL="17176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6pPr>
      <a:lvl7pPr marL="21748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7pPr>
      <a:lvl8pPr marL="26320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8pPr>
      <a:lvl9pPr marL="30892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3" name="shape_Transparantie"/>
          <p:cNvSpPr>
            <a:spLocks noChangeArrowheads="1"/>
          </p:cNvSpPr>
          <p:nvPr/>
        </p:nvSpPr>
        <p:spPr bwMode="auto">
          <a:xfrm>
            <a:off x="169333" y="0"/>
            <a:ext cx="338667" cy="1017588"/>
          </a:xfrm>
          <a:prstGeom prst="rect">
            <a:avLst/>
          </a:prstGeom>
          <a:gradFill rotWithShape="1">
            <a:gsLst>
              <a:gs pos="0">
                <a:srgbClr val="FFFFFF"/>
              </a:gs>
              <a:gs pos="100000">
                <a:srgbClr val="757575">
                  <a:alpha val="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sp>
        <p:nvSpPr>
          <p:cNvPr id="2054" name="shape_TransFollower"/>
          <p:cNvSpPr>
            <a:spLocks noChangeArrowheads="1"/>
          </p:cNvSpPr>
          <p:nvPr/>
        </p:nvSpPr>
        <p:spPr bwMode="auto">
          <a:xfrm>
            <a:off x="0" y="0"/>
            <a:ext cx="169333" cy="10175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sp>
        <p:nvSpPr>
          <p:cNvPr id="2050" name="Rectangle 3"/>
          <p:cNvSpPr>
            <a:spLocks noGrp="1" noChangeArrowheads="1"/>
          </p:cNvSpPr>
          <p:nvPr>
            <p:ph type="body" idx="1"/>
          </p:nvPr>
        </p:nvSpPr>
        <p:spPr bwMode="auto">
          <a:xfrm>
            <a:off x="1" y="2230438"/>
            <a:ext cx="12187767"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091" tIns="45720" rIns="267843"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2051" name="Rectangle 7"/>
          <p:cNvSpPr>
            <a:spLocks noChangeArrowheads="1"/>
          </p:cNvSpPr>
          <p:nvPr/>
        </p:nvSpPr>
        <p:spPr bwMode="auto">
          <a:xfrm>
            <a:off x="1" y="1017588"/>
            <a:ext cx="12187767" cy="26670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pic>
        <p:nvPicPr>
          <p:cNvPr id="2056" name="LogoSlash_01" descr="SLASHTRAN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0633" y="392114"/>
            <a:ext cx="55202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LogoSlash_02" descr="SLASHTRANS"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499" y="392114"/>
            <a:ext cx="5554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5" name="Rectangle 15"/>
          <p:cNvSpPr>
            <a:spLocks noGrp="1" noChangeArrowheads="1"/>
          </p:cNvSpPr>
          <p:nvPr>
            <p:ph type="sldNum" sz="quarter" idx="4"/>
          </p:nvPr>
        </p:nvSpPr>
        <p:spPr bwMode="auto">
          <a:xfrm>
            <a:off x="11082867" y="1079501"/>
            <a:ext cx="270908"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defRPr sz="900">
                <a:solidFill>
                  <a:schemeClr val="bg1"/>
                </a:solidFill>
                <a:latin typeface="+mn-lt"/>
              </a:defRPr>
            </a:lvl1pPr>
          </a:lstStyle>
          <a:p>
            <a:pPr>
              <a:defRPr/>
            </a:pPr>
            <a:fld id="{F696A16C-C6CA-4864-8962-E6FA9FB1F64A}" type="slidenum">
              <a:rPr lang="nl-NL" smtClean="0"/>
              <a:pPr>
                <a:defRPr/>
              </a:pPr>
              <a:t>‹nr.›</a:t>
            </a:fld>
            <a:endParaRPr lang="nl-NL" dirty="0"/>
          </a:p>
        </p:txBody>
      </p:sp>
      <p:sp>
        <p:nvSpPr>
          <p:cNvPr id="2059" name="Rectangle 16"/>
          <p:cNvSpPr>
            <a:spLocks noGrp="1" noChangeArrowheads="1"/>
          </p:cNvSpPr>
          <p:nvPr>
            <p:ph type="title"/>
          </p:nvPr>
        </p:nvSpPr>
        <p:spPr bwMode="auto">
          <a:xfrm>
            <a:off x="1" y="1341438"/>
            <a:ext cx="1218776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800" tIns="45720" rIns="270000" bIns="45720" numCol="1" anchor="ctr" anchorCtr="0" compatLnSpc="1">
            <a:prstTxWarp prst="textNoShape">
              <a:avLst/>
            </a:prstTxWarp>
          </a:bodyPr>
          <a:lstStyle/>
          <a:p>
            <a:pPr lvl="0"/>
            <a:r>
              <a:rPr lang="nl-NL" altLang="nl-NL"/>
              <a:t>Klik om de stijl te bewerken</a:t>
            </a:r>
            <a:endParaRPr lang="nl-NL" altLang="nl-NL" dirty="0"/>
          </a:p>
        </p:txBody>
      </p:sp>
      <p:sp>
        <p:nvSpPr>
          <p:cNvPr id="2061" name="Text Box 17"/>
          <p:cNvSpPr txBox="1">
            <a:spLocks noChangeArrowheads="1"/>
          </p:cNvSpPr>
          <p:nvPr/>
        </p:nvSpPr>
        <p:spPr bwMode="auto">
          <a:xfrm>
            <a:off x="10938934" y="1079501"/>
            <a:ext cx="529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nl-NL" sz="900" dirty="0">
                <a:solidFill>
                  <a:schemeClr val="bg1"/>
                </a:solidFill>
                <a:latin typeface="Verdana" pitchFamily="34" charset="0"/>
              </a:rPr>
              <a:t>|</a:t>
            </a:r>
          </a:p>
        </p:txBody>
      </p:sp>
      <p:pic>
        <p:nvPicPr>
          <p:cNvPr id="2" name="RUGlogoTop"/>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2733" y="205232"/>
            <a:ext cx="3755744" cy="660400"/>
          </a:xfrm>
          <a:prstGeom prst="rect">
            <a:avLst/>
          </a:prstGeom>
        </p:spPr>
      </p:pic>
      <p:sp>
        <p:nvSpPr>
          <p:cNvPr id="5129" name="tb_Faculty"/>
          <p:cNvSpPr txBox="1">
            <a:spLocks noChangeArrowheads="1"/>
          </p:cNvSpPr>
          <p:nvPr/>
        </p:nvSpPr>
        <p:spPr bwMode="auto">
          <a:xfrm>
            <a:off x="4917018" y="338138"/>
            <a:ext cx="1118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r>
              <a:rPr lang="nl-NL" sz="1000" dirty="0">
                <a:solidFill>
                  <a:srgbClr val="CC0000"/>
                </a:solidFill>
                <a:latin typeface="Georgia" pitchFamily="18" charset="0"/>
              </a:rPr>
              <a:t>faculteit ruimtelijke</a:t>
            </a:r>
          </a:p>
          <a:p>
            <a:pPr>
              <a:defRPr/>
            </a:pPr>
            <a:r>
              <a:rPr lang="nl-NL" sz="1000" dirty="0">
                <a:solidFill>
                  <a:srgbClr val="CC0000"/>
                </a:solidFill>
                <a:latin typeface="Georgia" pitchFamily="18" charset="0"/>
              </a:rPr>
              <a:t>wetenschappen</a:t>
            </a:r>
          </a:p>
        </p:txBody>
      </p:sp>
      <p:sp>
        <p:nvSpPr>
          <p:cNvPr id="5130" name="tb_Department"/>
          <p:cNvSpPr txBox="1">
            <a:spLocks noChangeAspect="1" noChangeArrowheads="1"/>
          </p:cNvSpPr>
          <p:nvPr/>
        </p:nvSpPr>
        <p:spPr bwMode="auto">
          <a:xfrm>
            <a:off x="7749118" y="341314"/>
            <a:ext cx="24003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endParaRPr lang="nl-NL" sz="1000" dirty="0">
              <a:solidFill>
                <a:srgbClr val="CC0000"/>
              </a:solidFill>
              <a:latin typeface="Georgia" pitchFamily="18" charset="0"/>
            </a:endParaRPr>
          </a:p>
        </p:txBody>
      </p:sp>
      <p:sp>
        <p:nvSpPr>
          <p:cNvPr id="5128" name="tbDate"/>
          <p:cNvSpPr txBox="1">
            <a:spLocks noChangeArrowheads="1"/>
          </p:cNvSpPr>
          <p:nvPr/>
        </p:nvSpPr>
        <p:spPr bwMode="auto">
          <a:xfrm>
            <a:off x="9838265" y="1"/>
            <a:ext cx="10160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no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lgn="r">
              <a:spcBef>
                <a:spcPct val="50000"/>
              </a:spcBef>
              <a:defRPr/>
            </a:pPr>
            <a:r>
              <a:rPr lang="nl-NL" sz="900">
                <a:solidFill>
                  <a:srgbClr val="FFFFFF"/>
                </a:solidFill>
                <a:latin typeface="Verdana" pitchFamily="34" charset="0"/>
              </a:rPr>
              <a:t>04-02-2016</a:t>
            </a:r>
            <a:endParaRPr lang="nl-NL" sz="900" dirty="0">
              <a:solidFill>
                <a:srgbClr val="FFFFFF"/>
              </a:solidFill>
              <a:latin typeface="Verdana" pitchFamily="34" charset="0"/>
            </a:endParaRPr>
          </a:p>
        </p:txBody>
      </p:sp>
    </p:spTree>
    <p:extLst>
      <p:ext uri="{BB962C8B-B14F-4D97-AF65-F5344CB8AC3E}">
        <p14:creationId xmlns:p14="http://schemas.microsoft.com/office/powerpoint/2010/main" val="37799201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rtl="0" eaLnBrk="1" fontAlgn="base" hangingPunct="1">
        <a:spcBef>
          <a:spcPct val="0"/>
        </a:spcBef>
        <a:spcAft>
          <a:spcPct val="0"/>
        </a:spcAft>
        <a:defRPr sz="4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Verdana" pitchFamily="34" charset="0"/>
          <a:cs typeface="Arial" charset="0"/>
        </a:defRPr>
      </a:lvl2pPr>
      <a:lvl3pPr algn="l" rtl="0" eaLnBrk="1" fontAlgn="base" hangingPunct="1">
        <a:spcBef>
          <a:spcPct val="0"/>
        </a:spcBef>
        <a:spcAft>
          <a:spcPct val="0"/>
        </a:spcAft>
        <a:defRPr sz="4200">
          <a:solidFill>
            <a:schemeClr val="tx2"/>
          </a:solidFill>
          <a:latin typeface="Verdana" pitchFamily="34" charset="0"/>
          <a:cs typeface="Arial" charset="0"/>
        </a:defRPr>
      </a:lvl3pPr>
      <a:lvl4pPr algn="l" rtl="0" eaLnBrk="1" fontAlgn="base" hangingPunct="1">
        <a:spcBef>
          <a:spcPct val="0"/>
        </a:spcBef>
        <a:spcAft>
          <a:spcPct val="0"/>
        </a:spcAft>
        <a:defRPr sz="4200">
          <a:solidFill>
            <a:schemeClr val="tx2"/>
          </a:solidFill>
          <a:latin typeface="Verdana" pitchFamily="34" charset="0"/>
          <a:cs typeface="Arial" charset="0"/>
        </a:defRPr>
      </a:lvl4pPr>
      <a:lvl5pPr algn="l" rtl="0" eaLnBrk="1" fontAlgn="base" hangingPunct="1">
        <a:spcBef>
          <a:spcPct val="0"/>
        </a:spcBef>
        <a:spcAft>
          <a:spcPct val="0"/>
        </a:spcAft>
        <a:defRPr sz="4200">
          <a:solidFill>
            <a:schemeClr val="tx2"/>
          </a:solidFill>
          <a:latin typeface="Verdana" pitchFamily="34" charset="0"/>
          <a:cs typeface="Arial" charset="0"/>
        </a:defRPr>
      </a:lvl5pPr>
      <a:lvl6pPr marL="457200" algn="l" rtl="0" eaLnBrk="1" fontAlgn="base" hangingPunct="1">
        <a:spcBef>
          <a:spcPct val="0"/>
        </a:spcBef>
        <a:spcAft>
          <a:spcPct val="0"/>
        </a:spcAft>
        <a:defRPr sz="4200">
          <a:solidFill>
            <a:schemeClr val="tx2"/>
          </a:solidFill>
          <a:latin typeface="Verdana" pitchFamily="34" charset="0"/>
          <a:cs typeface="Arial" charset="0"/>
        </a:defRPr>
      </a:lvl6pPr>
      <a:lvl7pPr marL="914400" algn="l" rtl="0" eaLnBrk="1" fontAlgn="base" hangingPunct="1">
        <a:spcBef>
          <a:spcPct val="0"/>
        </a:spcBef>
        <a:spcAft>
          <a:spcPct val="0"/>
        </a:spcAft>
        <a:defRPr sz="4200">
          <a:solidFill>
            <a:schemeClr val="tx2"/>
          </a:solidFill>
          <a:latin typeface="Verdana" pitchFamily="34" charset="0"/>
          <a:cs typeface="Arial" charset="0"/>
        </a:defRPr>
      </a:lvl7pPr>
      <a:lvl8pPr marL="1371600" algn="l" rtl="0" eaLnBrk="1" fontAlgn="base" hangingPunct="1">
        <a:spcBef>
          <a:spcPct val="0"/>
        </a:spcBef>
        <a:spcAft>
          <a:spcPct val="0"/>
        </a:spcAft>
        <a:defRPr sz="4200">
          <a:solidFill>
            <a:schemeClr val="tx2"/>
          </a:solidFill>
          <a:latin typeface="Verdana" pitchFamily="34" charset="0"/>
          <a:cs typeface="Arial" charset="0"/>
        </a:defRPr>
      </a:lvl8pPr>
      <a:lvl9pPr marL="1828800" algn="l" rtl="0" eaLnBrk="1" fontAlgn="base" hangingPunct="1">
        <a:spcBef>
          <a:spcPct val="0"/>
        </a:spcBef>
        <a:spcAft>
          <a:spcPct val="0"/>
        </a:spcAft>
        <a:defRPr sz="4200">
          <a:solidFill>
            <a:schemeClr val="tx2"/>
          </a:solidFill>
          <a:latin typeface="Verdana" pitchFamily="34" charset="0"/>
          <a:cs typeface="Arial" charset="0"/>
        </a:defRPr>
      </a:lvl9pPr>
    </p:titleStyle>
    <p:bodyStyle>
      <a:lvl1pPr marL="249238" indent="-249238" algn="l" rtl="0" eaLnBrk="1" fontAlgn="base" hangingPunct="1">
        <a:spcBef>
          <a:spcPct val="20000"/>
        </a:spcBef>
        <a:spcAft>
          <a:spcPct val="0"/>
        </a:spcAft>
        <a:buFont typeface="Verdana" pitchFamily="34" charset="0"/>
        <a:buChar char="›"/>
        <a:defRPr sz="2500">
          <a:solidFill>
            <a:schemeClr val="tx1"/>
          </a:solidFill>
          <a:latin typeface="+mn-lt"/>
          <a:ea typeface="+mn-ea"/>
          <a:cs typeface="+mn-cs"/>
        </a:defRPr>
      </a:lvl1pPr>
      <a:lvl2pPr marL="517525" indent="-266700" algn="l" rtl="0" eaLnBrk="1" fontAlgn="base" hangingPunct="1">
        <a:spcBef>
          <a:spcPct val="20000"/>
        </a:spcBef>
        <a:spcAft>
          <a:spcPct val="0"/>
        </a:spcAft>
        <a:buSzPct val="50000"/>
        <a:buFont typeface="Wingdings" pitchFamily="2" charset="2"/>
        <a:buChar char="§"/>
        <a:defRPr sz="2500">
          <a:solidFill>
            <a:schemeClr val="tx1"/>
          </a:solidFill>
          <a:latin typeface="+mn-lt"/>
          <a:cs typeface="+mn-cs"/>
        </a:defRPr>
      </a:lvl2pPr>
      <a:lvl3pPr marL="760413" indent="-241300" algn="l" rtl="0" eaLnBrk="1" fontAlgn="base" hangingPunct="1">
        <a:spcBef>
          <a:spcPct val="20000"/>
        </a:spcBef>
        <a:spcAft>
          <a:spcPct val="0"/>
        </a:spcAft>
        <a:buFont typeface="Courier New" pitchFamily="49" charset="0"/>
        <a:buChar char="-"/>
        <a:defRPr sz="2500">
          <a:solidFill>
            <a:schemeClr val="tx1"/>
          </a:solidFill>
          <a:latin typeface="+mn-lt"/>
          <a:cs typeface="+mn-cs"/>
        </a:defRPr>
      </a:lvl3pPr>
      <a:lvl4pPr marL="1009650"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4pPr>
      <a:lvl5pPr marL="12604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5pPr>
      <a:lvl6pPr marL="17176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6pPr>
      <a:lvl7pPr marL="21748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7pPr>
      <a:lvl8pPr marL="26320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8pPr>
      <a:lvl9pPr marL="30892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7" name="shape_Transparantie"/>
          <p:cNvSpPr>
            <a:spLocks noChangeArrowheads="1"/>
          </p:cNvSpPr>
          <p:nvPr/>
        </p:nvSpPr>
        <p:spPr bwMode="auto">
          <a:xfrm>
            <a:off x="169333" y="0"/>
            <a:ext cx="338667" cy="1017588"/>
          </a:xfrm>
          <a:prstGeom prst="rect">
            <a:avLst/>
          </a:prstGeom>
          <a:gradFill rotWithShape="1">
            <a:gsLst>
              <a:gs pos="0">
                <a:srgbClr val="FFFFFF"/>
              </a:gs>
              <a:gs pos="100000">
                <a:srgbClr val="757575">
                  <a:alpha val="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sp>
        <p:nvSpPr>
          <p:cNvPr id="3078" name="shape_TransFollower"/>
          <p:cNvSpPr>
            <a:spLocks noChangeArrowheads="1"/>
          </p:cNvSpPr>
          <p:nvPr/>
        </p:nvSpPr>
        <p:spPr bwMode="auto">
          <a:xfrm>
            <a:off x="0" y="0"/>
            <a:ext cx="169333" cy="10175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sp>
        <p:nvSpPr>
          <p:cNvPr id="3074" name="Rectangle 3"/>
          <p:cNvSpPr>
            <a:spLocks noGrp="1" noChangeArrowheads="1"/>
          </p:cNvSpPr>
          <p:nvPr>
            <p:ph type="body" idx="1"/>
          </p:nvPr>
        </p:nvSpPr>
        <p:spPr bwMode="auto">
          <a:xfrm>
            <a:off x="1" y="2230438"/>
            <a:ext cx="12187767"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091" tIns="45720" rIns="267843"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nl-NL" altLang="nl-NL" dirty="0"/>
          </a:p>
        </p:txBody>
      </p:sp>
      <p:sp>
        <p:nvSpPr>
          <p:cNvPr id="3075" name="Rectangle 7"/>
          <p:cNvSpPr>
            <a:spLocks noChangeArrowheads="1"/>
          </p:cNvSpPr>
          <p:nvPr/>
        </p:nvSpPr>
        <p:spPr bwMode="auto">
          <a:xfrm>
            <a:off x="1" y="1017588"/>
            <a:ext cx="12187767" cy="26670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45720" bIns="4572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nl-NL" altLang="nl-NL" sz="1800" dirty="0"/>
          </a:p>
        </p:txBody>
      </p:sp>
      <p:pic>
        <p:nvPicPr>
          <p:cNvPr id="3080" name="LogoSlash_01" descr="SLASHTRAN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0633" y="392114"/>
            <a:ext cx="55202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LogoSlash_02" descr="SLASHTRANS"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499" y="392114"/>
            <a:ext cx="5554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Rectangle 15"/>
          <p:cNvSpPr>
            <a:spLocks noGrp="1" noChangeArrowheads="1"/>
          </p:cNvSpPr>
          <p:nvPr>
            <p:ph type="sldNum" sz="quarter" idx="4"/>
          </p:nvPr>
        </p:nvSpPr>
        <p:spPr bwMode="auto">
          <a:xfrm>
            <a:off x="11082867" y="1079501"/>
            <a:ext cx="270908"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defRPr sz="900">
                <a:solidFill>
                  <a:schemeClr val="bg1"/>
                </a:solidFill>
                <a:latin typeface="+mn-lt"/>
              </a:defRPr>
            </a:lvl1pPr>
          </a:lstStyle>
          <a:p>
            <a:pPr>
              <a:defRPr/>
            </a:pPr>
            <a:fld id="{1E60BAE7-61C7-452A-B0A4-C986CD4FA404}" type="slidenum">
              <a:rPr lang="nl-NL" smtClean="0"/>
              <a:pPr>
                <a:defRPr/>
              </a:pPr>
              <a:t>‹nr.›</a:t>
            </a:fld>
            <a:endParaRPr lang="nl-NL" dirty="0"/>
          </a:p>
        </p:txBody>
      </p:sp>
      <p:sp>
        <p:nvSpPr>
          <p:cNvPr id="3083" name="Rectangle 16"/>
          <p:cNvSpPr>
            <a:spLocks noGrp="1" noChangeArrowheads="1"/>
          </p:cNvSpPr>
          <p:nvPr>
            <p:ph type="title"/>
          </p:nvPr>
        </p:nvSpPr>
        <p:spPr bwMode="auto">
          <a:xfrm>
            <a:off x="1" y="1341438"/>
            <a:ext cx="1218776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2800" tIns="45720" rIns="270000" bIns="45720" numCol="1" anchor="ctr" anchorCtr="0" compatLnSpc="1">
            <a:prstTxWarp prst="textNoShape">
              <a:avLst/>
            </a:prstTxWarp>
          </a:bodyPr>
          <a:lstStyle/>
          <a:p>
            <a:pPr lvl="0"/>
            <a:r>
              <a:rPr lang="nl-NL" altLang="nl-NL"/>
              <a:t>Klik om de stijl te bewerken</a:t>
            </a:r>
            <a:endParaRPr lang="nl-NL" altLang="nl-NL" dirty="0"/>
          </a:p>
        </p:txBody>
      </p:sp>
      <p:sp>
        <p:nvSpPr>
          <p:cNvPr id="3085" name="Text Box 17"/>
          <p:cNvSpPr txBox="1">
            <a:spLocks noChangeArrowheads="1"/>
          </p:cNvSpPr>
          <p:nvPr/>
        </p:nvSpPr>
        <p:spPr bwMode="auto">
          <a:xfrm>
            <a:off x="10938934" y="1079501"/>
            <a:ext cx="529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nl-NL" sz="900" dirty="0">
                <a:solidFill>
                  <a:schemeClr val="bg1"/>
                </a:solidFill>
                <a:latin typeface="Verdana" pitchFamily="34" charset="0"/>
              </a:rPr>
              <a:t>|</a:t>
            </a:r>
          </a:p>
        </p:txBody>
      </p:sp>
      <p:pic>
        <p:nvPicPr>
          <p:cNvPr id="2" name="RUGlogoTop"/>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2733" y="205232"/>
            <a:ext cx="3755744" cy="660400"/>
          </a:xfrm>
          <a:prstGeom prst="rect">
            <a:avLst/>
          </a:prstGeom>
        </p:spPr>
      </p:pic>
      <p:sp>
        <p:nvSpPr>
          <p:cNvPr id="7177" name="tb_Faculty"/>
          <p:cNvSpPr txBox="1">
            <a:spLocks noChangeArrowheads="1"/>
          </p:cNvSpPr>
          <p:nvPr/>
        </p:nvSpPr>
        <p:spPr bwMode="auto">
          <a:xfrm>
            <a:off x="4917018" y="338138"/>
            <a:ext cx="11188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r>
              <a:rPr lang="nl-NL" sz="1000" dirty="0">
                <a:solidFill>
                  <a:srgbClr val="CC0000"/>
                </a:solidFill>
                <a:latin typeface="Georgia" pitchFamily="18" charset="0"/>
              </a:rPr>
              <a:t>faculteit ruimtelijke</a:t>
            </a:r>
          </a:p>
          <a:p>
            <a:pPr>
              <a:defRPr/>
            </a:pPr>
            <a:r>
              <a:rPr lang="nl-NL" sz="1000" dirty="0">
                <a:solidFill>
                  <a:srgbClr val="CC0000"/>
                </a:solidFill>
                <a:latin typeface="Georgia" pitchFamily="18" charset="0"/>
              </a:rPr>
              <a:t>wetenschappen</a:t>
            </a:r>
          </a:p>
        </p:txBody>
      </p:sp>
      <p:sp>
        <p:nvSpPr>
          <p:cNvPr id="7178" name="tb_Department"/>
          <p:cNvSpPr txBox="1">
            <a:spLocks noChangeArrowheads="1"/>
          </p:cNvSpPr>
          <p:nvPr/>
        </p:nvSpPr>
        <p:spPr bwMode="auto">
          <a:xfrm>
            <a:off x="7749118" y="341314"/>
            <a:ext cx="24003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defRPr/>
            </a:pPr>
            <a:endParaRPr lang="nl-NL" sz="1000" dirty="0">
              <a:solidFill>
                <a:srgbClr val="CC0000"/>
              </a:solidFill>
              <a:latin typeface="Georgia" pitchFamily="18" charset="0"/>
            </a:endParaRPr>
          </a:p>
        </p:txBody>
      </p:sp>
      <p:sp>
        <p:nvSpPr>
          <p:cNvPr id="7176" name="tbDate"/>
          <p:cNvSpPr txBox="1">
            <a:spLocks noChangeArrowheads="1"/>
          </p:cNvSpPr>
          <p:nvPr/>
        </p:nvSpPr>
        <p:spPr bwMode="auto">
          <a:xfrm>
            <a:off x="9838265" y="1"/>
            <a:ext cx="10160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noAutofit/>
          </a:bodyPr>
          <a:lstStyle>
            <a:lvl1pPr>
              <a:defRPr>
                <a:solidFill>
                  <a:schemeClr val="tx1"/>
                </a:solidFill>
                <a:latin typeface="Arial" charset="0"/>
                <a:cs typeface="Arial" charset="0"/>
              </a:defRPr>
            </a:lvl1pPr>
            <a:lvl2pPr marL="320675">
              <a:defRPr>
                <a:solidFill>
                  <a:schemeClr val="tx1"/>
                </a:solidFill>
                <a:latin typeface="Arial" charset="0"/>
                <a:cs typeface="Arial" charset="0"/>
              </a:defRPr>
            </a:lvl2pPr>
            <a:lvl3pPr marL="642938">
              <a:defRPr>
                <a:solidFill>
                  <a:schemeClr val="tx1"/>
                </a:solidFill>
                <a:latin typeface="Arial" charset="0"/>
                <a:cs typeface="Arial" charset="0"/>
              </a:defRPr>
            </a:lvl3pPr>
            <a:lvl4pPr marL="963613">
              <a:defRPr>
                <a:solidFill>
                  <a:schemeClr val="tx1"/>
                </a:solidFill>
                <a:latin typeface="Arial" charset="0"/>
                <a:cs typeface="Arial" charset="0"/>
              </a:defRPr>
            </a:lvl4pPr>
            <a:lvl5pPr marL="1285875">
              <a:defRPr>
                <a:solidFill>
                  <a:schemeClr val="tx1"/>
                </a:solidFill>
                <a:latin typeface="Arial" charset="0"/>
                <a:cs typeface="Arial" charset="0"/>
              </a:defRPr>
            </a:lvl5pPr>
            <a:lvl6pPr marL="1743075" fontAlgn="base">
              <a:spcBef>
                <a:spcPct val="0"/>
              </a:spcBef>
              <a:spcAft>
                <a:spcPct val="0"/>
              </a:spcAft>
              <a:defRPr>
                <a:solidFill>
                  <a:schemeClr val="tx1"/>
                </a:solidFill>
                <a:latin typeface="Arial" charset="0"/>
                <a:cs typeface="Arial" charset="0"/>
              </a:defRPr>
            </a:lvl6pPr>
            <a:lvl7pPr marL="2200275" fontAlgn="base">
              <a:spcBef>
                <a:spcPct val="0"/>
              </a:spcBef>
              <a:spcAft>
                <a:spcPct val="0"/>
              </a:spcAft>
              <a:defRPr>
                <a:solidFill>
                  <a:schemeClr val="tx1"/>
                </a:solidFill>
                <a:latin typeface="Arial" charset="0"/>
                <a:cs typeface="Arial" charset="0"/>
              </a:defRPr>
            </a:lvl7pPr>
            <a:lvl8pPr marL="2657475" fontAlgn="base">
              <a:spcBef>
                <a:spcPct val="0"/>
              </a:spcBef>
              <a:spcAft>
                <a:spcPct val="0"/>
              </a:spcAft>
              <a:defRPr>
                <a:solidFill>
                  <a:schemeClr val="tx1"/>
                </a:solidFill>
                <a:latin typeface="Arial" charset="0"/>
                <a:cs typeface="Arial" charset="0"/>
              </a:defRPr>
            </a:lvl8pPr>
            <a:lvl9pPr marL="3114675" fontAlgn="base">
              <a:spcBef>
                <a:spcPct val="0"/>
              </a:spcBef>
              <a:spcAft>
                <a:spcPct val="0"/>
              </a:spcAft>
              <a:defRPr>
                <a:solidFill>
                  <a:schemeClr val="tx1"/>
                </a:solidFill>
                <a:latin typeface="Arial" charset="0"/>
                <a:cs typeface="Arial" charset="0"/>
              </a:defRPr>
            </a:lvl9pPr>
          </a:lstStyle>
          <a:p>
            <a:pPr algn="r">
              <a:spcBef>
                <a:spcPct val="50000"/>
              </a:spcBef>
              <a:defRPr/>
            </a:pPr>
            <a:r>
              <a:rPr lang="nl-NL" sz="900">
                <a:solidFill>
                  <a:srgbClr val="FFFFFF"/>
                </a:solidFill>
                <a:latin typeface="Verdana" pitchFamily="34" charset="0"/>
              </a:rPr>
              <a:t>04-02-2016</a:t>
            </a:r>
            <a:endParaRPr lang="nl-NL" sz="900" dirty="0">
              <a:solidFill>
                <a:srgbClr val="FFFFFF"/>
              </a:solidFill>
              <a:latin typeface="Verdana" pitchFamily="34" charset="0"/>
            </a:endParaRPr>
          </a:p>
        </p:txBody>
      </p:sp>
    </p:spTree>
    <p:extLst>
      <p:ext uri="{BB962C8B-B14F-4D97-AF65-F5344CB8AC3E}">
        <p14:creationId xmlns:p14="http://schemas.microsoft.com/office/powerpoint/2010/main" val="26971756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l" rtl="0" eaLnBrk="1" fontAlgn="base" hangingPunct="1">
        <a:spcBef>
          <a:spcPct val="0"/>
        </a:spcBef>
        <a:spcAft>
          <a:spcPct val="0"/>
        </a:spcAft>
        <a:defRPr sz="4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Verdana" pitchFamily="34" charset="0"/>
          <a:cs typeface="Arial" charset="0"/>
        </a:defRPr>
      </a:lvl2pPr>
      <a:lvl3pPr algn="l" rtl="0" eaLnBrk="1" fontAlgn="base" hangingPunct="1">
        <a:spcBef>
          <a:spcPct val="0"/>
        </a:spcBef>
        <a:spcAft>
          <a:spcPct val="0"/>
        </a:spcAft>
        <a:defRPr sz="4200">
          <a:solidFill>
            <a:schemeClr val="tx2"/>
          </a:solidFill>
          <a:latin typeface="Verdana" pitchFamily="34" charset="0"/>
          <a:cs typeface="Arial" charset="0"/>
        </a:defRPr>
      </a:lvl3pPr>
      <a:lvl4pPr algn="l" rtl="0" eaLnBrk="1" fontAlgn="base" hangingPunct="1">
        <a:spcBef>
          <a:spcPct val="0"/>
        </a:spcBef>
        <a:spcAft>
          <a:spcPct val="0"/>
        </a:spcAft>
        <a:defRPr sz="4200">
          <a:solidFill>
            <a:schemeClr val="tx2"/>
          </a:solidFill>
          <a:latin typeface="Verdana" pitchFamily="34" charset="0"/>
          <a:cs typeface="Arial" charset="0"/>
        </a:defRPr>
      </a:lvl4pPr>
      <a:lvl5pPr algn="l" rtl="0" eaLnBrk="1" fontAlgn="base" hangingPunct="1">
        <a:spcBef>
          <a:spcPct val="0"/>
        </a:spcBef>
        <a:spcAft>
          <a:spcPct val="0"/>
        </a:spcAft>
        <a:defRPr sz="4200">
          <a:solidFill>
            <a:schemeClr val="tx2"/>
          </a:solidFill>
          <a:latin typeface="Verdana" pitchFamily="34" charset="0"/>
          <a:cs typeface="Arial" charset="0"/>
        </a:defRPr>
      </a:lvl5pPr>
      <a:lvl6pPr marL="457200" algn="l" rtl="0" eaLnBrk="1" fontAlgn="base" hangingPunct="1">
        <a:spcBef>
          <a:spcPct val="0"/>
        </a:spcBef>
        <a:spcAft>
          <a:spcPct val="0"/>
        </a:spcAft>
        <a:defRPr sz="4200">
          <a:solidFill>
            <a:schemeClr val="tx2"/>
          </a:solidFill>
          <a:latin typeface="Verdana" pitchFamily="34" charset="0"/>
          <a:cs typeface="Arial" charset="0"/>
        </a:defRPr>
      </a:lvl6pPr>
      <a:lvl7pPr marL="914400" algn="l" rtl="0" eaLnBrk="1" fontAlgn="base" hangingPunct="1">
        <a:spcBef>
          <a:spcPct val="0"/>
        </a:spcBef>
        <a:spcAft>
          <a:spcPct val="0"/>
        </a:spcAft>
        <a:defRPr sz="4200">
          <a:solidFill>
            <a:schemeClr val="tx2"/>
          </a:solidFill>
          <a:latin typeface="Verdana" pitchFamily="34" charset="0"/>
          <a:cs typeface="Arial" charset="0"/>
        </a:defRPr>
      </a:lvl7pPr>
      <a:lvl8pPr marL="1371600" algn="l" rtl="0" eaLnBrk="1" fontAlgn="base" hangingPunct="1">
        <a:spcBef>
          <a:spcPct val="0"/>
        </a:spcBef>
        <a:spcAft>
          <a:spcPct val="0"/>
        </a:spcAft>
        <a:defRPr sz="4200">
          <a:solidFill>
            <a:schemeClr val="tx2"/>
          </a:solidFill>
          <a:latin typeface="Verdana" pitchFamily="34" charset="0"/>
          <a:cs typeface="Arial" charset="0"/>
        </a:defRPr>
      </a:lvl8pPr>
      <a:lvl9pPr marL="1828800" algn="l" rtl="0" eaLnBrk="1" fontAlgn="base" hangingPunct="1">
        <a:spcBef>
          <a:spcPct val="0"/>
        </a:spcBef>
        <a:spcAft>
          <a:spcPct val="0"/>
        </a:spcAft>
        <a:defRPr sz="4200">
          <a:solidFill>
            <a:schemeClr val="tx2"/>
          </a:solidFill>
          <a:latin typeface="Verdana" pitchFamily="34" charset="0"/>
          <a:cs typeface="Arial" charset="0"/>
        </a:defRPr>
      </a:lvl9pPr>
    </p:titleStyle>
    <p:bodyStyle>
      <a:lvl1pPr marL="249238" indent="-249238" algn="l" rtl="0" eaLnBrk="1" fontAlgn="base" hangingPunct="1">
        <a:spcBef>
          <a:spcPct val="20000"/>
        </a:spcBef>
        <a:spcAft>
          <a:spcPct val="0"/>
        </a:spcAft>
        <a:buFont typeface="Verdana" pitchFamily="34" charset="0"/>
        <a:buChar char="›"/>
        <a:defRPr sz="2500">
          <a:solidFill>
            <a:schemeClr val="tx1"/>
          </a:solidFill>
          <a:latin typeface="+mn-lt"/>
          <a:ea typeface="+mn-ea"/>
          <a:cs typeface="+mn-cs"/>
        </a:defRPr>
      </a:lvl1pPr>
      <a:lvl2pPr marL="501650" indent="-250825" algn="l" rtl="0" eaLnBrk="1" fontAlgn="base" hangingPunct="1">
        <a:spcBef>
          <a:spcPct val="20000"/>
        </a:spcBef>
        <a:spcAft>
          <a:spcPct val="0"/>
        </a:spcAft>
        <a:buSzPct val="50000"/>
        <a:buFont typeface="Wingdings" pitchFamily="2" charset="2"/>
        <a:buChar char="§"/>
        <a:defRPr sz="2500">
          <a:solidFill>
            <a:schemeClr val="tx1"/>
          </a:solidFill>
          <a:latin typeface="+mn-lt"/>
          <a:cs typeface="+mn-cs"/>
        </a:defRPr>
      </a:lvl2pPr>
      <a:lvl3pPr marL="760413" indent="-258763" algn="l" rtl="0" eaLnBrk="1" fontAlgn="base" hangingPunct="1">
        <a:spcBef>
          <a:spcPct val="20000"/>
        </a:spcBef>
        <a:spcAft>
          <a:spcPct val="0"/>
        </a:spcAft>
        <a:buFont typeface="Courier New" pitchFamily="49" charset="0"/>
        <a:buChar char="-"/>
        <a:defRPr sz="2500">
          <a:solidFill>
            <a:schemeClr val="tx1"/>
          </a:solidFill>
          <a:latin typeface="+mn-lt"/>
          <a:cs typeface="+mn-cs"/>
        </a:defRPr>
      </a:lvl3pPr>
      <a:lvl4pPr marL="1009650"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4pPr>
      <a:lvl5pPr marL="1268413" indent="-257175" algn="l" rtl="0" eaLnBrk="1" fontAlgn="base" hangingPunct="1">
        <a:spcBef>
          <a:spcPct val="20000"/>
        </a:spcBef>
        <a:spcAft>
          <a:spcPct val="0"/>
        </a:spcAft>
        <a:buFont typeface="Courier New" pitchFamily="49" charset="0"/>
        <a:buChar char="-"/>
        <a:defRPr sz="2500">
          <a:solidFill>
            <a:schemeClr val="tx1"/>
          </a:solidFill>
          <a:latin typeface="+mn-lt"/>
          <a:cs typeface="+mn-cs"/>
        </a:defRPr>
      </a:lvl5pPr>
      <a:lvl6pPr marL="1725613" indent="-257175" algn="l" rtl="0" eaLnBrk="1" fontAlgn="base" hangingPunct="1">
        <a:spcBef>
          <a:spcPct val="20000"/>
        </a:spcBef>
        <a:spcAft>
          <a:spcPct val="0"/>
        </a:spcAft>
        <a:buFont typeface="Courier New" pitchFamily="49" charset="0"/>
        <a:buChar char="-"/>
        <a:defRPr sz="2500">
          <a:solidFill>
            <a:schemeClr val="tx1"/>
          </a:solidFill>
          <a:latin typeface="+mn-lt"/>
          <a:cs typeface="+mn-cs"/>
        </a:defRPr>
      </a:lvl6pPr>
      <a:lvl7pPr marL="2182813" indent="-257175" algn="l" rtl="0" eaLnBrk="1" fontAlgn="base" hangingPunct="1">
        <a:spcBef>
          <a:spcPct val="20000"/>
        </a:spcBef>
        <a:spcAft>
          <a:spcPct val="0"/>
        </a:spcAft>
        <a:buFont typeface="Courier New" pitchFamily="49" charset="0"/>
        <a:buChar char="-"/>
        <a:defRPr sz="2500">
          <a:solidFill>
            <a:schemeClr val="tx1"/>
          </a:solidFill>
          <a:latin typeface="+mn-lt"/>
          <a:cs typeface="+mn-cs"/>
        </a:defRPr>
      </a:lvl7pPr>
      <a:lvl8pPr marL="2640013" indent="-257175" algn="l" rtl="0" eaLnBrk="1" fontAlgn="base" hangingPunct="1">
        <a:spcBef>
          <a:spcPct val="20000"/>
        </a:spcBef>
        <a:spcAft>
          <a:spcPct val="0"/>
        </a:spcAft>
        <a:buFont typeface="Courier New" pitchFamily="49" charset="0"/>
        <a:buChar char="-"/>
        <a:defRPr sz="2500">
          <a:solidFill>
            <a:schemeClr val="tx1"/>
          </a:solidFill>
          <a:latin typeface="+mn-lt"/>
          <a:cs typeface="+mn-cs"/>
        </a:defRPr>
      </a:lvl8pPr>
      <a:lvl9pPr marL="3097213" indent="-257175" algn="l" rtl="0" eaLnBrk="1" fontAlgn="base" hangingPunct="1">
        <a:spcBef>
          <a:spcPct val="20000"/>
        </a:spcBef>
        <a:spcAft>
          <a:spcPct val="0"/>
        </a:spcAft>
        <a:buFont typeface="Courier New" pitchFamily="49" charset="0"/>
        <a:buChar char="-"/>
        <a:defRPr sz="25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3.png"/><Relationship Id="rId7"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274348"/>
            <a:ext cx="12187767" cy="3098869"/>
          </a:xfrm>
        </p:spPr>
        <p:txBody>
          <a:bodyPr anchor="ctr"/>
          <a:lstStyle/>
          <a:p>
            <a:pPr algn="ctr"/>
            <a:r>
              <a:rPr lang="nl-NL" sz="4800" dirty="0"/>
              <a:t>EEN ANDERE KIJK OP KRIMP</a:t>
            </a:r>
            <a:r>
              <a:rPr lang="nl-NL" sz="1600" dirty="0"/>
              <a:t/>
            </a:r>
            <a:br>
              <a:rPr lang="nl-NL" sz="1600" dirty="0"/>
            </a:br>
            <a:r>
              <a:rPr lang="nl-NL" sz="4800" dirty="0"/>
              <a:t> </a:t>
            </a:r>
            <a:endParaRPr lang="nl-NL" sz="3200" i="1" dirty="0"/>
          </a:p>
        </p:txBody>
      </p:sp>
      <p:sp>
        <p:nvSpPr>
          <p:cNvPr id="3" name="Ondertitel 2"/>
          <p:cNvSpPr>
            <a:spLocks noGrp="1"/>
          </p:cNvSpPr>
          <p:nvPr>
            <p:ph type="subTitle" sz="quarter" idx="1"/>
          </p:nvPr>
        </p:nvSpPr>
        <p:spPr>
          <a:xfrm>
            <a:off x="1354666" y="5068178"/>
            <a:ext cx="9478433" cy="384175"/>
          </a:xfrm>
        </p:spPr>
        <p:txBody>
          <a:bodyPr/>
          <a:lstStyle/>
          <a:p>
            <a:r>
              <a:rPr lang="nl-NL" dirty="0"/>
              <a:t>Marit Gorter – Faculteit Ruimtelijke Wetenschappen</a:t>
            </a:r>
          </a:p>
          <a:p>
            <a:r>
              <a:rPr lang="nl-NL" dirty="0"/>
              <a:t>Alle </a:t>
            </a:r>
            <a:r>
              <a:rPr lang="nl-NL" dirty="0" err="1"/>
              <a:t>Postmus</a:t>
            </a:r>
            <a:r>
              <a:rPr lang="nl-NL" dirty="0"/>
              <a:t> - BOKD</a:t>
            </a:r>
          </a:p>
          <a:p>
            <a:r>
              <a:rPr lang="nl-NL" dirty="0"/>
              <a:t>24 januari 2018</a:t>
            </a:r>
          </a:p>
        </p:txBody>
      </p:sp>
      <p:sp>
        <p:nvSpPr>
          <p:cNvPr id="4" name="Rechthoek 3">
            <a:extLst>
              <a:ext uri="{FF2B5EF4-FFF2-40B4-BE49-F238E27FC236}">
                <a16:creationId xmlns:a16="http://schemas.microsoft.com/office/drawing/2014/main" id="{E4E5D1E9-BFF7-460F-8BA7-F64ED9D5837B}"/>
              </a:ext>
            </a:extLst>
          </p:cNvPr>
          <p:cNvSpPr/>
          <p:nvPr/>
        </p:nvSpPr>
        <p:spPr>
          <a:xfrm>
            <a:off x="9988826" y="1082261"/>
            <a:ext cx="874644" cy="168966"/>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528D30FF-7D6F-47DA-8984-9E5F082C6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9374" y="71981"/>
            <a:ext cx="1928192" cy="870097"/>
          </a:xfrm>
          <a:prstGeom prst="rect">
            <a:avLst/>
          </a:prstGeom>
        </p:spPr>
      </p:pic>
    </p:spTree>
    <p:extLst>
      <p:ext uri="{BB962C8B-B14F-4D97-AF65-F5344CB8AC3E}">
        <p14:creationId xmlns:p14="http://schemas.microsoft.com/office/powerpoint/2010/main" val="1322898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Bevolkingstrends en -ontwikkelingen	</a:t>
            </a:r>
          </a:p>
        </p:txBody>
      </p:sp>
      <p:sp>
        <p:nvSpPr>
          <p:cNvPr id="3" name="Tijdelijke aanduiding voor inhoud 2"/>
          <p:cNvSpPr>
            <a:spLocks noGrp="1"/>
          </p:cNvSpPr>
          <p:nvPr>
            <p:ph idx="1"/>
          </p:nvPr>
        </p:nvSpPr>
        <p:spPr/>
        <p:txBody>
          <a:bodyPr/>
          <a:lstStyle/>
          <a:p>
            <a:r>
              <a:rPr lang="nl-NL" dirty="0"/>
              <a:t>Vergrijzing</a:t>
            </a:r>
          </a:p>
          <a:p>
            <a:pPr lvl="1"/>
            <a:r>
              <a:rPr lang="nl-NL" dirty="0"/>
              <a:t>Mensen worden ouder</a:t>
            </a:r>
          </a:p>
          <a:p>
            <a:pPr lvl="1"/>
            <a:r>
              <a:rPr lang="nl-NL" dirty="0"/>
              <a:t>Babyboom van na de tweede wereldoorlog</a:t>
            </a:r>
          </a:p>
          <a:p>
            <a:pPr lvl="1"/>
            <a:r>
              <a:rPr lang="nl-NL" dirty="0"/>
              <a:t>Lagere vruchtbaarheid</a:t>
            </a:r>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437107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Bevolkingstrends en -ontwikkelingen	</a:t>
            </a:r>
          </a:p>
        </p:txBody>
      </p:sp>
      <p:sp>
        <p:nvSpPr>
          <p:cNvPr id="3" name="Tijdelijke aanduiding voor inhoud 2"/>
          <p:cNvSpPr>
            <a:spLocks noGrp="1"/>
          </p:cNvSpPr>
          <p:nvPr>
            <p:ph idx="1"/>
          </p:nvPr>
        </p:nvSpPr>
        <p:spPr/>
        <p:txBody>
          <a:bodyPr/>
          <a:lstStyle/>
          <a:p>
            <a:r>
              <a:rPr lang="nl-NL" dirty="0"/>
              <a:t>Selectieve migratie</a:t>
            </a:r>
          </a:p>
          <a:p>
            <a:endParaRPr lang="nl-NL" dirty="0"/>
          </a:p>
          <a:p>
            <a:r>
              <a:rPr lang="nl-NL" dirty="0"/>
              <a:t>Migratie heeft een belangrijke invloed op demografische ontwikkelingen!</a:t>
            </a:r>
          </a:p>
          <a:p>
            <a:endParaRPr lang="nl-NL" dirty="0"/>
          </a:p>
          <a:p>
            <a:r>
              <a:rPr lang="nl-NL" dirty="0"/>
              <a:t>Interessant: nog in een beperkte mate te sturen!</a:t>
            </a:r>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4242018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Bevolkingstrends en -ontwikkelingen	</a:t>
            </a:r>
          </a:p>
        </p:txBody>
      </p:sp>
      <p:sp>
        <p:nvSpPr>
          <p:cNvPr id="3" name="Tijdelijke aanduiding voor inhoud 2"/>
          <p:cNvSpPr>
            <a:spLocks noGrp="1"/>
          </p:cNvSpPr>
          <p:nvPr>
            <p:ph idx="1"/>
          </p:nvPr>
        </p:nvSpPr>
        <p:spPr/>
        <p:txBody>
          <a:bodyPr/>
          <a:lstStyle/>
          <a:p>
            <a:r>
              <a:rPr lang="nl-NL" dirty="0"/>
              <a:t>Selectieve migratie de belangrijkste trend?</a:t>
            </a:r>
          </a:p>
          <a:p>
            <a:r>
              <a:rPr lang="nl-NL" dirty="0"/>
              <a:t>Gevolgen: krimp?</a:t>
            </a:r>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3922421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Verklarende factoren</a:t>
            </a:r>
          </a:p>
        </p:txBody>
      </p:sp>
      <p:sp>
        <p:nvSpPr>
          <p:cNvPr id="3" name="Tijdelijke aanduiding voor inhoud 2"/>
          <p:cNvSpPr>
            <a:spLocks noGrp="1"/>
          </p:cNvSpPr>
          <p:nvPr>
            <p:ph idx="1"/>
          </p:nvPr>
        </p:nvSpPr>
        <p:spPr/>
        <p:txBody>
          <a:bodyPr/>
          <a:lstStyle/>
          <a:p>
            <a:r>
              <a:rPr lang="nl-NL" dirty="0"/>
              <a:t>Sociale factoren</a:t>
            </a:r>
          </a:p>
          <a:p>
            <a:r>
              <a:rPr lang="nl-NL" dirty="0"/>
              <a:t>Economische factoren</a:t>
            </a:r>
          </a:p>
          <a:p>
            <a:r>
              <a:rPr lang="nl-NL" dirty="0"/>
              <a:t>Ruimtelijke factoren</a:t>
            </a:r>
          </a:p>
          <a:p>
            <a:pPr marL="0"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3065726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Verklarende factoren</a:t>
            </a:r>
          </a:p>
        </p:txBody>
      </p:sp>
      <p:sp>
        <p:nvSpPr>
          <p:cNvPr id="3" name="Tijdelijke aanduiding voor inhoud 2"/>
          <p:cNvSpPr>
            <a:spLocks noGrp="1"/>
          </p:cNvSpPr>
          <p:nvPr>
            <p:ph idx="1"/>
          </p:nvPr>
        </p:nvSpPr>
        <p:spPr/>
        <p:txBody>
          <a:bodyPr/>
          <a:lstStyle/>
          <a:p>
            <a:r>
              <a:rPr lang="nl-NL" dirty="0"/>
              <a:t>Sociale factoren:</a:t>
            </a:r>
          </a:p>
          <a:p>
            <a:pPr lvl="1"/>
            <a:r>
              <a:rPr lang="nl-NL" dirty="0"/>
              <a:t>Levensfase</a:t>
            </a:r>
          </a:p>
          <a:p>
            <a:pPr lvl="1"/>
            <a:r>
              <a:rPr lang="nl-NL" dirty="0"/>
              <a:t>(Sociale) binding met een gebied</a:t>
            </a:r>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1218391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Verklarende factoren</a:t>
            </a:r>
          </a:p>
        </p:txBody>
      </p:sp>
      <p:sp>
        <p:nvSpPr>
          <p:cNvPr id="3" name="Tijdelijke aanduiding voor inhoud 2"/>
          <p:cNvSpPr>
            <a:spLocks noGrp="1"/>
          </p:cNvSpPr>
          <p:nvPr>
            <p:ph idx="1"/>
          </p:nvPr>
        </p:nvSpPr>
        <p:spPr/>
        <p:txBody>
          <a:bodyPr/>
          <a:lstStyle/>
          <a:p>
            <a:r>
              <a:rPr lang="nl-NL" dirty="0"/>
              <a:t>Economische factoren:</a:t>
            </a:r>
          </a:p>
          <a:p>
            <a:pPr lvl="1"/>
            <a:r>
              <a:rPr lang="nl-NL" dirty="0"/>
              <a:t>Educatie</a:t>
            </a:r>
          </a:p>
          <a:p>
            <a:pPr lvl="1"/>
            <a:r>
              <a:rPr lang="nl-NL" dirty="0"/>
              <a:t>Inkomen</a:t>
            </a:r>
          </a:p>
          <a:p>
            <a:pPr lvl="1"/>
            <a:r>
              <a:rPr lang="nl-NL" dirty="0"/>
              <a:t>Werkgelegenheid</a:t>
            </a:r>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pic>
        <p:nvPicPr>
          <p:cNvPr id="6" name="Afbeelding 5">
            <a:extLst>
              <a:ext uri="{FF2B5EF4-FFF2-40B4-BE49-F238E27FC236}">
                <a16:creationId xmlns:a16="http://schemas.microsoft.com/office/drawing/2014/main" id="{3C5EC59A-1567-43FE-87BF-DD11A618A0C2}"/>
              </a:ext>
            </a:extLst>
          </p:cNvPr>
          <p:cNvPicPr>
            <a:picLocks noChangeAspect="1"/>
          </p:cNvPicPr>
          <p:nvPr/>
        </p:nvPicPr>
        <p:blipFill rotWithShape="1">
          <a:blip r:embed="rId4"/>
          <a:srcRect l="54680" t="38915" r="7645" b="27597"/>
          <a:stretch/>
        </p:blipFill>
        <p:spPr>
          <a:xfrm>
            <a:off x="5005162" y="2354286"/>
            <a:ext cx="6710795" cy="3355398"/>
          </a:xfrm>
          <a:prstGeom prst="rect">
            <a:avLst/>
          </a:prstGeom>
        </p:spPr>
      </p:pic>
    </p:spTree>
    <p:extLst>
      <p:ext uri="{BB962C8B-B14F-4D97-AF65-F5344CB8AC3E}">
        <p14:creationId xmlns:p14="http://schemas.microsoft.com/office/powerpoint/2010/main" val="1322140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Verklarende factoren</a:t>
            </a:r>
          </a:p>
        </p:txBody>
      </p:sp>
      <p:sp>
        <p:nvSpPr>
          <p:cNvPr id="3" name="Tijdelijke aanduiding voor inhoud 2"/>
          <p:cNvSpPr>
            <a:spLocks noGrp="1"/>
          </p:cNvSpPr>
          <p:nvPr>
            <p:ph idx="1"/>
          </p:nvPr>
        </p:nvSpPr>
        <p:spPr/>
        <p:txBody>
          <a:bodyPr/>
          <a:lstStyle/>
          <a:p>
            <a:r>
              <a:rPr lang="nl-NL" dirty="0"/>
              <a:t>Ruimtelijke factoren:</a:t>
            </a:r>
          </a:p>
          <a:p>
            <a:pPr lvl="1"/>
            <a:r>
              <a:rPr lang="nl-NL" dirty="0"/>
              <a:t>Aantrekkelijkheid van een dorp</a:t>
            </a:r>
          </a:p>
          <a:p>
            <a:pPr lvl="1"/>
            <a:r>
              <a:rPr lang="nl-NL" dirty="0"/>
              <a:t>Voorzieningenaanbod</a:t>
            </a:r>
          </a:p>
          <a:p>
            <a:pPr lvl="1"/>
            <a:r>
              <a:rPr lang="nl-NL" dirty="0"/>
              <a:t>Nabijheid van een stad</a:t>
            </a:r>
          </a:p>
          <a:p>
            <a:pPr lvl="1"/>
            <a:r>
              <a:rPr lang="nl-NL" dirty="0"/>
              <a:t>Huizenmarkt</a:t>
            </a:r>
          </a:p>
          <a:p>
            <a:pPr marL="250825" lvl="1" indent="0">
              <a:buNone/>
            </a:pPr>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9448856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Verklarende factoren</a:t>
            </a:r>
          </a:p>
        </p:txBody>
      </p:sp>
      <p:sp>
        <p:nvSpPr>
          <p:cNvPr id="3" name="Tijdelijke aanduiding voor inhoud 2"/>
          <p:cNvSpPr>
            <a:spLocks noGrp="1"/>
          </p:cNvSpPr>
          <p:nvPr>
            <p:ph idx="1"/>
          </p:nvPr>
        </p:nvSpPr>
        <p:spPr/>
        <p:txBody>
          <a:bodyPr/>
          <a:lstStyle/>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graphicFrame>
        <p:nvGraphicFramePr>
          <p:cNvPr id="8" name="Tabel 7">
            <a:extLst>
              <a:ext uri="{FF2B5EF4-FFF2-40B4-BE49-F238E27FC236}">
                <a16:creationId xmlns:a16="http://schemas.microsoft.com/office/drawing/2014/main" id="{1E43707A-4B94-4A89-92AA-853A29524A78}"/>
              </a:ext>
            </a:extLst>
          </p:cNvPr>
          <p:cNvGraphicFramePr>
            <a:graphicFrameLocks noGrp="1"/>
          </p:cNvGraphicFramePr>
          <p:nvPr>
            <p:extLst>
              <p:ext uri="{D42A27DB-BD31-4B8C-83A1-F6EECF244321}">
                <p14:modId xmlns:p14="http://schemas.microsoft.com/office/powerpoint/2010/main" val="3182303584"/>
              </p:ext>
            </p:extLst>
          </p:nvPr>
        </p:nvGraphicFramePr>
        <p:xfrm>
          <a:off x="1272745" y="3429000"/>
          <a:ext cx="9168713" cy="2521687"/>
        </p:xfrm>
        <a:graphic>
          <a:graphicData uri="http://schemas.openxmlformats.org/drawingml/2006/table">
            <a:tbl>
              <a:tblPr firstRow="1" firstCol="1" bandRow="1"/>
              <a:tblGrid>
                <a:gridCol w="3055563">
                  <a:extLst>
                    <a:ext uri="{9D8B030D-6E8A-4147-A177-3AD203B41FA5}">
                      <a16:colId xmlns:a16="http://schemas.microsoft.com/office/drawing/2014/main" val="2005514739"/>
                    </a:ext>
                  </a:extLst>
                </a:gridCol>
                <a:gridCol w="3056575">
                  <a:extLst>
                    <a:ext uri="{9D8B030D-6E8A-4147-A177-3AD203B41FA5}">
                      <a16:colId xmlns:a16="http://schemas.microsoft.com/office/drawing/2014/main" val="1094996548"/>
                    </a:ext>
                  </a:extLst>
                </a:gridCol>
                <a:gridCol w="3056575">
                  <a:extLst>
                    <a:ext uri="{9D8B030D-6E8A-4147-A177-3AD203B41FA5}">
                      <a16:colId xmlns:a16="http://schemas.microsoft.com/office/drawing/2014/main" val="1134880114"/>
                    </a:ext>
                  </a:extLst>
                </a:gridCol>
              </a:tblGrid>
              <a:tr h="421038">
                <a:tc>
                  <a:txBody>
                    <a:bodyPr/>
                    <a:lstStyle/>
                    <a:p>
                      <a:pPr algn="just">
                        <a:lnSpc>
                          <a:spcPct val="107000"/>
                        </a:lnSpc>
                        <a:spcAft>
                          <a:spcPts val="0"/>
                        </a:spcAft>
                      </a:pPr>
                      <a:r>
                        <a:rPr lang="nl-NL" sz="2000" b="1">
                          <a:effectLst/>
                          <a:latin typeface="Georgia" panose="02040502050405020303" pitchFamily="18" charset="0"/>
                          <a:ea typeface="Calibri" panose="020F0502020204030204" pitchFamily="34" charset="0"/>
                          <a:cs typeface="Times New Roman" panose="02020603050405020304" pitchFamily="18" charset="0"/>
                        </a:rPr>
                        <a:t>Persoonlijke factoren</a:t>
                      </a:r>
                      <a:endParaRPr lang="nl-NL" sz="20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b="1">
                          <a:effectLst/>
                          <a:latin typeface="Georgia" panose="02040502050405020303" pitchFamily="18" charset="0"/>
                          <a:ea typeface="Calibri" panose="020F0502020204030204" pitchFamily="34" charset="0"/>
                          <a:cs typeface="Times New Roman" panose="02020603050405020304" pitchFamily="18" charset="0"/>
                        </a:rPr>
                        <a:t>Lokale factoren</a:t>
                      </a:r>
                      <a:endParaRPr lang="nl-NL" sz="20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b="1">
                          <a:effectLst/>
                          <a:latin typeface="Georgia" panose="02040502050405020303" pitchFamily="18" charset="0"/>
                          <a:ea typeface="Calibri" panose="020F0502020204030204" pitchFamily="34" charset="0"/>
                          <a:cs typeface="Times New Roman" panose="02020603050405020304" pitchFamily="18" charset="0"/>
                        </a:rPr>
                        <a:t>Regionale factoren</a:t>
                      </a:r>
                      <a:endParaRPr lang="nl-NL" sz="20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682773216"/>
                  </a:ext>
                </a:extLst>
              </a:tr>
              <a:tr h="421038">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Levensfase</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3B7FF"/>
                    </a:solidFill>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Woningaanbod</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7DC586"/>
                    </a:solidFill>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Educatie mogelijkheden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A6A6A6"/>
                    </a:solidFill>
                  </a:tcPr>
                </a:tc>
                <a:extLst>
                  <a:ext uri="{0D108BD9-81ED-4DB2-BD59-A6C34878D82A}">
                    <a16:rowId xmlns:a16="http://schemas.microsoft.com/office/drawing/2014/main" val="2889905158"/>
                  </a:ext>
                </a:extLst>
              </a:tr>
              <a:tr h="421038">
                <a:tc>
                  <a:txBody>
                    <a:bodyPr/>
                    <a:lstStyle/>
                    <a:p>
                      <a:pPr algn="just">
                        <a:lnSpc>
                          <a:spcPct val="107000"/>
                        </a:lnSpc>
                        <a:spcAft>
                          <a:spcPts val="0"/>
                        </a:spcAft>
                      </a:pPr>
                      <a:r>
                        <a:rPr lang="nl-NL" sz="2000" dirty="0">
                          <a:effectLst/>
                          <a:latin typeface="Georgia" panose="02040502050405020303" pitchFamily="18" charset="0"/>
                          <a:ea typeface="Calibri" panose="020F0502020204030204" pitchFamily="34" charset="0"/>
                          <a:cs typeface="Times New Roman" panose="02020603050405020304" pitchFamily="18" charset="0"/>
                        </a:rPr>
                        <a:t>Lokale binding</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3B7FF"/>
                    </a:solidFill>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Voorzieningen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7DC586"/>
                    </a:solidFill>
                  </a:tcPr>
                </a:tc>
                <a:tc>
                  <a:txBody>
                    <a:bodyPr/>
                    <a:lstStyle/>
                    <a:p>
                      <a:pPr algn="just">
                        <a:lnSpc>
                          <a:spcPct val="107000"/>
                        </a:lnSpc>
                        <a:spcAft>
                          <a:spcPts val="0"/>
                        </a:spcAft>
                      </a:pPr>
                      <a:r>
                        <a:rPr lang="nl-NL" sz="2000" dirty="0">
                          <a:effectLst/>
                          <a:latin typeface="Georgia" panose="02040502050405020303" pitchFamily="18" charset="0"/>
                          <a:ea typeface="Calibri" panose="020F0502020204030204" pitchFamily="34" charset="0"/>
                          <a:cs typeface="Times New Roman" panose="02020603050405020304" pitchFamily="18" charset="0"/>
                        </a:rPr>
                        <a:t>Werkgelegenheid</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A6A6A6"/>
                    </a:solidFill>
                  </a:tcPr>
                </a:tc>
                <a:extLst>
                  <a:ext uri="{0D108BD9-81ED-4DB2-BD59-A6C34878D82A}">
                    <a16:rowId xmlns:a16="http://schemas.microsoft.com/office/drawing/2014/main" val="2931374658"/>
                  </a:ext>
                </a:extLst>
              </a:tr>
              <a:tr h="421038">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Lokale binding partner</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3B7FF"/>
                    </a:solidFill>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Aantrekkelijkheid dorp</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7DC586"/>
                    </a:solidFill>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308329693"/>
                  </a:ext>
                </a:extLst>
              </a:tr>
              <a:tr h="416497">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Opleidingsniveau</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3B7FF"/>
                    </a:solidFill>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Bereikbaarheid</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7DC586"/>
                    </a:solidFill>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505529471"/>
                  </a:ext>
                </a:extLst>
              </a:tr>
              <a:tr h="421038">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Persoonlijke voorkeuren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3B7FF"/>
                    </a:solidFill>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dirty="0">
                          <a:effectLst/>
                          <a:latin typeface="Georgia" panose="02040502050405020303" pitchFamily="18"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170894064"/>
                  </a:ext>
                </a:extLst>
              </a:tr>
            </a:tbl>
          </a:graphicData>
        </a:graphic>
      </p:graphicFrame>
      <p:sp>
        <p:nvSpPr>
          <p:cNvPr id="9" name="Rechthoek 8">
            <a:extLst>
              <a:ext uri="{FF2B5EF4-FFF2-40B4-BE49-F238E27FC236}">
                <a16:creationId xmlns:a16="http://schemas.microsoft.com/office/drawing/2014/main" id="{91880435-0BE3-41E5-B58A-E31A10C605B2}"/>
              </a:ext>
            </a:extLst>
          </p:cNvPr>
          <p:cNvSpPr/>
          <p:nvPr/>
        </p:nvSpPr>
        <p:spPr>
          <a:xfrm>
            <a:off x="593124" y="2503142"/>
            <a:ext cx="10676238" cy="523220"/>
          </a:xfrm>
          <a:prstGeom prst="rect">
            <a:avLst/>
          </a:prstGeom>
        </p:spPr>
        <p:txBody>
          <a:bodyPr wrap="square">
            <a:spAutoFit/>
          </a:bodyPr>
          <a:lstStyle/>
          <a:p>
            <a:pPr algn="ctr"/>
            <a:r>
              <a:rPr lang="nl-NL" sz="2800" dirty="0">
                <a:solidFill>
                  <a:srgbClr val="C3B7FF"/>
                </a:solidFill>
                <a:latin typeface="Georgia" panose="02040502050405020303" pitchFamily="18" charset="0"/>
                <a:ea typeface="Calibri" panose="020F0502020204030204" pitchFamily="34" charset="0"/>
                <a:cs typeface="Times New Roman" panose="02020603050405020304" pitchFamily="18" charset="0"/>
              </a:rPr>
              <a:t>sociale factoren </a:t>
            </a:r>
            <a:r>
              <a:rPr lang="nl-NL" sz="2800" dirty="0">
                <a:latin typeface="Georgia" panose="02040502050405020303" pitchFamily="18" charset="0"/>
                <a:ea typeface="Calibri" panose="020F0502020204030204" pitchFamily="34" charset="0"/>
                <a:cs typeface="Times New Roman" panose="02020603050405020304" pitchFamily="18" charset="0"/>
              </a:rPr>
              <a:t>- </a:t>
            </a:r>
            <a:r>
              <a:rPr lang="nl-NL" sz="2800" dirty="0">
                <a:solidFill>
                  <a:srgbClr val="FFC000"/>
                </a:solidFill>
                <a:latin typeface="Georgia" panose="02040502050405020303" pitchFamily="18" charset="0"/>
                <a:ea typeface="Calibri" panose="020F0502020204030204" pitchFamily="34" charset="0"/>
                <a:cs typeface="Times New Roman" panose="02020603050405020304" pitchFamily="18" charset="0"/>
              </a:rPr>
              <a:t> </a:t>
            </a:r>
            <a:r>
              <a:rPr lang="nl-NL" sz="2800" dirty="0">
                <a:solidFill>
                  <a:srgbClr val="7DC586"/>
                </a:solidFill>
                <a:latin typeface="Georgia" panose="02040502050405020303" pitchFamily="18" charset="0"/>
                <a:ea typeface="Calibri" panose="020F0502020204030204" pitchFamily="34" charset="0"/>
                <a:cs typeface="Times New Roman" panose="02020603050405020304" pitchFamily="18" charset="0"/>
              </a:rPr>
              <a:t>ruimtelijke factoren </a:t>
            </a:r>
            <a:r>
              <a:rPr lang="nl-NL" sz="2800" dirty="0">
                <a:latin typeface="Georgia" panose="02040502050405020303" pitchFamily="18" charset="0"/>
                <a:ea typeface="Calibri" panose="020F0502020204030204" pitchFamily="34" charset="0"/>
                <a:cs typeface="Times New Roman" panose="02020603050405020304" pitchFamily="18" charset="0"/>
              </a:rPr>
              <a:t>- </a:t>
            </a:r>
            <a:r>
              <a:rPr lang="nl-NL" sz="2800" dirty="0">
                <a:solidFill>
                  <a:srgbClr val="808080"/>
                </a:solidFill>
                <a:latin typeface="Georgia" panose="02040502050405020303" pitchFamily="18" charset="0"/>
                <a:ea typeface="Calibri" panose="020F0502020204030204" pitchFamily="34" charset="0"/>
                <a:cs typeface="Times New Roman" panose="02020603050405020304" pitchFamily="18" charset="0"/>
              </a:rPr>
              <a:t>economische factoren</a:t>
            </a:r>
            <a:endParaRPr lang="nl-NL" sz="2800" dirty="0"/>
          </a:p>
        </p:txBody>
      </p:sp>
    </p:spTree>
    <p:extLst>
      <p:ext uri="{BB962C8B-B14F-4D97-AF65-F5344CB8AC3E}">
        <p14:creationId xmlns:p14="http://schemas.microsoft.com/office/powerpoint/2010/main" val="1619729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pic>
        <p:nvPicPr>
          <p:cNvPr id="7" name="Afbeelding 6">
            <a:extLst>
              <a:ext uri="{FF2B5EF4-FFF2-40B4-BE49-F238E27FC236}">
                <a16:creationId xmlns:a16="http://schemas.microsoft.com/office/drawing/2014/main" id="{52BF26D1-ECC3-40B5-9C0F-DFB908A6D222}"/>
              </a:ext>
            </a:extLst>
          </p:cNvPr>
          <p:cNvPicPr/>
          <p:nvPr/>
        </p:nvPicPr>
        <p:blipFill rotWithShape="1">
          <a:blip r:embed="rId4">
            <a:extLst>
              <a:ext uri="{28A0092B-C50C-407E-A947-70E740481C1C}">
                <a14:useLocalDpi xmlns:a14="http://schemas.microsoft.com/office/drawing/2010/main" val="0"/>
              </a:ext>
            </a:extLst>
          </a:blip>
          <a:srcRect l="3576" t="10238" r="5118"/>
          <a:stretch/>
        </p:blipFill>
        <p:spPr bwMode="auto">
          <a:xfrm>
            <a:off x="1202267" y="1341438"/>
            <a:ext cx="10143066" cy="52830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7450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Onderzoeksopzet</a:t>
            </a:r>
          </a:p>
        </p:txBody>
      </p:sp>
      <p:sp>
        <p:nvSpPr>
          <p:cNvPr id="3" name="Tijdelijke aanduiding voor inhoud 2"/>
          <p:cNvSpPr>
            <a:spLocks noGrp="1"/>
          </p:cNvSpPr>
          <p:nvPr>
            <p:ph idx="1"/>
          </p:nvPr>
        </p:nvSpPr>
        <p:spPr/>
        <p:txBody>
          <a:bodyPr/>
          <a:lstStyle/>
          <a:p>
            <a:r>
              <a:rPr lang="nl-NL" dirty="0"/>
              <a:t>Analyse van demografische data</a:t>
            </a:r>
          </a:p>
          <a:p>
            <a:r>
              <a:rPr lang="nl-NL" dirty="0"/>
              <a:t>Typering van dorpen</a:t>
            </a:r>
          </a:p>
          <a:p>
            <a:r>
              <a:rPr lang="nl-NL" dirty="0"/>
              <a:t>Verklaring in ruimtelijke factoren</a:t>
            </a:r>
          </a:p>
          <a:p>
            <a:r>
              <a:rPr lang="nl-NL" dirty="0"/>
              <a:t>Interviews in twee dorpen</a:t>
            </a:r>
          </a:p>
          <a:p>
            <a:pPr marL="0" indent="0">
              <a:buNone/>
            </a:pPr>
            <a:endParaRPr lang="nl-NL" dirty="0"/>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3516637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a:t>
            </a:r>
          </a:p>
        </p:txBody>
      </p:sp>
      <p:sp>
        <p:nvSpPr>
          <p:cNvPr id="3" name="Tijdelijke aanduiding voor inhoud 2"/>
          <p:cNvSpPr>
            <a:spLocks noGrp="1"/>
          </p:cNvSpPr>
          <p:nvPr>
            <p:ph idx="1"/>
          </p:nvPr>
        </p:nvSpPr>
        <p:spPr>
          <a:xfrm>
            <a:off x="0" y="2270195"/>
            <a:ext cx="12187767" cy="4318000"/>
          </a:xfrm>
        </p:spPr>
        <p:txBody>
          <a:bodyPr/>
          <a:lstStyle/>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pic>
        <p:nvPicPr>
          <p:cNvPr id="5" name="Afbeelding 4">
            <a:extLst>
              <a:ext uri="{FF2B5EF4-FFF2-40B4-BE49-F238E27FC236}">
                <a16:creationId xmlns:a16="http://schemas.microsoft.com/office/drawing/2014/main" id="{8B054013-A62B-4B04-A32B-DDC69C2CE056}"/>
              </a:ext>
            </a:extLst>
          </p:cNvPr>
          <p:cNvPicPr>
            <a:picLocks noChangeAspect="1"/>
          </p:cNvPicPr>
          <p:nvPr/>
        </p:nvPicPr>
        <p:blipFill rotWithShape="1">
          <a:blip r:embed="rId4"/>
          <a:srcRect l="11005" t="20869" r="38778" b="63501"/>
          <a:stretch/>
        </p:blipFill>
        <p:spPr>
          <a:xfrm rot="21230352">
            <a:off x="147092" y="1382635"/>
            <a:ext cx="6122504" cy="1071907"/>
          </a:xfrm>
          <a:prstGeom prst="rect">
            <a:avLst/>
          </a:prstGeom>
        </p:spPr>
      </p:pic>
      <p:pic>
        <p:nvPicPr>
          <p:cNvPr id="6" name="Afbeelding 5">
            <a:extLst>
              <a:ext uri="{FF2B5EF4-FFF2-40B4-BE49-F238E27FC236}">
                <a16:creationId xmlns:a16="http://schemas.microsoft.com/office/drawing/2014/main" id="{11E8FF34-D938-48CD-B367-FBF28B6C4BE3}"/>
              </a:ext>
            </a:extLst>
          </p:cNvPr>
          <p:cNvPicPr>
            <a:picLocks noChangeAspect="1"/>
          </p:cNvPicPr>
          <p:nvPr/>
        </p:nvPicPr>
        <p:blipFill rotWithShape="1">
          <a:blip r:embed="rId5"/>
          <a:srcRect l="12065" t="32523" r="38940" b="37037"/>
          <a:stretch/>
        </p:blipFill>
        <p:spPr>
          <a:xfrm>
            <a:off x="1003854" y="2670265"/>
            <a:ext cx="5973418" cy="2087562"/>
          </a:xfrm>
          <a:prstGeom prst="rect">
            <a:avLst/>
          </a:prstGeom>
        </p:spPr>
      </p:pic>
      <p:pic>
        <p:nvPicPr>
          <p:cNvPr id="7" name="Afbeelding 6">
            <a:extLst>
              <a:ext uri="{FF2B5EF4-FFF2-40B4-BE49-F238E27FC236}">
                <a16:creationId xmlns:a16="http://schemas.microsoft.com/office/drawing/2014/main" id="{DCB00AD4-06A5-4C52-B8AB-7C2507B11648}"/>
              </a:ext>
            </a:extLst>
          </p:cNvPr>
          <p:cNvPicPr>
            <a:picLocks noChangeAspect="1"/>
          </p:cNvPicPr>
          <p:nvPr/>
        </p:nvPicPr>
        <p:blipFill rotWithShape="1">
          <a:blip r:embed="rId6"/>
          <a:srcRect l="11901" t="23940" r="37228" b="38116"/>
          <a:stretch/>
        </p:blipFill>
        <p:spPr>
          <a:xfrm rot="703301">
            <a:off x="6487354" y="1781897"/>
            <a:ext cx="5526728" cy="2318856"/>
          </a:xfrm>
          <a:prstGeom prst="rect">
            <a:avLst/>
          </a:prstGeom>
        </p:spPr>
      </p:pic>
      <p:pic>
        <p:nvPicPr>
          <p:cNvPr id="8" name="Afbeelding 7">
            <a:extLst>
              <a:ext uri="{FF2B5EF4-FFF2-40B4-BE49-F238E27FC236}">
                <a16:creationId xmlns:a16="http://schemas.microsoft.com/office/drawing/2014/main" id="{7B06F35E-1510-4BD8-B795-A5D71098FA54}"/>
              </a:ext>
            </a:extLst>
          </p:cNvPr>
          <p:cNvPicPr>
            <a:picLocks noChangeAspect="1"/>
          </p:cNvPicPr>
          <p:nvPr/>
        </p:nvPicPr>
        <p:blipFill rotWithShape="1">
          <a:blip r:embed="rId7"/>
          <a:srcRect l="11495" t="19560" r="38858" b="56198"/>
          <a:stretch/>
        </p:blipFill>
        <p:spPr>
          <a:xfrm>
            <a:off x="6514839" y="4429195"/>
            <a:ext cx="5258776" cy="1289809"/>
          </a:xfrm>
          <a:prstGeom prst="rect">
            <a:avLst/>
          </a:prstGeom>
        </p:spPr>
      </p:pic>
      <p:pic>
        <p:nvPicPr>
          <p:cNvPr id="9" name="Afbeelding 8">
            <a:extLst>
              <a:ext uri="{FF2B5EF4-FFF2-40B4-BE49-F238E27FC236}">
                <a16:creationId xmlns:a16="http://schemas.microsoft.com/office/drawing/2014/main" id="{F08D11ED-1B2F-4BF9-B179-32EE7B34F732}"/>
              </a:ext>
            </a:extLst>
          </p:cNvPr>
          <p:cNvPicPr>
            <a:picLocks noChangeAspect="1"/>
          </p:cNvPicPr>
          <p:nvPr/>
        </p:nvPicPr>
        <p:blipFill rotWithShape="1">
          <a:blip r:embed="rId8"/>
          <a:srcRect l="11480" t="33650" r="37650" b="47542"/>
          <a:stretch/>
        </p:blipFill>
        <p:spPr>
          <a:xfrm>
            <a:off x="418385" y="4757827"/>
            <a:ext cx="6202182" cy="1289809"/>
          </a:xfrm>
          <a:prstGeom prst="rect">
            <a:avLst/>
          </a:prstGeom>
        </p:spPr>
      </p:pic>
      <p:sp>
        <p:nvSpPr>
          <p:cNvPr id="10" name="Ovaal 9">
            <a:extLst>
              <a:ext uri="{FF2B5EF4-FFF2-40B4-BE49-F238E27FC236}">
                <a16:creationId xmlns:a16="http://schemas.microsoft.com/office/drawing/2014/main" id="{CA8126DC-2FEE-4E7B-B792-215EE1071906}"/>
              </a:ext>
            </a:extLst>
          </p:cNvPr>
          <p:cNvSpPr/>
          <p:nvPr/>
        </p:nvSpPr>
        <p:spPr>
          <a:xfrm>
            <a:off x="293539" y="2149163"/>
            <a:ext cx="1094706" cy="7921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9FBD4A3F-86E9-4D3C-940A-64A914D6B933}"/>
              </a:ext>
            </a:extLst>
          </p:cNvPr>
          <p:cNvSpPr/>
          <p:nvPr/>
        </p:nvSpPr>
        <p:spPr>
          <a:xfrm>
            <a:off x="5228003" y="3312895"/>
            <a:ext cx="1094706" cy="7921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DC24BA07-7C82-4308-B347-A1FCEAB19490}"/>
              </a:ext>
            </a:extLst>
          </p:cNvPr>
          <p:cNvSpPr/>
          <p:nvPr/>
        </p:nvSpPr>
        <p:spPr>
          <a:xfrm>
            <a:off x="4330079" y="5254425"/>
            <a:ext cx="1094706" cy="7921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C3F818D8-A064-43CA-9E05-FBEB382CAE3F}"/>
              </a:ext>
            </a:extLst>
          </p:cNvPr>
          <p:cNvSpPr/>
          <p:nvPr/>
        </p:nvSpPr>
        <p:spPr>
          <a:xfrm rot="1145662">
            <a:off x="8700434" y="2437817"/>
            <a:ext cx="1350021" cy="7921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FF6FC0BF-648B-47D4-857D-56035A21190A}"/>
              </a:ext>
            </a:extLst>
          </p:cNvPr>
          <p:cNvSpPr/>
          <p:nvPr/>
        </p:nvSpPr>
        <p:spPr>
          <a:xfrm>
            <a:off x="6620567" y="5030213"/>
            <a:ext cx="1163060" cy="7607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54113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Analyse van demografische data</a:t>
            </a:r>
          </a:p>
        </p:txBody>
      </p:sp>
      <p:sp>
        <p:nvSpPr>
          <p:cNvPr id="3" name="Tijdelijke aanduiding voor inhoud 2"/>
          <p:cNvSpPr>
            <a:spLocks noGrp="1"/>
          </p:cNvSpPr>
          <p:nvPr>
            <p:ph idx="1"/>
          </p:nvPr>
        </p:nvSpPr>
        <p:spPr/>
        <p:txBody>
          <a:bodyPr/>
          <a:lstStyle/>
          <a:p>
            <a:r>
              <a:rPr lang="nl-NL" dirty="0"/>
              <a:t>Data van gemeente Borger-Odoorn</a:t>
            </a:r>
          </a:p>
          <a:p>
            <a:r>
              <a:rPr lang="nl-NL" dirty="0"/>
              <a:t>Periode 2006 tot en met 2014</a:t>
            </a:r>
          </a:p>
          <a:p>
            <a:pPr marL="0" indent="0">
              <a:buNone/>
            </a:pPr>
            <a:endParaRPr lang="nl-NL" dirty="0"/>
          </a:p>
          <a:p>
            <a:r>
              <a:rPr lang="nl-NL" dirty="0"/>
              <a:t>Op dorpsniveau geanalyseerd:</a:t>
            </a:r>
          </a:p>
          <a:p>
            <a:pPr lvl="1"/>
            <a:r>
              <a:rPr lang="nl-NL" dirty="0"/>
              <a:t>Bevolkingsontwikkeling</a:t>
            </a:r>
          </a:p>
          <a:p>
            <a:pPr lvl="1"/>
            <a:r>
              <a:rPr lang="nl-NL" dirty="0"/>
              <a:t>Bevolkingssamenstelling </a:t>
            </a:r>
          </a:p>
          <a:p>
            <a:pPr lvl="1"/>
            <a:r>
              <a:rPr lang="nl-NL" dirty="0"/>
              <a:t>Natuurlijke aanwas</a:t>
            </a:r>
          </a:p>
          <a:p>
            <a:pPr lvl="1"/>
            <a:r>
              <a:rPr lang="nl-NL" dirty="0"/>
              <a:t>Migratiesaldo’s (naar leeftijdscategorie)</a:t>
            </a:r>
          </a:p>
          <a:p>
            <a:pPr lvl="1"/>
            <a:r>
              <a:rPr lang="nl-NL" dirty="0"/>
              <a:t>Selectieve migratie?</a:t>
            </a:r>
          </a:p>
          <a:p>
            <a:endParaRPr lang="nl-NL" dirty="0"/>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1148647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Algemene ontwikkelingen</a:t>
            </a:r>
          </a:p>
        </p:txBody>
      </p:sp>
      <p:sp>
        <p:nvSpPr>
          <p:cNvPr id="3" name="Tijdelijke aanduiding voor inhoud 2"/>
          <p:cNvSpPr>
            <a:spLocks noGrp="1"/>
          </p:cNvSpPr>
          <p:nvPr>
            <p:ph idx="1"/>
          </p:nvPr>
        </p:nvSpPr>
        <p:spPr/>
        <p:txBody>
          <a:bodyPr/>
          <a:lstStyle/>
          <a:p>
            <a:r>
              <a:rPr lang="nl-NL" dirty="0"/>
              <a:t>Vrijwel elk dorp te maken met negatieve bevolkingsontwikkeling</a:t>
            </a:r>
          </a:p>
          <a:p>
            <a:r>
              <a:rPr lang="nl-NL" dirty="0"/>
              <a:t>Vrijwel elk dorp wordt ouder</a:t>
            </a:r>
          </a:p>
          <a:p>
            <a:r>
              <a:rPr lang="nl-NL" dirty="0"/>
              <a:t>Vrijwel elk dorp negatief migratiesaldo</a:t>
            </a:r>
          </a:p>
          <a:p>
            <a:r>
              <a:rPr lang="nl-NL" dirty="0"/>
              <a:t>Jongeren vertrekken</a:t>
            </a:r>
          </a:p>
          <a:p>
            <a:r>
              <a:rPr lang="nl-NL" dirty="0"/>
              <a:t>Aandeel 25 tot 29 jaar kromp</a:t>
            </a:r>
          </a:p>
          <a:p>
            <a:r>
              <a:rPr lang="nl-NL" dirty="0"/>
              <a:t>Cijfer natuurlijke aanwas redelijk positief</a:t>
            </a:r>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3626069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BB08450-5FD6-451D-9679-496A1C04FB74}"/>
              </a:ext>
            </a:extLst>
          </p:cNvPr>
          <p:cNvPicPr>
            <a:picLocks noChangeAspect="1"/>
          </p:cNvPicPr>
          <p:nvPr/>
        </p:nvPicPr>
        <p:blipFill rotWithShape="1">
          <a:blip r:embed="rId3"/>
          <a:srcRect l="23209" t="26976" r="49020" b="16238"/>
          <a:stretch/>
        </p:blipFill>
        <p:spPr>
          <a:xfrm>
            <a:off x="8202481" y="2804425"/>
            <a:ext cx="3385753" cy="3894352"/>
          </a:xfrm>
          <a:prstGeom prst="rect">
            <a:avLst/>
          </a:prstGeom>
        </p:spPr>
      </p:pic>
      <p:sp>
        <p:nvSpPr>
          <p:cNvPr id="2" name="Titel 1"/>
          <p:cNvSpPr>
            <a:spLocks noGrp="1"/>
          </p:cNvSpPr>
          <p:nvPr>
            <p:ph type="title"/>
          </p:nvPr>
        </p:nvSpPr>
        <p:spPr/>
        <p:txBody>
          <a:bodyPr/>
          <a:lstStyle/>
          <a:p>
            <a:r>
              <a:rPr lang="nl-NL" dirty="0"/>
              <a:t>Analyse van demografische data</a:t>
            </a:r>
          </a:p>
        </p:txBody>
      </p:sp>
      <p:sp>
        <p:nvSpPr>
          <p:cNvPr id="3" name="Tijdelijke aanduiding voor inhoud 2"/>
          <p:cNvSpPr>
            <a:spLocks noGrp="1"/>
          </p:cNvSpPr>
          <p:nvPr>
            <p:ph idx="1"/>
          </p:nvPr>
        </p:nvSpPr>
        <p:spPr/>
        <p:txBody>
          <a:bodyPr/>
          <a:lstStyle/>
          <a:p>
            <a:endParaRPr lang="nl-NL" dirty="0"/>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pic>
        <p:nvPicPr>
          <p:cNvPr id="5" name="Afbeelding 4">
            <a:extLst>
              <a:ext uri="{FF2B5EF4-FFF2-40B4-BE49-F238E27FC236}">
                <a16:creationId xmlns:a16="http://schemas.microsoft.com/office/drawing/2014/main" id="{6B17D005-5CE2-4DBE-94FE-DB12B8403271}"/>
              </a:ext>
            </a:extLst>
          </p:cNvPr>
          <p:cNvPicPr>
            <a:picLocks noChangeAspect="1"/>
          </p:cNvPicPr>
          <p:nvPr/>
        </p:nvPicPr>
        <p:blipFill rotWithShape="1">
          <a:blip r:embed="rId5"/>
          <a:srcRect l="23108" t="31112" r="25507" b="16216"/>
          <a:stretch/>
        </p:blipFill>
        <p:spPr>
          <a:xfrm>
            <a:off x="457200" y="2129473"/>
            <a:ext cx="6722076" cy="3875912"/>
          </a:xfrm>
          <a:prstGeom prst="rect">
            <a:avLst/>
          </a:prstGeom>
        </p:spPr>
      </p:pic>
      <p:pic>
        <p:nvPicPr>
          <p:cNvPr id="6" name="Afbeelding 5">
            <a:extLst>
              <a:ext uri="{FF2B5EF4-FFF2-40B4-BE49-F238E27FC236}">
                <a16:creationId xmlns:a16="http://schemas.microsoft.com/office/drawing/2014/main" id="{17C22E65-BFEE-4D95-B48C-A5674E36A33E}"/>
              </a:ext>
            </a:extLst>
          </p:cNvPr>
          <p:cNvPicPr>
            <a:picLocks noChangeAspect="1"/>
          </p:cNvPicPr>
          <p:nvPr/>
        </p:nvPicPr>
        <p:blipFill rotWithShape="1">
          <a:blip r:embed="rId6"/>
          <a:srcRect l="23311" t="28648" r="44358" b="21982"/>
          <a:stretch/>
        </p:blipFill>
        <p:spPr>
          <a:xfrm>
            <a:off x="2167778" y="3429000"/>
            <a:ext cx="4197665" cy="3605519"/>
          </a:xfrm>
          <a:prstGeom prst="rect">
            <a:avLst/>
          </a:prstGeom>
        </p:spPr>
      </p:pic>
      <p:pic>
        <p:nvPicPr>
          <p:cNvPr id="7" name="Afbeelding 6">
            <a:extLst>
              <a:ext uri="{FF2B5EF4-FFF2-40B4-BE49-F238E27FC236}">
                <a16:creationId xmlns:a16="http://schemas.microsoft.com/office/drawing/2014/main" id="{31C7BA42-286E-4608-A41F-583061DA6C3E}"/>
              </a:ext>
            </a:extLst>
          </p:cNvPr>
          <p:cNvPicPr>
            <a:picLocks noChangeAspect="1"/>
          </p:cNvPicPr>
          <p:nvPr/>
        </p:nvPicPr>
        <p:blipFill rotWithShape="1">
          <a:blip r:embed="rId7"/>
          <a:srcRect l="23615" t="23655" r="50000" b="21081"/>
          <a:stretch/>
        </p:blipFill>
        <p:spPr>
          <a:xfrm>
            <a:off x="6204318" y="2080099"/>
            <a:ext cx="3216876" cy="3790049"/>
          </a:xfrm>
          <a:prstGeom prst="rect">
            <a:avLst/>
          </a:prstGeom>
        </p:spPr>
      </p:pic>
    </p:spTree>
    <p:extLst>
      <p:ext uri="{BB962C8B-B14F-4D97-AF65-F5344CB8AC3E}">
        <p14:creationId xmlns:p14="http://schemas.microsoft.com/office/powerpoint/2010/main" val="97254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Typering van dorpen</a:t>
            </a:r>
          </a:p>
        </p:txBody>
      </p:sp>
      <p:sp>
        <p:nvSpPr>
          <p:cNvPr id="3" name="Tijdelijke aanduiding voor inhoud 2"/>
          <p:cNvSpPr>
            <a:spLocks noGrp="1"/>
          </p:cNvSpPr>
          <p:nvPr>
            <p:ph idx="1"/>
          </p:nvPr>
        </p:nvSpPr>
        <p:spPr/>
        <p:txBody>
          <a:bodyPr/>
          <a:lstStyle/>
          <a:p>
            <a:r>
              <a:rPr lang="nl-NL" b="1" dirty="0"/>
              <a:t>Grijze dorpen</a:t>
            </a:r>
            <a:r>
              <a:rPr lang="nl-NL" dirty="0"/>
              <a:t>: positief migratiesaldo 65+, sterk negatief natuurlijke aanwas, negatieve bevolkingsontwikkeling</a:t>
            </a:r>
          </a:p>
          <a:p>
            <a:r>
              <a:rPr lang="nl-NL" b="1" dirty="0"/>
              <a:t>Krimpdorpen</a:t>
            </a:r>
            <a:r>
              <a:rPr lang="nl-NL" dirty="0"/>
              <a:t>: negatieve bevolkingsontwikkeling, negatief migratiesaldo, selectieve migratie</a:t>
            </a:r>
          </a:p>
          <a:p>
            <a:r>
              <a:rPr lang="nl-NL" b="1" dirty="0"/>
              <a:t>Jonge krimpdorpen</a:t>
            </a:r>
            <a:r>
              <a:rPr lang="nl-NL" dirty="0"/>
              <a:t>: negatieve bevolkingsontwikkeling, negatief migratiesaldo, positief cijfer natuurlijke aanwas</a:t>
            </a:r>
          </a:p>
          <a:p>
            <a:r>
              <a:rPr lang="nl-NL" b="1" dirty="0"/>
              <a:t>Stabiele dorpen</a:t>
            </a:r>
            <a:r>
              <a:rPr lang="nl-NL" dirty="0"/>
              <a:t>: bevolkingsontwikkeling rond de 0%, verschil migratiesaldo/natuurlijke aanwas nihil</a:t>
            </a:r>
          </a:p>
          <a:p>
            <a:r>
              <a:rPr lang="nl-NL" b="1" dirty="0"/>
              <a:t>Kleine groeier</a:t>
            </a:r>
            <a:r>
              <a:rPr lang="nl-NL" dirty="0"/>
              <a:t>: positieve bevolkingsontwikkeling, positief migratiesaldo, positief cijfer natuurlijke aanwas, relatief veel baby’s</a:t>
            </a:r>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3787331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728F5-504B-4477-83A2-3E85896A0869}"/>
              </a:ext>
            </a:extLst>
          </p:cNvPr>
          <p:cNvSpPr>
            <a:spLocks noGrp="1"/>
          </p:cNvSpPr>
          <p:nvPr>
            <p:ph type="title"/>
          </p:nvPr>
        </p:nvSpPr>
        <p:spPr/>
        <p:txBody>
          <a:bodyPr/>
          <a:lstStyle/>
          <a:p>
            <a:r>
              <a:rPr lang="nl-NL" dirty="0"/>
              <a:t>Typering van dorpen</a:t>
            </a:r>
          </a:p>
        </p:txBody>
      </p:sp>
      <p:sp>
        <p:nvSpPr>
          <p:cNvPr id="3" name="Tijdelijke aanduiding voor inhoud 2">
            <a:extLst>
              <a:ext uri="{FF2B5EF4-FFF2-40B4-BE49-F238E27FC236}">
                <a16:creationId xmlns:a16="http://schemas.microsoft.com/office/drawing/2014/main" id="{EF3037EA-D328-4D4F-B7F2-D3B2A8A6ED7E}"/>
              </a:ext>
            </a:extLst>
          </p:cNvPr>
          <p:cNvSpPr>
            <a:spLocks noGrp="1"/>
          </p:cNvSpPr>
          <p:nvPr>
            <p:ph idx="1"/>
          </p:nvPr>
        </p:nvSpPr>
        <p:spPr/>
        <p:txBody>
          <a:bodyPr/>
          <a:lstStyle/>
          <a:p>
            <a:r>
              <a:rPr lang="nl-NL" b="1" dirty="0"/>
              <a:t>Restdorpen: </a:t>
            </a:r>
            <a:r>
              <a:rPr lang="nl-NL" dirty="0"/>
              <a:t>passen nergens onder</a:t>
            </a:r>
            <a:endParaRPr lang="nl-NL" b="1" dirty="0"/>
          </a:p>
        </p:txBody>
      </p:sp>
    </p:spTree>
    <p:extLst>
      <p:ext uri="{BB962C8B-B14F-4D97-AF65-F5344CB8AC3E}">
        <p14:creationId xmlns:p14="http://schemas.microsoft.com/office/powerpoint/2010/main" val="760583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Typering van dorpen</a:t>
            </a:r>
          </a:p>
        </p:txBody>
      </p:sp>
      <p:sp>
        <p:nvSpPr>
          <p:cNvPr id="3" name="Tijdelijke aanduiding voor inhoud 2"/>
          <p:cNvSpPr>
            <a:spLocks noGrp="1"/>
          </p:cNvSpPr>
          <p:nvPr>
            <p:ph idx="1"/>
          </p:nvPr>
        </p:nvSpPr>
        <p:spPr/>
        <p:txBody>
          <a:bodyPr/>
          <a:lstStyle/>
          <a:p>
            <a:pPr marL="0" indent="0">
              <a:buNone/>
            </a:pPr>
            <a:endParaRPr lang="nl-NL" dirty="0"/>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grpSp>
        <p:nvGrpSpPr>
          <p:cNvPr id="5" name="Groep 4">
            <a:extLst>
              <a:ext uri="{FF2B5EF4-FFF2-40B4-BE49-F238E27FC236}">
                <a16:creationId xmlns:a16="http://schemas.microsoft.com/office/drawing/2014/main" id="{4543727C-60C4-4E46-BD8D-A0545FA63CC2}"/>
              </a:ext>
            </a:extLst>
          </p:cNvPr>
          <p:cNvGrpSpPr/>
          <p:nvPr/>
        </p:nvGrpSpPr>
        <p:grpSpPr>
          <a:xfrm>
            <a:off x="1750025" y="2074335"/>
            <a:ext cx="8714775" cy="4783666"/>
            <a:chOff x="0" y="0"/>
            <a:chExt cx="6643081" cy="4675698"/>
          </a:xfrm>
        </p:grpSpPr>
        <p:pic>
          <p:nvPicPr>
            <p:cNvPr id="6" name="Afbeelding 5">
              <a:extLst>
                <a:ext uri="{FF2B5EF4-FFF2-40B4-BE49-F238E27FC236}">
                  <a16:creationId xmlns:a16="http://schemas.microsoft.com/office/drawing/2014/main" id="{2C4E314D-87FF-4E5E-B0F4-6A3DE2E8EA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28" t="21988" r="33555" b="17968"/>
            <a:stretch/>
          </p:blipFill>
          <p:spPr bwMode="auto">
            <a:xfrm>
              <a:off x="2048719" y="34724"/>
              <a:ext cx="2051050" cy="1945005"/>
            </a:xfrm>
            <a:prstGeom prst="rect">
              <a:avLst/>
            </a:prstGeom>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60918927-2E5F-4A40-98B5-827C978D48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116" t="12468" r="23396" b="4830"/>
            <a:stretch/>
          </p:blipFill>
          <p:spPr bwMode="auto">
            <a:xfrm>
              <a:off x="4091651" y="1996633"/>
              <a:ext cx="2551430" cy="2679065"/>
            </a:xfrm>
            <a:prstGeom prst="rect">
              <a:avLst/>
            </a:prstGeom>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EF417CA1-2688-4FE4-BABA-77F8AE445F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905" t="17065" r="35216" b="21250"/>
            <a:stretch/>
          </p:blipFill>
          <p:spPr bwMode="auto">
            <a:xfrm>
              <a:off x="4103225" y="0"/>
              <a:ext cx="2007870" cy="1998345"/>
            </a:xfrm>
            <a:prstGeom prst="rect">
              <a:avLst/>
            </a:prstGeom>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9A0B6316-D232-43B3-BDB7-FF07DC87BD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49" t="6891" r="32632" b="14360"/>
            <a:stretch/>
          </p:blipFill>
          <p:spPr bwMode="auto">
            <a:xfrm>
              <a:off x="34724" y="1950335"/>
              <a:ext cx="2051685" cy="2551430"/>
            </a:xfrm>
            <a:prstGeom prst="rect">
              <a:avLst/>
            </a:prstGeom>
            <a:ln>
              <a:noFill/>
            </a:ln>
            <a:extLst>
              <a:ext uri="{53640926-AAD7-44D8-BBD7-CCE9431645EC}">
                <a14:shadowObscured xmlns:a14="http://schemas.microsoft.com/office/drawing/2010/main"/>
              </a:ext>
            </a:extLst>
          </p:spPr>
        </p:pic>
        <p:pic>
          <p:nvPicPr>
            <p:cNvPr id="10" name="Afbeelding 9">
              <a:extLst>
                <a:ext uri="{FF2B5EF4-FFF2-40B4-BE49-F238E27FC236}">
                  <a16:creationId xmlns:a16="http://schemas.microsoft.com/office/drawing/2014/main" id="{BC747C90-B2D4-4022-9E87-FEED2F88C7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038" t="17062" r="31520" b="21899"/>
            <a:stretch/>
          </p:blipFill>
          <p:spPr bwMode="auto">
            <a:xfrm>
              <a:off x="2048719" y="1979271"/>
              <a:ext cx="2040890" cy="1977390"/>
            </a:xfrm>
            <a:prstGeom prst="rect">
              <a:avLst/>
            </a:prstGeom>
            <a:ln>
              <a:noFill/>
            </a:ln>
            <a:extLst>
              <a:ext uri="{53640926-AAD7-44D8-BBD7-CCE9431645EC}">
                <a14:shadowObscured xmlns:a14="http://schemas.microsoft.com/office/drawing/2010/main"/>
              </a:ext>
            </a:extLst>
          </p:spPr>
        </p:pic>
        <p:pic>
          <p:nvPicPr>
            <p:cNvPr id="11" name="Afbeelding 10">
              <a:extLst>
                <a:ext uri="{FF2B5EF4-FFF2-40B4-BE49-F238E27FC236}">
                  <a16:creationId xmlns:a16="http://schemas.microsoft.com/office/drawing/2014/main" id="{D8C346A0-F4FA-47C0-BCD9-119488D3F57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239" t="17063" r="36136" b="21902"/>
            <a:stretch/>
          </p:blipFill>
          <p:spPr bwMode="auto">
            <a:xfrm>
              <a:off x="0" y="0"/>
              <a:ext cx="2051685" cy="197739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674000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Typering van dorpen</a:t>
            </a:r>
          </a:p>
        </p:txBody>
      </p:sp>
      <p:sp>
        <p:nvSpPr>
          <p:cNvPr id="3" name="Tijdelijke aanduiding voor inhoud 2"/>
          <p:cNvSpPr>
            <a:spLocks noGrp="1"/>
          </p:cNvSpPr>
          <p:nvPr>
            <p:ph idx="1"/>
          </p:nvPr>
        </p:nvSpPr>
        <p:spPr/>
        <p:txBody>
          <a:bodyPr/>
          <a:lstStyle/>
          <a:p>
            <a:r>
              <a:rPr lang="nl-NL" b="1" dirty="0"/>
              <a:t>Grijze dorpen</a:t>
            </a:r>
            <a:r>
              <a:rPr lang="nl-NL" dirty="0"/>
              <a:t>: Borger en Odoorn</a:t>
            </a:r>
          </a:p>
          <a:p>
            <a:r>
              <a:rPr lang="nl-NL" b="1" dirty="0"/>
              <a:t>Krimpdorpen</a:t>
            </a:r>
            <a:r>
              <a:rPr lang="nl-NL" dirty="0"/>
              <a:t>: Drouwen, Ellertshaar, Exloo, Odoornerveen en Valthe</a:t>
            </a:r>
          </a:p>
          <a:p>
            <a:r>
              <a:rPr lang="nl-NL" b="1" dirty="0"/>
              <a:t>Jonge krimpdorpen</a:t>
            </a:r>
            <a:r>
              <a:rPr lang="nl-NL" dirty="0"/>
              <a:t>: Drouwenermond, Eerste Exloërmond, Tweede Exloërmond, Klijndijk, Nieuw-Buinen en Valthermond/Zandberg</a:t>
            </a:r>
          </a:p>
          <a:p>
            <a:r>
              <a:rPr lang="nl-NL" b="1" dirty="0"/>
              <a:t>Stabiele dorpen</a:t>
            </a:r>
            <a:r>
              <a:rPr lang="nl-NL" dirty="0"/>
              <a:t>: Buinen, Buinerveen, Bronneger/-veen, Eeserveen, Eesergroen en Exloërveen</a:t>
            </a:r>
          </a:p>
          <a:p>
            <a:r>
              <a:rPr lang="nl-NL" b="1" dirty="0"/>
              <a:t>Kleine groeier</a:t>
            </a:r>
            <a:r>
              <a:rPr lang="nl-NL" dirty="0"/>
              <a:t>: Drouwenerveen</a:t>
            </a:r>
          </a:p>
          <a:p>
            <a:r>
              <a:rPr lang="nl-NL" b="1" dirty="0"/>
              <a:t>Restdorpen: </a:t>
            </a:r>
            <a:r>
              <a:rPr lang="nl-NL" dirty="0"/>
              <a:t>Ees, Westdorp en Tweede Valthermond</a:t>
            </a:r>
            <a:endParaRPr lang="nl-NL" b="1" dirty="0"/>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1447156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6A44EC-993B-4471-BA7E-6AD30897FB65}"/>
              </a:ext>
            </a:extLst>
          </p:cNvPr>
          <p:cNvSpPr>
            <a:spLocks noGrp="1"/>
          </p:cNvSpPr>
          <p:nvPr>
            <p:ph type="ctrTitle"/>
          </p:nvPr>
        </p:nvSpPr>
        <p:spPr/>
        <p:txBody>
          <a:bodyPr/>
          <a:lstStyle/>
          <a:p>
            <a:r>
              <a:rPr lang="nl-NL" dirty="0"/>
              <a:t>Verklaringen?</a:t>
            </a:r>
          </a:p>
        </p:txBody>
      </p:sp>
      <p:sp>
        <p:nvSpPr>
          <p:cNvPr id="3" name="Ondertitel 2">
            <a:extLst>
              <a:ext uri="{FF2B5EF4-FFF2-40B4-BE49-F238E27FC236}">
                <a16:creationId xmlns:a16="http://schemas.microsoft.com/office/drawing/2014/main" id="{2D532DA1-106E-4B6F-89F7-B0ADCA3A0CE7}"/>
              </a:ext>
            </a:extLst>
          </p:cNvPr>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3679235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Ruimtelijke verklaringen</a:t>
            </a:r>
          </a:p>
        </p:txBody>
      </p:sp>
      <p:sp>
        <p:nvSpPr>
          <p:cNvPr id="3" name="Tijdelijke aanduiding voor inhoud 2"/>
          <p:cNvSpPr>
            <a:spLocks noGrp="1"/>
          </p:cNvSpPr>
          <p:nvPr>
            <p:ph idx="1"/>
          </p:nvPr>
        </p:nvSpPr>
        <p:spPr/>
        <p:txBody>
          <a:bodyPr/>
          <a:lstStyle/>
          <a:p>
            <a:pPr lvl="1"/>
            <a:r>
              <a:rPr lang="nl-NL" dirty="0"/>
              <a:t>Aantrekkelijkheid van een dorp</a:t>
            </a:r>
          </a:p>
          <a:p>
            <a:pPr lvl="1"/>
            <a:r>
              <a:rPr lang="nl-NL" dirty="0"/>
              <a:t>Voorzieningenaanbod</a:t>
            </a:r>
          </a:p>
          <a:p>
            <a:pPr lvl="1"/>
            <a:r>
              <a:rPr lang="nl-NL" dirty="0"/>
              <a:t>Nabijheid van een stad (bereikbaarheid)</a:t>
            </a:r>
          </a:p>
          <a:p>
            <a:pPr lvl="1"/>
            <a:r>
              <a:rPr lang="nl-NL" dirty="0"/>
              <a:t>Huizenmarkt (woningaanbod)</a:t>
            </a:r>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pic>
        <p:nvPicPr>
          <p:cNvPr id="5" name="Afbeelding 4">
            <a:extLst>
              <a:ext uri="{FF2B5EF4-FFF2-40B4-BE49-F238E27FC236}">
                <a16:creationId xmlns:a16="http://schemas.microsoft.com/office/drawing/2014/main" id="{A384D44B-999B-4B43-8C9F-66CCEAF3EA30}"/>
              </a:ext>
            </a:extLst>
          </p:cNvPr>
          <p:cNvPicPr>
            <a:picLocks noChangeAspect="1"/>
          </p:cNvPicPr>
          <p:nvPr/>
        </p:nvPicPr>
        <p:blipFill>
          <a:blip r:embed="rId4"/>
          <a:stretch>
            <a:fillRect/>
          </a:stretch>
        </p:blipFill>
        <p:spPr>
          <a:xfrm>
            <a:off x="1503198" y="4108970"/>
            <a:ext cx="9181372" cy="2639797"/>
          </a:xfrm>
          <a:prstGeom prst="rect">
            <a:avLst/>
          </a:prstGeom>
        </p:spPr>
      </p:pic>
    </p:spTree>
    <p:extLst>
      <p:ext uri="{BB962C8B-B14F-4D97-AF65-F5344CB8AC3E}">
        <p14:creationId xmlns:p14="http://schemas.microsoft.com/office/powerpoint/2010/main" val="3916757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pPr marL="0" indent="0">
              <a:buNone/>
            </a:pPr>
            <a:endParaRPr lang="nl-NL" dirty="0"/>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pic>
        <p:nvPicPr>
          <p:cNvPr id="5" name="Afbeelding 4">
            <a:extLst>
              <a:ext uri="{FF2B5EF4-FFF2-40B4-BE49-F238E27FC236}">
                <a16:creationId xmlns:a16="http://schemas.microsoft.com/office/drawing/2014/main" id="{35929596-3C21-4375-A844-4C2E172F6E1E}"/>
              </a:ext>
            </a:extLst>
          </p:cNvPr>
          <p:cNvPicPr/>
          <p:nvPr/>
        </p:nvPicPr>
        <p:blipFill rotWithShape="1">
          <a:blip r:embed="rId4">
            <a:extLst>
              <a:ext uri="{28A0092B-C50C-407E-A947-70E740481C1C}">
                <a14:useLocalDpi xmlns:a14="http://schemas.microsoft.com/office/drawing/2010/main" val="0"/>
              </a:ext>
            </a:extLst>
          </a:blip>
          <a:srcRect l="5325" t="8889" r="5228" b="3667"/>
          <a:stretch/>
        </p:blipFill>
        <p:spPr bwMode="auto">
          <a:xfrm>
            <a:off x="3386666" y="154781"/>
            <a:ext cx="4859867" cy="65484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9926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274348"/>
            <a:ext cx="12187767" cy="3098869"/>
          </a:xfrm>
        </p:spPr>
        <p:txBody>
          <a:bodyPr/>
          <a:lstStyle/>
          <a:p>
            <a:pPr algn="ctr"/>
            <a:r>
              <a:rPr lang="nl-NL" sz="4800" dirty="0"/>
              <a:t>EEN ANDERE KIJK OP KRIMP</a:t>
            </a:r>
            <a:br>
              <a:rPr lang="nl-NL" sz="4800" dirty="0"/>
            </a:br>
            <a:r>
              <a:rPr lang="nl-NL" sz="1600" dirty="0"/>
              <a:t/>
            </a:r>
            <a:br>
              <a:rPr lang="nl-NL" sz="1600" dirty="0"/>
            </a:br>
            <a:r>
              <a:rPr lang="nl-NL" sz="4800" dirty="0"/>
              <a:t> </a:t>
            </a:r>
            <a:r>
              <a:rPr lang="nl-NL" sz="2000" i="1" dirty="0"/>
              <a:t>Een onderzoek naar de factoren die bijdragen aan de variaties in demografische ontwikkelingen binnen anticipeerregio Oost-Drenthe</a:t>
            </a:r>
            <a:endParaRPr lang="nl-NL" sz="3200" i="1" dirty="0"/>
          </a:p>
        </p:txBody>
      </p:sp>
      <p:sp>
        <p:nvSpPr>
          <p:cNvPr id="3" name="Ondertitel 2"/>
          <p:cNvSpPr>
            <a:spLocks noGrp="1"/>
          </p:cNvSpPr>
          <p:nvPr>
            <p:ph type="subTitle" sz="quarter" idx="1"/>
          </p:nvPr>
        </p:nvSpPr>
        <p:spPr>
          <a:xfrm>
            <a:off x="1354666" y="5391564"/>
            <a:ext cx="9478433" cy="384175"/>
          </a:xfrm>
        </p:spPr>
        <p:txBody>
          <a:bodyPr/>
          <a:lstStyle/>
          <a:p>
            <a:r>
              <a:rPr lang="nl-NL" dirty="0"/>
              <a:t>Marit Gorter – Faculteit Ruimtelijke Wetenschappen</a:t>
            </a:r>
          </a:p>
          <a:p>
            <a:r>
              <a:rPr lang="nl-NL" dirty="0"/>
              <a:t>24 januari 2019</a:t>
            </a:r>
          </a:p>
        </p:txBody>
      </p:sp>
      <p:sp>
        <p:nvSpPr>
          <p:cNvPr id="4" name="Rechthoek 3">
            <a:extLst>
              <a:ext uri="{FF2B5EF4-FFF2-40B4-BE49-F238E27FC236}">
                <a16:creationId xmlns:a16="http://schemas.microsoft.com/office/drawing/2014/main" id="{E4E5D1E9-BFF7-460F-8BA7-F64ED9D5837B}"/>
              </a:ext>
            </a:extLst>
          </p:cNvPr>
          <p:cNvSpPr/>
          <p:nvPr/>
        </p:nvSpPr>
        <p:spPr>
          <a:xfrm>
            <a:off x="9988826" y="1082261"/>
            <a:ext cx="874644" cy="168966"/>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528D30FF-7D6F-47DA-8984-9E5F082C6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9374" y="71981"/>
            <a:ext cx="1928192" cy="870097"/>
          </a:xfrm>
          <a:prstGeom prst="rect">
            <a:avLst/>
          </a:prstGeom>
        </p:spPr>
      </p:pic>
      <p:sp>
        <p:nvSpPr>
          <p:cNvPr id="16" name="Tekstvak 15">
            <a:extLst>
              <a:ext uri="{FF2B5EF4-FFF2-40B4-BE49-F238E27FC236}">
                <a16:creationId xmlns:a16="http://schemas.microsoft.com/office/drawing/2014/main" id="{671933B2-9211-4B00-A816-9D5DFE892DEE}"/>
              </a:ext>
            </a:extLst>
          </p:cNvPr>
          <p:cNvSpPr txBox="1"/>
          <p:nvPr/>
        </p:nvSpPr>
        <p:spPr>
          <a:xfrm>
            <a:off x="1090992" y="2823782"/>
            <a:ext cx="10615454" cy="830997"/>
          </a:xfrm>
          <a:prstGeom prst="rect">
            <a:avLst/>
          </a:prstGeom>
          <a:solidFill>
            <a:srgbClr val="505050"/>
          </a:solidFill>
        </p:spPr>
        <p:txBody>
          <a:bodyPr wrap="square" rtlCol="0">
            <a:spAutoFit/>
          </a:bodyPr>
          <a:lstStyle/>
          <a:p>
            <a:pPr algn="ctr"/>
            <a:r>
              <a:rPr lang="nl-NL" sz="2400" b="1" i="1" dirty="0">
                <a:solidFill>
                  <a:schemeClr val="bg1"/>
                </a:solidFill>
              </a:rPr>
              <a:t>Hoe kan het dat er lokale verschillen zitten in bevolkingsontwikkelingen binnen een gebied?</a:t>
            </a:r>
          </a:p>
        </p:txBody>
      </p:sp>
    </p:spTree>
    <p:extLst>
      <p:ext uri="{BB962C8B-B14F-4D97-AF65-F5344CB8AC3E}">
        <p14:creationId xmlns:p14="http://schemas.microsoft.com/office/powerpoint/2010/main" val="307984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pPr marL="0" indent="0">
              <a:buNone/>
            </a:pPr>
            <a:endParaRPr lang="nl-NL" dirty="0"/>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pic>
        <p:nvPicPr>
          <p:cNvPr id="5" name="Afbeelding 4">
            <a:extLst>
              <a:ext uri="{FF2B5EF4-FFF2-40B4-BE49-F238E27FC236}">
                <a16:creationId xmlns:a16="http://schemas.microsoft.com/office/drawing/2014/main" id="{F6D97E68-87FD-49F2-93F8-689552474570}"/>
              </a:ext>
            </a:extLst>
          </p:cNvPr>
          <p:cNvPicPr/>
          <p:nvPr/>
        </p:nvPicPr>
        <p:blipFill rotWithShape="1">
          <a:blip r:embed="rId4">
            <a:extLst>
              <a:ext uri="{28A0092B-C50C-407E-A947-70E740481C1C}">
                <a14:useLocalDpi xmlns:a14="http://schemas.microsoft.com/office/drawing/2010/main" val="0"/>
              </a:ext>
            </a:extLst>
          </a:blip>
          <a:srcRect l="5107" t="9271" r="5306" b="3763"/>
          <a:stretch/>
        </p:blipFill>
        <p:spPr bwMode="auto">
          <a:xfrm>
            <a:off x="3439674" y="0"/>
            <a:ext cx="480906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8142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Aantrekkelijkheid van het dorp</a:t>
            </a:r>
          </a:p>
        </p:txBody>
      </p:sp>
      <p:sp>
        <p:nvSpPr>
          <p:cNvPr id="3" name="Tijdelijke aanduiding voor inhoud 2"/>
          <p:cNvSpPr>
            <a:spLocks noGrp="1"/>
          </p:cNvSpPr>
          <p:nvPr>
            <p:ph idx="1"/>
          </p:nvPr>
        </p:nvSpPr>
        <p:spPr/>
        <p:txBody>
          <a:bodyPr/>
          <a:lstStyle/>
          <a:p>
            <a:pPr marL="0" indent="0">
              <a:buNone/>
            </a:pPr>
            <a:endParaRPr lang="nl-NL" dirty="0"/>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4201808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pPr marL="0" indent="0">
              <a:buNone/>
            </a:pPr>
            <a:endParaRPr lang="nl-NL" dirty="0"/>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pic>
        <p:nvPicPr>
          <p:cNvPr id="5" name="Afbeelding 4" descr="http://www.clo.nl/sites/default/files/infographics/1023_001k_clo_05_nl.jpg">
            <a:extLst>
              <a:ext uri="{FF2B5EF4-FFF2-40B4-BE49-F238E27FC236}">
                <a16:creationId xmlns:a16="http://schemas.microsoft.com/office/drawing/2014/main" id="{E8C5ECE8-9A4F-470A-9FC3-3C99C9DA71D7}"/>
              </a:ext>
            </a:extLst>
          </p:cNvPr>
          <p:cNvPicPr/>
          <p:nvPr/>
        </p:nvPicPr>
        <p:blipFill rotWithShape="1">
          <a:blip r:embed="rId4" cstate="print">
            <a:extLst>
              <a:ext uri="{28A0092B-C50C-407E-A947-70E740481C1C}">
                <a14:useLocalDpi xmlns:a14="http://schemas.microsoft.com/office/drawing/2010/main" val="0"/>
              </a:ext>
            </a:extLst>
          </a:blip>
          <a:srcRect l="45813" t="16173" r="36558" b="57281"/>
          <a:stretch/>
        </p:blipFill>
        <p:spPr bwMode="auto">
          <a:xfrm>
            <a:off x="486280" y="536847"/>
            <a:ext cx="4695320" cy="6078968"/>
          </a:xfrm>
          <a:prstGeom prst="rect">
            <a:avLst/>
          </a:prstGeom>
          <a:noFill/>
          <a:ln>
            <a:solidFill>
              <a:schemeClr val="tx1"/>
            </a:solidFill>
          </a:ln>
          <a:extLst>
            <a:ext uri="{53640926-AAD7-44D8-BBD7-CCE9431645EC}">
              <a14:shadowObscured xmlns:a14="http://schemas.microsoft.com/office/drawing/2010/main"/>
            </a:ext>
          </a:extLst>
        </p:spPr>
      </p:pic>
      <p:pic>
        <p:nvPicPr>
          <p:cNvPr id="6" name="Afbeelding 5">
            <a:extLst>
              <a:ext uri="{FF2B5EF4-FFF2-40B4-BE49-F238E27FC236}">
                <a16:creationId xmlns:a16="http://schemas.microsoft.com/office/drawing/2014/main" id="{9E0F2074-DADF-4AF7-A774-EF4720728EE7}"/>
              </a:ext>
            </a:extLst>
          </p:cNvPr>
          <p:cNvPicPr/>
          <p:nvPr/>
        </p:nvPicPr>
        <p:blipFill rotWithShape="1">
          <a:blip r:embed="rId5" cstate="print">
            <a:extLst>
              <a:ext uri="{28A0092B-C50C-407E-A947-70E740481C1C}">
                <a14:useLocalDpi xmlns:a14="http://schemas.microsoft.com/office/drawing/2010/main" val="0"/>
              </a:ext>
            </a:extLst>
          </a:blip>
          <a:srcRect l="4414" t="8619" r="4788" b="3258"/>
          <a:stretch/>
        </p:blipFill>
        <p:spPr bwMode="auto">
          <a:xfrm>
            <a:off x="6569121" y="536847"/>
            <a:ext cx="4369812" cy="60115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3537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huizenmarkt</a:t>
            </a:r>
          </a:p>
        </p:txBody>
      </p:sp>
      <p:sp>
        <p:nvSpPr>
          <p:cNvPr id="3" name="Tijdelijke aanduiding voor inhoud 2"/>
          <p:cNvSpPr>
            <a:spLocks noGrp="1"/>
          </p:cNvSpPr>
          <p:nvPr>
            <p:ph idx="1"/>
          </p:nvPr>
        </p:nvSpPr>
        <p:spPr/>
        <p:txBody>
          <a:bodyPr/>
          <a:lstStyle/>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1099393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graphicFrame>
        <p:nvGraphicFramePr>
          <p:cNvPr id="6" name="Tabel 5">
            <a:extLst>
              <a:ext uri="{FF2B5EF4-FFF2-40B4-BE49-F238E27FC236}">
                <a16:creationId xmlns:a16="http://schemas.microsoft.com/office/drawing/2014/main" id="{61A36D2E-6281-4EEB-9184-5A72F4DF39F4}"/>
              </a:ext>
            </a:extLst>
          </p:cNvPr>
          <p:cNvGraphicFramePr>
            <a:graphicFrameLocks noGrp="1"/>
          </p:cNvGraphicFramePr>
          <p:nvPr>
            <p:extLst>
              <p:ext uri="{D42A27DB-BD31-4B8C-83A1-F6EECF244321}">
                <p14:modId xmlns:p14="http://schemas.microsoft.com/office/powerpoint/2010/main" val="3825540570"/>
              </p:ext>
            </p:extLst>
          </p:nvPr>
        </p:nvGraphicFramePr>
        <p:xfrm>
          <a:off x="215348" y="0"/>
          <a:ext cx="11759189" cy="6954330"/>
        </p:xfrm>
        <a:graphic>
          <a:graphicData uri="http://schemas.openxmlformats.org/drawingml/2006/table">
            <a:tbl>
              <a:tblPr firstRow="1" firstCol="1" bandRow="1"/>
              <a:tblGrid>
                <a:gridCol w="2385254">
                  <a:extLst>
                    <a:ext uri="{9D8B030D-6E8A-4147-A177-3AD203B41FA5}">
                      <a16:colId xmlns:a16="http://schemas.microsoft.com/office/drawing/2014/main" val="2058290497"/>
                    </a:ext>
                  </a:extLst>
                </a:gridCol>
                <a:gridCol w="1672336">
                  <a:extLst>
                    <a:ext uri="{9D8B030D-6E8A-4147-A177-3AD203B41FA5}">
                      <a16:colId xmlns:a16="http://schemas.microsoft.com/office/drawing/2014/main" val="1782825523"/>
                    </a:ext>
                  </a:extLst>
                </a:gridCol>
                <a:gridCol w="2203547">
                  <a:extLst>
                    <a:ext uri="{9D8B030D-6E8A-4147-A177-3AD203B41FA5}">
                      <a16:colId xmlns:a16="http://schemas.microsoft.com/office/drawing/2014/main" val="1788253743"/>
                    </a:ext>
                  </a:extLst>
                </a:gridCol>
                <a:gridCol w="1571012">
                  <a:extLst>
                    <a:ext uri="{9D8B030D-6E8A-4147-A177-3AD203B41FA5}">
                      <a16:colId xmlns:a16="http://schemas.microsoft.com/office/drawing/2014/main" val="706304688"/>
                    </a:ext>
                  </a:extLst>
                </a:gridCol>
                <a:gridCol w="1549371">
                  <a:extLst>
                    <a:ext uri="{9D8B030D-6E8A-4147-A177-3AD203B41FA5}">
                      <a16:colId xmlns:a16="http://schemas.microsoft.com/office/drawing/2014/main" val="3163360192"/>
                    </a:ext>
                  </a:extLst>
                </a:gridCol>
                <a:gridCol w="2377669">
                  <a:extLst>
                    <a:ext uri="{9D8B030D-6E8A-4147-A177-3AD203B41FA5}">
                      <a16:colId xmlns:a16="http://schemas.microsoft.com/office/drawing/2014/main" val="4217881695"/>
                    </a:ext>
                  </a:extLst>
                </a:gridCol>
              </a:tblGrid>
              <a:tr h="494329">
                <a:tc>
                  <a:txBody>
                    <a:bodyPr/>
                    <a:lstStyle/>
                    <a:p>
                      <a:pPr algn="l">
                        <a:lnSpc>
                          <a:spcPct val="107000"/>
                        </a:lnSpc>
                        <a:spcAft>
                          <a:spcPts val="0"/>
                        </a:spcAft>
                      </a:pPr>
                      <a:r>
                        <a:rPr lang="nl-NL"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Dorp</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Dorpstype</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Gemiddelde WOZ-waarde (1 jan. 2016)</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Koopwoningen (in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Huurwoningen (in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Aantal goedkope huurwoningen (tot €409)</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532056881"/>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Nieuw-Buinen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Jong 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139.000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63%</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36%</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705614256"/>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Valthermond/Zandberg</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Jong 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144.000</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69%</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379</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426705071"/>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Tweede Exloërmond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Jong 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144.000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69%</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86</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983336091"/>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Drouwenermond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Jong 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169.000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89%</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717927883"/>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Borger</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Grijs 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175.000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65%</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103</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768027670"/>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Eerste Exloërmond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Jong 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175.000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035156387"/>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Klijndijk</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Jong 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189.000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613165699"/>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Valthe</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190.000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75%</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2833901750"/>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Buinerveen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Stabiel 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190.000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94%</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4231123257"/>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Odoorn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Grijs 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193.000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662652763"/>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Buinen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Stabiel 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209.000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84%</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2219380523"/>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Drouwenerveen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Kleine groeier</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209.000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89%</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477399944"/>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Exloo</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220.000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79%</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016069659"/>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Odoornerveen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241.000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39950748"/>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Ees</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Rest 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243.000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84%</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291377344"/>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Drouwen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253.000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87%</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565241622"/>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Zandberg</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Jong 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42%</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58%</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338859507"/>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Westdorp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Rest 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855769394"/>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Exloërveen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Stabiel 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n.v.t.</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2855597629"/>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Eeserveen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Stabiel 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84%</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n.v.t.</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4066440741"/>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Bronneger/-veen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Stabiel 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n.v.t.</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919717117"/>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Eesergroen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Stabiel 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97%</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n.v.t.</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877244111"/>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Ellertshaar</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Krimpdorp</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1093259834"/>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Borger-Odoorn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175.000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71%</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341710731"/>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Drenthe</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182.000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66%</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440010503"/>
                  </a:ext>
                </a:extLst>
              </a:tr>
              <a:tr h="240841">
                <a:tc>
                  <a:txBody>
                    <a:bodyPr/>
                    <a:lstStyle/>
                    <a:p>
                      <a:pPr algn="l">
                        <a:lnSpc>
                          <a:spcPct val="107000"/>
                        </a:lnSpc>
                        <a:spcAft>
                          <a:spcPts val="0"/>
                        </a:spcAft>
                      </a:pPr>
                      <a:r>
                        <a:rPr lang="nl-NL" sz="1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Nederland</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l">
                        <a:lnSpc>
                          <a:spcPct val="107000"/>
                        </a:lnSpc>
                        <a:spcAft>
                          <a:spcPts val="0"/>
                        </a:spcAft>
                      </a:pPr>
                      <a:r>
                        <a:rPr lang="nl-NL"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216.000</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56%</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tc>
                  <a:txBody>
                    <a:bodyPr/>
                    <a:lstStyle/>
                    <a:p>
                      <a:pPr algn="ctr">
                        <a:lnSpc>
                          <a:spcPct val="107000"/>
                        </a:lnSpc>
                        <a:spcAft>
                          <a:spcPts val="0"/>
                        </a:spcAft>
                      </a:pPr>
                      <a:r>
                        <a:rPr lang="nl-NL"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58360" marR="5836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2588448550"/>
                  </a:ext>
                </a:extLst>
              </a:tr>
            </a:tbl>
          </a:graphicData>
        </a:graphic>
      </p:graphicFrame>
    </p:spTree>
    <p:extLst>
      <p:ext uri="{BB962C8B-B14F-4D97-AF65-F5344CB8AC3E}">
        <p14:creationId xmlns:p14="http://schemas.microsoft.com/office/powerpoint/2010/main" val="548154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huizenmarkt</a:t>
            </a:r>
          </a:p>
        </p:txBody>
      </p:sp>
      <p:sp>
        <p:nvSpPr>
          <p:cNvPr id="3" name="Tijdelijke aanduiding voor inhoud 2"/>
          <p:cNvSpPr>
            <a:spLocks noGrp="1"/>
          </p:cNvSpPr>
          <p:nvPr>
            <p:ph idx="1"/>
          </p:nvPr>
        </p:nvSpPr>
        <p:spPr/>
        <p:txBody>
          <a:bodyPr/>
          <a:lstStyle/>
          <a:p>
            <a:r>
              <a:rPr lang="nl-NL" dirty="0"/>
              <a:t>Jonge krimpdorpen kennen de laagste gemiddelde WOZ-waarde</a:t>
            </a:r>
          </a:p>
          <a:p>
            <a:r>
              <a:rPr lang="nl-NL" dirty="0"/>
              <a:t>Jonge krimpdorpen en grijze dorpen kennen relatief gezien veel huurwoningen</a:t>
            </a:r>
          </a:p>
          <a:p>
            <a:r>
              <a:rPr lang="nl-NL" dirty="0"/>
              <a:t>Stabiele dorpen kennen de meeste koopwoningen</a:t>
            </a:r>
          </a:p>
          <a:p>
            <a:endParaRPr lang="nl-NL" dirty="0"/>
          </a:p>
          <a:p>
            <a:r>
              <a:rPr lang="nl-NL" dirty="0"/>
              <a:t>Verschil jonge krimpdorpen en krimpdorpen te verklaren?</a:t>
            </a:r>
          </a:p>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1422109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Onderwijs</a:t>
            </a:r>
          </a:p>
        </p:txBody>
      </p:sp>
      <p:sp>
        <p:nvSpPr>
          <p:cNvPr id="3" name="Tijdelijke aanduiding voor inhoud 2"/>
          <p:cNvSpPr>
            <a:spLocks noGrp="1"/>
          </p:cNvSpPr>
          <p:nvPr>
            <p:ph idx="1"/>
          </p:nvPr>
        </p:nvSpPr>
        <p:spPr/>
        <p:txBody>
          <a:bodyPr/>
          <a:lstStyle/>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pic>
        <p:nvPicPr>
          <p:cNvPr id="62" name="Afbeelding 61">
            <a:extLst>
              <a:ext uri="{FF2B5EF4-FFF2-40B4-BE49-F238E27FC236}">
                <a16:creationId xmlns:a16="http://schemas.microsoft.com/office/drawing/2014/main" id="{3E07A6F5-9F1D-4D74-B076-3905B6076BFC}"/>
              </a:ext>
            </a:extLst>
          </p:cNvPr>
          <p:cNvPicPr>
            <a:picLocks noChangeAspect="1"/>
          </p:cNvPicPr>
          <p:nvPr/>
        </p:nvPicPr>
        <p:blipFill rotWithShape="1">
          <a:blip r:embed="rId4"/>
          <a:srcRect l="9309" t="37254" r="61247" b="37773"/>
          <a:stretch/>
        </p:blipFill>
        <p:spPr>
          <a:xfrm>
            <a:off x="766854" y="2033933"/>
            <a:ext cx="9898207" cy="4722267"/>
          </a:xfrm>
          <a:prstGeom prst="rect">
            <a:avLst/>
          </a:prstGeom>
        </p:spPr>
      </p:pic>
      <p:pic>
        <p:nvPicPr>
          <p:cNvPr id="2066" name="Afbeelding 52" descr="Leraar">
            <a:extLst>
              <a:ext uri="{FF2B5EF4-FFF2-40B4-BE49-F238E27FC236}">
                <a16:creationId xmlns:a16="http://schemas.microsoft.com/office/drawing/2014/main" id="{C65BEB1E-CE9E-472C-856C-8073D0612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65" name="Afbeelding 55" descr="Leraar">
            <a:extLst>
              <a:ext uri="{FF2B5EF4-FFF2-40B4-BE49-F238E27FC236}">
                <a16:creationId xmlns:a16="http://schemas.microsoft.com/office/drawing/2014/main" id="{5199EBEB-D84C-4D09-862A-DD65B726FB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Afbeelding 56" descr="Leraar">
            <a:extLst>
              <a:ext uri="{FF2B5EF4-FFF2-40B4-BE49-F238E27FC236}">
                <a16:creationId xmlns:a16="http://schemas.microsoft.com/office/drawing/2014/main" id="{8AA2753E-1D34-436D-BC05-0E95B7624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Afbeelding 57" descr="Leraar">
            <a:extLst>
              <a:ext uri="{FF2B5EF4-FFF2-40B4-BE49-F238E27FC236}">
                <a16:creationId xmlns:a16="http://schemas.microsoft.com/office/drawing/2014/main" id="{D1329C9D-BA2C-4092-84BF-E1753E4BA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Afbeelding 64" descr="Leraar">
            <a:extLst>
              <a:ext uri="{FF2B5EF4-FFF2-40B4-BE49-F238E27FC236}">
                <a16:creationId xmlns:a16="http://schemas.microsoft.com/office/drawing/2014/main" id="{5AE7D4D8-A49B-461A-A6B1-5E91534719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Afbeelding 76" descr="Leraar">
            <a:extLst>
              <a:ext uri="{FF2B5EF4-FFF2-40B4-BE49-F238E27FC236}">
                <a16:creationId xmlns:a16="http://schemas.microsoft.com/office/drawing/2014/main" id="{02A60209-F2F9-4791-87B1-909D42481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Afbeelding 77" descr="Leraar">
            <a:extLst>
              <a:ext uri="{FF2B5EF4-FFF2-40B4-BE49-F238E27FC236}">
                <a16:creationId xmlns:a16="http://schemas.microsoft.com/office/drawing/2014/main" id="{8ECC99CF-2AAD-4351-99AF-AD41B8132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Afbeelding 84" descr="Leraar">
            <a:extLst>
              <a:ext uri="{FF2B5EF4-FFF2-40B4-BE49-F238E27FC236}">
                <a16:creationId xmlns:a16="http://schemas.microsoft.com/office/drawing/2014/main" id="{E088FA99-BB8A-414D-9678-F86EED542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Afbeelding 73" descr="Leraar">
            <a:extLst>
              <a:ext uri="{FF2B5EF4-FFF2-40B4-BE49-F238E27FC236}">
                <a16:creationId xmlns:a16="http://schemas.microsoft.com/office/drawing/2014/main" id="{9B8B5FA1-2755-4693-B9C4-9C57EE02C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Afbeelding 78" descr="Leraar">
            <a:extLst>
              <a:ext uri="{FF2B5EF4-FFF2-40B4-BE49-F238E27FC236}">
                <a16:creationId xmlns:a16="http://schemas.microsoft.com/office/drawing/2014/main" id="{AF7F1B1F-A5A4-4DC9-BBD9-1FDA8CFE2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Afbeelding 79" descr="Leraar">
            <a:extLst>
              <a:ext uri="{FF2B5EF4-FFF2-40B4-BE49-F238E27FC236}">
                <a16:creationId xmlns:a16="http://schemas.microsoft.com/office/drawing/2014/main" id="{7398D746-BC30-451D-A3C7-9265581CF2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Afbeelding 74" descr="Leraar">
            <a:extLst>
              <a:ext uri="{FF2B5EF4-FFF2-40B4-BE49-F238E27FC236}">
                <a16:creationId xmlns:a16="http://schemas.microsoft.com/office/drawing/2014/main" id="{4444B1BE-335F-4376-A6F6-4AF116D243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Afbeelding 80" descr="Leraar">
            <a:extLst>
              <a:ext uri="{FF2B5EF4-FFF2-40B4-BE49-F238E27FC236}">
                <a16:creationId xmlns:a16="http://schemas.microsoft.com/office/drawing/2014/main" id="{C9F8F2C4-A947-4DF2-AB60-26BE0C602D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Afbeelding 81" descr="Leraar">
            <a:extLst>
              <a:ext uri="{FF2B5EF4-FFF2-40B4-BE49-F238E27FC236}">
                <a16:creationId xmlns:a16="http://schemas.microsoft.com/office/drawing/2014/main" id="{0266EBEF-DC56-46FE-B85B-D3CAE24B1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82" descr="Leraar">
            <a:extLst>
              <a:ext uri="{FF2B5EF4-FFF2-40B4-BE49-F238E27FC236}">
                <a16:creationId xmlns:a16="http://schemas.microsoft.com/office/drawing/2014/main" id="{0EF24B50-70F8-4E59-87BE-1CA484400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Afbeelding 75" descr="Leraar">
            <a:extLst>
              <a:ext uri="{FF2B5EF4-FFF2-40B4-BE49-F238E27FC236}">
                <a16:creationId xmlns:a16="http://schemas.microsoft.com/office/drawing/2014/main" id="{17E1A790-105F-47D0-8187-528D34CAC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Afbeelding 83" descr="Leraar">
            <a:extLst>
              <a:ext uri="{FF2B5EF4-FFF2-40B4-BE49-F238E27FC236}">
                <a16:creationId xmlns:a16="http://schemas.microsoft.com/office/drawing/2014/main" id="{6EFFE494-C6F1-480E-8EB8-756FCB572C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85" descr="Leraar">
            <a:extLst>
              <a:ext uri="{FF2B5EF4-FFF2-40B4-BE49-F238E27FC236}">
                <a16:creationId xmlns:a16="http://schemas.microsoft.com/office/drawing/2014/main" id="{948C96AB-B04E-4063-B9A7-5700FA6E6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Leraar">
            <a:extLst>
              <a:ext uri="{FF2B5EF4-FFF2-40B4-BE49-F238E27FC236}">
                <a16:creationId xmlns:a16="http://schemas.microsoft.com/office/drawing/2014/main" id="{611753F1-66C7-4C3B-BC77-FD691BE7C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35" descr="Leraar">
            <a:extLst>
              <a:ext uri="{FF2B5EF4-FFF2-40B4-BE49-F238E27FC236}">
                <a16:creationId xmlns:a16="http://schemas.microsoft.com/office/drawing/2014/main" id="{49B77369-F91B-46AF-8CAA-91BA0C01F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Leraar">
            <a:extLst>
              <a:ext uri="{FF2B5EF4-FFF2-40B4-BE49-F238E27FC236}">
                <a16:creationId xmlns:a16="http://schemas.microsoft.com/office/drawing/2014/main" id="{F3F593DB-0586-4BB5-979F-A44400F53C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33" descr="Leraar">
            <a:extLst>
              <a:ext uri="{FF2B5EF4-FFF2-40B4-BE49-F238E27FC236}">
                <a16:creationId xmlns:a16="http://schemas.microsoft.com/office/drawing/2014/main" id="{6484B835-BEB8-4AE7-99F6-D9B3C735AC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Leraar">
            <a:extLst>
              <a:ext uri="{FF2B5EF4-FFF2-40B4-BE49-F238E27FC236}">
                <a16:creationId xmlns:a16="http://schemas.microsoft.com/office/drawing/2014/main" id="{33153B20-85C9-4337-A845-BC00ABB7A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descr="Leraar">
            <a:extLst>
              <a:ext uri="{FF2B5EF4-FFF2-40B4-BE49-F238E27FC236}">
                <a16:creationId xmlns:a16="http://schemas.microsoft.com/office/drawing/2014/main" id="{77F8237D-0F23-4DF1-B527-44EE73B20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Leraar">
            <a:extLst>
              <a:ext uri="{FF2B5EF4-FFF2-40B4-BE49-F238E27FC236}">
                <a16:creationId xmlns:a16="http://schemas.microsoft.com/office/drawing/2014/main" id="{AE0929E4-C03A-467B-9AF9-E83DAE2DE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descr="Leraar">
            <a:extLst>
              <a:ext uri="{FF2B5EF4-FFF2-40B4-BE49-F238E27FC236}">
                <a16:creationId xmlns:a16="http://schemas.microsoft.com/office/drawing/2014/main" id="{F7A6F5CC-A246-4AC5-A87D-C9B5B74048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Leraar">
            <a:extLst>
              <a:ext uri="{FF2B5EF4-FFF2-40B4-BE49-F238E27FC236}">
                <a16:creationId xmlns:a16="http://schemas.microsoft.com/office/drawing/2014/main" id="{C1FC530D-8E6A-4A8C-B1AA-30B0CDA24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7" descr="Leraar">
            <a:extLst>
              <a:ext uri="{FF2B5EF4-FFF2-40B4-BE49-F238E27FC236}">
                <a16:creationId xmlns:a16="http://schemas.microsoft.com/office/drawing/2014/main" id="{5EA110F2-7333-446D-BB71-768DBA9EEA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Leraar">
            <a:extLst>
              <a:ext uri="{FF2B5EF4-FFF2-40B4-BE49-F238E27FC236}">
                <a16:creationId xmlns:a16="http://schemas.microsoft.com/office/drawing/2014/main" id="{380FE791-FED0-48F0-B541-12913ACB9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Leraar">
            <a:extLst>
              <a:ext uri="{FF2B5EF4-FFF2-40B4-BE49-F238E27FC236}">
                <a16:creationId xmlns:a16="http://schemas.microsoft.com/office/drawing/2014/main" id="{0A0BE3B3-F602-47A5-92F5-D9BE9ED06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Leraar">
            <a:extLst>
              <a:ext uri="{FF2B5EF4-FFF2-40B4-BE49-F238E27FC236}">
                <a16:creationId xmlns:a16="http://schemas.microsoft.com/office/drawing/2014/main" id="{A394A88B-F3F8-4437-B318-FB53FBC7D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Leraar">
            <a:extLst>
              <a:ext uri="{FF2B5EF4-FFF2-40B4-BE49-F238E27FC236}">
                <a16:creationId xmlns:a16="http://schemas.microsoft.com/office/drawing/2014/main" id="{BCB97FAB-E227-4395-B57E-77562AED9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Leraar">
            <a:extLst>
              <a:ext uri="{FF2B5EF4-FFF2-40B4-BE49-F238E27FC236}">
                <a16:creationId xmlns:a16="http://schemas.microsoft.com/office/drawing/2014/main" id="{723403C8-FADA-47A5-B86F-97EE30A37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Leraar">
            <a:extLst>
              <a:ext uri="{FF2B5EF4-FFF2-40B4-BE49-F238E27FC236}">
                <a16:creationId xmlns:a16="http://schemas.microsoft.com/office/drawing/2014/main" id="{28FC56D4-B395-4B1E-9223-A4790B7FE4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Leraar">
            <a:extLst>
              <a:ext uri="{FF2B5EF4-FFF2-40B4-BE49-F238E27FC236}">
                <a16:creationId xmlns:a16="http://schemas.microsoft.com/office/drawing/2014/main" id="{73EDCD46-5F50-4E6B-8339-395BADAF3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Leraar">
            <a:extLst>
              <a:ext uri="{FF2B5EF4-FFF2-40B4-BE49-F238E27FC236}">
                <a16:creationId xmlns:a16="http://schemas.microsoft.com/office/drawing/2014/main" id="{6E1F8A05-559C-47C9-BB12-B5B948712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Leraar">
            <a:extLst>
              <a:ext uri="{FF2B5EF4-FFF2-40B4-BE49-F238E27FC236}">
                <a16:creationId xmlns:a16="http://schemas.microsoft.com/office/drawing/2014/main" id="{ADE590EE-F4C6-4194-B898-C7DBC6479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101" name="Picture 53" descr="Leraar">
            <a:extLst>
              <a:ext uri="{FF2B5EF4-FFF2-40B4-BE49-F238E27FC236}">
                <a16:creationId xmlns:a16="http://schemas.microsoft.com/office/drawing/2014/main" id="{5822D67C-01E0-4323-8A4C-A87FD6226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Leraar">
            <a:extLst>
              <a:ext uri="{FF2B5EF4-FFF2-40B4-BE49-F238E27FC236}">
                <a16:creationId xmlns:a16="http://schemas.microsoft.com/office/drawing/2014/main" id="{205ED01F-E346-40E0-B673-072250C6B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99" name="Picture 51" descr="Leraar">
            <a:extLst>
              <a:ext uri="{FF2B5EF4-FFF2-40B4-BE49-F238E27FC236}">
                <a16:creationId xmlns:a16="http://schemas.microsoft.com/office/drawing/2014/main" id="{F22453AE-7DFD-4065-9DDA-59E14F9651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Leraar">
            <a:extLst>
              <a:ext uri="{FF2B5EF4-FFF2-40B4-BE49-F238E27FC236}">
                <a16:creationId xmlns:a16="http://schemas.microsoft.com/office/drawing/2014/main" id="{87E365EB-C9B1-4611-88A5-3977AA4B7A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97" name="Picture 49" descr="Leraar">
            <a:extLst>
              <a:ext uri="{FF2B5EF4-FFF2-40B4-BE49-F238E27FC236}">
                <a16:creationId xmlns:a16="http://schemas.microsoft.com/office/drawing/2014/main" id="{391F6D2C-3903-48DE-BCB5-B41944DCA9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Leraar">
            <a:extLst>
              <a:ext uri="{FF2B5EF4-FFF2-40B4-BE49-F238E27FC236}">
                <a16:creationId xmlns:a16="http://schemas.microsoft.com/office/drawing/2014/main" id="{3CCF8BAB-5910-4E5D-92DB-7AFB78684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47" descr="Leraar">
            <a:extLst>
              <a:ext uri="{FF2B5EF4-FFF2-40B4-BE49-F238E27FC236}">
                <a16:creationId xmlns:a16="http://schemas.microsoft.com/office/drawing/2014/main" id="{B0CE5DC1-749E-4746-8512-FDE3A3292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Leraar">
            <a:extLst>
              <a:ext uri="{FF2B5EF4-FFF2-40B4-BE49-F238E27FC236}">
                <a16:creationId xmlns:a16="http://schemas.microsoft.com/office/drawing/2014/main" id="{09F31A0D-9508-4B5C-B777-44CD84320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45" descr="Leraar">
            <a:extLst>
              <a:ext uri="{FF2B5EF4-FFF2-40B4-BE49-F238E27FC236}">
                <a16:creationId xmlns:a16="http://schemas.microsoft.com/office/drawing/2014/main" id="{A488C2E5-703D-42AD-8638-51A44DCEB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Leraar">
            <a:extLst>
              <a:ext uri="{FF2B5EF4-FFF2-40B4-BE49-F238E27FC236}">
                <a16:creationId xmlns:a16="http://schemas.microsoft.com/office/drawing/2014/main" id="{254ED977-0CB4-4472-8280-643ED14171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43" descr="Leraar">
            <a:extLst>
              <a:ext uri="{FF2B5EF4-FFF2-40B4-BE49-F238E27FC236}">
                <a16:creationId xmlns:a16="http://schemas.microsoft.com/office/drawing/2014/main" id="{E98D6D17-D28B-4910-90D7-99018F1AC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Leraar">
            <a:extLst>
              <a:ext uri="{FF2B5EF4-FFF2-40B4-BE49-F238E27FC236}">
                <a16:creationId xmlns:a16="http://schemas.microsoft.com/office/drawing/2014/main" id="{4F22E752-42F6-406E-AD69-C105AC62A8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89" name="Picture 41" descr="Leraar">
            <a:extLst>
              <a:ext uri="{FF2B5EF4-FFF2-40B4-BE49-F238E27FC236}">
                <a16:creationId xmlns:a16="http://schemas.microsoft.com/office/drawing/2014/main" id="{6C18E2B6-C091-49DE-A284-101A67C0E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Leraar">
            <a:extLst>
              <a:ext uri="{FF2B5EF4-FFF2-40B4-BE49-F238E27FC236}">
                <a16:creationId xmlns:a16="http://schemas.microsoft.com/office/drawing/2014/main" id="{A26192F0-EF46-4515-85AC-C7CE2D0DC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descr="Leraar">
            <a:extLst>
              <a:ext uri="{FF2B5EF4-FFF2-40B4-BE49-F238E27FC236}">
                <a16:creationId xmlns:a16="http://schemas.microsoft.com/office/drawing/2014/main" id="{AEC6BF07-4435-4238-BFF7-9B0E1E00B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Leraar">
            <a:extLst>
              <a:ext uri="{FF2B5EF4-FFF2-40B4-BE49-F238E27FC236}">
                <a16:creationId xmlns:a16="http://schemas.microsoft.com/office/drawing/2014/main" id="{910CB1B9-E259-4FBB-A7E9-EEFB4C40A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37" descr="Leraar">
            <a:extLst>
              <a:ext uri="{FF2B5EF4-FFF2-40B4-BE49-F238E27FC236}">
                <a16:creationId xmlns:a16="http://schemas.microsoft.com/office/drawing/2014/main" id="{DF78811A-4123-4D6F-B707-5B7D11BB05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0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Onderwijs</a:t>
            </a:r>
          </a:p>
        </p:txBody>
      </p:sp>
      <p:sp>
        <p:nvSpPr>
          <p:cNvPr id="3" name="Tijdelijke aanduiding voor inhoud 2"/>
          <p:cNvSpPr>
            <a:spLocks noGrp="1"/>
          </p:cNvSpPr>
          <p:nvPr>
            <p:ph idx="1"/>
          </p:nvPr>
        </p:nvSpPr>
        <p:spPr/>
        <p:txBody>
          <a:bodyPr/>
          <a:lstStyle/>
          <a:p>
            <a:endParaRPr lang="nl-NL" dirty="0"/>
          </a:p>
          <a:p>
            <a:pPr marL="250825" lvl="1"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graphicFrame>
        <p:nvGraphicFramePr>
          <p:cNvPr id="7" name="Tabel 6">
            <a:extLst>
              <a:ext uri="{FF2B5EF4-FFF2-40B4-BE49-F238E27FC236}">
                <a16:creationId xmlns:a16="http://schemas.microsoft.com/office/drawing/2014/main" id="{98575E49-A691-4510-AEBF-F43729CDB180}"/>
              </a:ext>
            </a:extLst>
          </p:cNvPr>
          <p:cNvGraphicFramePr>
            <a:graphicFrameLocks noGrp="1"/>
          </p:cNvGraphicFramePr>
          <p:nvPr>
            <p:extLst>
              <p:ext uri="{D42A27DB-BD31-4B8C-83A1-F6EECF244321}">
                <p14:modId xmlns:p14="http://schemas.microsoft.com/office/powerpoint/2010/main" val="43376511"/>
              </p:ext>
            </p:extLst>
          </p:nvPr>
        </p:nvGraphicFramePr>
        <p:xfrm>
          <a:off x="1804087" y="2200445"/>
          <a:ext cx="7918193" cy="3556288"/>
        </p:xfrm>
        <a:graphic>
          <a:graphicData uri="http://schemas.openxmlformats.org/drawingml/2006/table">
            <a:tbl>
              <a:tblPr firstRow="1" firstCol="1" bandRow="1"/>
              <a:tblGrid>
                <a:gridCol w="2638815">
                  <a:extLst>
                    <a:ext uri="{9D8B030D-6E8A-4147-A177-3AD203B41FA5}">
                      <a16:colId xmlns:a16="http://schemas.microsoft.com/office/drawing/2014/main" val="3755795378"/>
                    </a:ext>
                  </a:extLst>
                </a:gridCol>
                <a:gridCol w="2639689">
                  <a:extLst>
                    <a:ext uri="{9D8B030D-6E8A-4147-A177-3AD203B41FA5}">
                      <a16:colId xmlns:a16="http://schemas.microsoft.com/office/drawing/2014/main" val="3673913877"/>
                    </a:ext>
                  </a:extLst>
                </a:gridCol>
                <a:gridCol w="2639689">
                  <a:extLst>
                    <a:ext uri="{9D8B030D-6E8A-4147-A177-3AD203B41FA5}">
                      <a16:colId xmlns:a16="http://schemas.microsoft.com/office/drawing/2014/main" val="614901117"/>
                    </a:ext>
                  </a:extLst>
                </a:gridCol>
              </a:tblGrid>
              <a:tr h="444536">
                <a:tc>
                  <a:txBody>
                    <a:bodyPr/>
                    <a:lstStyle/>
                    <a:p>
                      <a:pPr algn="just">
                        <a:lnSpc>
                          <a:spcPct val="107000"/>
                        </a:lnSpc>
                        <a:spcAft>
                          <a:spcPts val="0"/>
                        </a:spcAft>
                      </a:pPr>
                      <a:r>
                        <a:rPr lang="nl-NL" sz="2000" b="1">
                          <a:effectLst/>
                          <a:latin typeface="Georgia" panose="02040502050405020303" pitchFamily="18" charset="0"/>
                          <a:ea typeface="Calibri" panose="020F0502020204030204" pitchFamily="34" charset="0"/>
                          <a:cs typeface="Times New Roman" panose="02020603050405020304" pitchFamily="18" charset="0"/>
                        </a:rPr>
                        <a:t>Dorp</a:t>
                      </a:r>
                      <a:endParaRPr lang="nl-NL" sz="20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b="1">
                          <a:effectLst/>
                          <a:latin typeface="Georgia" panose="02040502050405020303" pitchFamily="18" charset="0"/>
                          <a:ea typeface="Calibri" panose="020F0502020204030204" pitchFamily="34" charset="0"/>
                          <a:cs typeface="Times New Roman" panose="02020603050405020304" pitchFamily="18" charset="0"/>
                        </a:rPr>
                        <a:t>Type</a:t>
                      </a:r>
                      <a:endParaRPr lang="nl-NL" sz="20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b="1" dirty="0">
                          <a:effectLst/>
                          <a:latin typeface="Georgia" panose="02040502050405020303" pitchFamily="18" charset="0"/>
                          <a:ea typeface="Calibri" panose="020F0502020204030204" pitchFamily="34" charset="0"/>
                          <a:cs typeface="Times New Roman" panose="02020603050405020304" pitchFamily="18" charset="0"/>
                        </a:rPr>
                        <a:t>Jaartal sluiting</a:t>
                      </a:r>
                      <a:endParaRPr lang="nl-NL" sz="20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954417355"/>
                  </a:ext>
                </a:extLst>
              </a:tr>
              <a:tr h="444536">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Eeserveen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Stabiel dorp</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1993</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951231241"/>
                  </a:ext>
                </a:extLst>
              </a:tr>
              <a:tr h="444536">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Odoornerveen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Krimpdorp</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Omstreeks 2000</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989115374"/>
                  </a:ext>
                </a:extLst>
              </a:tr>
              <a:tr h="444536">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Drouwenerveen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Kleine groeier</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2005</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89236117"/>
                  </a:ext>
                </a:extLst>
              </a:tr>
              <a:tr h="444536">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Drouwenermond</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Jong krimpdorp</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2011</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27030986"/>
                  </a:ext>
                </a:extLst>
              </a:tr>
              <a:tr h="444536">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Eerste Exloërmond</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Jong krimpdorp</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2011</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949359832"/>
                  </a:ext>
                </a:extLst>
              </a:tr>
              <a:tr h="444536">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Buinen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Stabiel dorp</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2013</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583853391"/>
                  </a:ext>
                </a:extLst>
              </a:tr>
              <a:tr h="444536">
                <a:tc>
                  <a:txBody>
                    <a:bodyPr/>
                    <a:lstStyle/>
                    <a:p>
                      <a:pPr algn="just">
                        <a:lnSpc>
                          <a:spcPct val="107000"/>
                        </a:lnSpc>
                        <a:spcAft>
                          <a:spcPts val="0"/>
                        </a:spcAft>
                      </a:pPr>
                      <a:r>
                        <a:rPr lang="nl-NL" sz="2000" dirty="0">
                          <a:effectLst/>
                          <a:latin typeface="Georgia" panose="02040502050405020303" pitchFamily="18" charset="0"/>
                          <a:ea typeface="Calibri" panose="020F0502020204030204" pitchFamily="34" charset="0"/>
                          <a:cs typeface="Times New Roman" panose="02020603050405020304" pitchFamily="18" charset="0"/>
                        </a:rPr>
                        <a:t>Klijndijk</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a:effectLst/>
                          <a:latin typeface="Georgia" panose="02040502050405020303" pitchFamily="18" charset="0"/>
                          <a:ea typeface="Calibri" panose="020F0502020204030204" pitchFamily="34" charset="0"/>
                          <a:cs typeface="Times New Roman" panose="02020603050405020304" pitchFamily="18" charset="0"/>
                        </a:rPr>
                        <a:t>Jong krimpdorp</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107000"/>
                        </a:lnSpc>
                        <a:spcAft>
                          <a:spcPts val="0"/>
                        </a:spcAft>
                      </a:pPr>
                      <a:r>
                        <a:rPr lang="nl-NL" sz="2000" dirty="0">
                          <a:effectLst/>
                          <a:latin typeface="Georgia" panose="02040502050405020303" pitchFamily="18" charset="0"/>
                          <a:ea typeface="Calibri" panose="020F0502020204030204" pitchFamily="34" charset="0"/>
                          <a:cs typeface="Times New Roman" panose="02020603050405020304" pitchFamily="18" charset="0"/>
                        </a:rPr>
                        <a:t>2013</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451131167"/>
                  </a:ext>
                </a:extLst>
              </a:tr>
            </a:tbl>
          </a:graphicData>
        </a:graphic>
      </p:graphicFrame>
      <p:sp>
        <p:nvSpPr>
          <p:cNvPr id="8" name="Rectangle 57">
            <a:extLst>
              <a:ext uri="{FF2B5EF4-FFF2-40B4-BE49-F238E27FC236}">
                <a16:creationId xmlns:a16="http://schemas.microsoft.com/office/drawing/2014/main" id="{7976D57A-2AF2-417B-A012-78965FAF0111}"/>
              </a:ext>
            </a:extLst>
          </p:cNvPr>
          <p:cNvSpPr>
            <a:spLocks noChangeArrowheads="1"/>
          </p:cNvSpPr>
          <p:nvPr/>
        </p:nvSpPr>
        <p:spPr bwMode="auto">
          <a:xfrm>
            <a:off x="1379308" y="5883281"/>
            <a:ext cx="1096804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nl-NL" sz="2000" b="0" i="1" u="none" strike="noStrike" cap="none" normalizeH="0" baseline="0" dirty="0" bmk="_Toc522471951">
                <a:ln>
                  <a:noFill/>
                </a:ln>
                <a:solidFill>
                  <a:srgbClr val="44546A"/>
                </a:solidFill>
                <a:effectLst/>
                <a:latin typeface="Georgia" panose="02040502050405020303" pitchFamily="18" charset="0"/>
                <a:ea typeface="Calibri" panose="020F0502020204030204" pitchFamily="34" charset="0"/>
                <a:cs typeface="Times New Roman" panose="02020603050405020304" pitchFamily="18" charset="0"/>
              </a:rPr>
              <a:t>Overzicht van in gemeente Borger-Odoorn gesloten scholen in de afgelopen decennia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nl-NL" sz="900" b="0" i="1" u="none" strike="noStrike" cap="none" normalizeH="0" baseline="0" dirty="0" bmk="_Toc522471951">
                <a:ln>
                  <a:noFill/>
                </a:ln>
                <a:solidFill>
                  <a:srgbClr val="44546A"/>
                </a:solidFill>
                <a:effectLst/>
                <a:latin typeface="Georgia" panose="02040502050405020303" pitchFamily="18" charset="0"/>
                <a:ea typeface="Calibri" panose="020F0502020204030204" pitchFamily="34" charset="0"/>
                <a:cs typeface="Times New Roman" panose="02020603050405020304" pitchFamily="18" charset="0"/>
              </a:rPr>
              <a:t> (bronnen: NPO Radio 1, 2010; Dagblad van het Noorden, 2010; RTV </a:t>
            </a:r>
            <a:r>
              <a:rPr kumimoji="0" lang="nl-NL" altLang="nl-NL" sz="900" b="0" i="1" u="none" strike="noStrike" cap="none" normalizeH="0" baseline="0" dirty="0" err="1" bmk="_Toc522471951">
                <a:ln>
                  <a:noFill/>
                </a:ln>
                <a:solidFill>
                  <a:srgbClr val="44546A"/>
                </a:solidFill>
                <a:effectLst/>
                <a:latin typeface="Georgia" panose="02040502050405020303" pitchFamily="18" charset="0"/>
                <a:ea typeface="Calibri" panose="020F0502020204030204" pitchFamily="34" charset="0"/>
                <a:cs typeface="Times New Roman" panose="02020603050405020304" pitchFamily="18" charset="0"/>
              </a:rPr>
              <a:t>Drente</a:t>
            </a:r>
            <a:r>
              <a:rPr kumimoji="0" lang="nl-NL" altLang="nl-NL" sz="900" b="0" i="1" u="none" strike="noStrike" cap="none" normalizeH="0" baseline="0" dirty="0" bmk="_Toc522471951">
                <a:ln>
                  <a:noFill/>
                </a:ln>
                <a:solidFill>
                  <a:srgbClr val="44546A"/>
                </a:solidFill>
                <a:effectLst/>
                <a:latin typeface="Georgia" panose="02040502050405020303" pitchFamily="18" charset="0"/>
                <a:ea typeface="Calibri" panose="020F0502020204030204" pitchFamily="34" charset="0"/>
                <a:cs typeface="Times New Roman" panose="02020603050405020304" pitchFamily="18" charset="0"/>
              </a:rPr>
              <a:t>, 2010; RTV Drenthe, 2013; Eeserveen, 2018)</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4098" name="Afbeelding 52" descr="Leraar">
            <a:extLst>
              <a:ext uri="{FF2B5EF4-FFF2-40B4-BE49-F238E27FC236}">
                <a16:creationId xmlns:a16="http://schemas.microsoft.com/office/drawing/2014/main" id="{10EE255C-F2A3-402D-B8D5-778F92A2A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Afbeelding 55" descr="Leraar">
            <a:extLst>
              <a:ext uri="{FF2B5EF4-FFF2-40B4-BE49-F238E27FC236}">
                <a16:creationId xmlns:a16="http://schemas.microsoft.com/office/drawing/2014/main" id="{9E9A84F8-A7C6-42A5-B85A-EE0D9D832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Afbeelding 56" descr="Leraar">
            <a:extLst>
              <a:ext uri="{FF2B5EF4-FFF2-40B4-BE49-F238E27FC236}">
                <a16:creationId xmlns:a16="http://schemas.microsoft.com/office/drawing/2014/main" id="{AA1FF3F5-6B08-4A3A-B59B-7A657B890E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Afbeelding 57" descr="Leraar">
            <a:extLst>
              <a:ext uri="{FF2B5EF4-FFF2-40B4-BE49-F238E27FC236}">
                <a16:creationId xmlns:a16="http://schemas.microsoft.com/office/drawing/2014/main" id="{3B8155A0-9246-4FF6-BC7C-54240D589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Afbeelding 64" descr="Leraar">
            <a:extLst>
              <a:ext uri="{FF2B5EF4-FFF2-40B4-BE49-F238E27FC236}">
                <a16:creationId xmlns:a16="http://schemas.microsoft.com/office/drawing/2014/main" id="{15378E09-35F9-4634-B9F7-A74FA8C49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Afbeelding 76" descr="Leraar">
            <a:extLst>
              <a:ext uri="{FF2B5EF4-FFF2-40B4-BE49-F238E27FC236}">
                <a16:creationId xmlns:a16="http://schemas.microsoft.com/office/drawing/2014/main" id="{0367C6E6-621B-4C4D-864A-5CDFC3C5F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Afbeelding 77" descr="Leraar">
            <a:extLst>
              <a:ext uri="{FF2B5EF4-FFF2-40B4-BE49-F238E27FC236}">
                <a16:creationId xmlns:a16="http://schemas.microsoft.com/office/drawing/2014/main" id="{D8502005-B42A-441F-B887-5760A110B0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Afbeelding 84" descr="Leraar">
            <a:extLst>
              <a:ext uri="{FF2B5EF4-FFF2-40B4-BE49-F238E27FC236}">
                <a16:creationId xmlns:a16="http://schemas.microsoft.com/office/drawing/2014/main" id="{BE3DF6A0-EAFF-497B-9AC9-76D75CDE8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Afbeelding 73" descr="Leraar">
            <a:extLst>
              <a:ext uri="{FF2B5EF4-FFF2-40B4-BE49-F238E27FC236}">
                <a16:creationId xmlns:a16="http://schemas.microsoft.com/office/drawing/2014/main" id="{199D51AC-2376-4B2F-B14B-E9CFC4EEA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Afbeelding 78" descr="Leraar">
            <a:extLst>
              <a:ext uri="{FF2B5EF4-FFF2-40B4-BE49-F238E27FC236}">
                <a16:creationId xmlns:a16="http://schemas.microsoft.com/office/drawing/2014/main" id="{5078E8FF-A99B-4F91-B85E-47120C476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Afbeelding 79" descr="Leraar">
            <a:extLst>
              <a:ext uri="{FF2B5EF4-FFF2-40B4-BE49-F238E27FC236}">
                <a16:creationId xmlns:a16="http://schemas.microsoft.com/office/drawing/2014/main" id="{1C1717A5-1685-4DD2-BD6C-94C14B37F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09" name="Afbeelding 74" descr="Leraar">
            <a:extLst>
              <a:ext uri="{FF2B5EF4-FFF2-40B4-BE49-F238E27FC236}">
                <a16:creationId xmlns:a16="http://schemas.microsoft.com/office/drawing/2014/main" id="{D2F267CF-62DD-48DA-9E26-C8D6897F3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Afbeelding 80" descr="Leraar">
            <a:extLst>
              <a:ext uri="{FF2B5EF4-FFF2-40B4-BE49-F238E27FC236}">
                <a16:creationId xmlns:a16="http://schemas.microsoft.com/office/drawing/2014/main" id="{255790E4-85D5-427D-A3EA-756D19E33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Afbeelding 81" descr="Leraar">
            <a:extLst>
              <a:ext uri="{FF2B5EF4-FFF2-40B4-BE49-F238E27FC236}">
                <a16:creationId xmlns:a16="http://schemas.microsoft.com/office/drawing/2014/main" id="{DC79743C-8160-44C3-9EF7-B60409B03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Afbeelding 82" descr="Leraar">
            <a:extLst>
              <a:ext uri="{FF2B5EF4-FFF2-40B4-BE49-F238E27FC236}">
                <a16:creationId xmlns:a16="http://schemas.microsoft.com/office/drawing/2014/main" id="{F5DA3EAC-7092-4DCC-9348-1B03F7A28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13" name="Afbeelding 75" descr="Leraar">
            <a:extLst>
              <a:ext uri="{FF2B5EF4-FFF2-40B4-BE49-F238E27FC236}">
                <a16:creationId xmlns:a16="http://schemas.microsoft.com/office/drawing/2014/main" id="{34BB36B0-90F1-4F4E-9A64-A57EE4E12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Afbeelding 83" descr="Leraar">
            <a:extLst>
              <a:ext uri="{FF2B5EF4-FFF2-40B4-BE49-F238E27FC236}">
                <a16:creationId xmlns:a16="http://schemas.microsoft.com/office/drawing/2014/main" id="{714AD071-1A7C-4FFA-A0DB-26D0508D0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15" name="Afbeelding 85" descr="Leraar">
            <a:extLst>
              <a:ext uri="{FF2B5EF4-FFF2-40B4-BE49-F238E27FC236}">
                <a16:creationId xmlns:a16="http://schemas.microsoft.com/office/drawing/2014/main" id="{57AF8136-C0FC-4A40-8330-935B8596E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Leraar">
            <a:extLst>
              <a:ext uri="{FF2B5EF4-FFF2-40B4-BE49-F238E27FC236}">
                <a16:creationId xmlns:a16="http://schemas.microsoft.com/office/drawing/2014/main" id="{330A68A2-578A-493A-961E-2AFB6D635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descr="Leraar">
            <a:extLst>
              <a:ext uri="{FF2B5EF4-FFF2-40B4-BE49-F238E27FC236}">
                <a16:creationId xmlns:a16="http://schemas.microsoft.com/office/drawing/2014/main" id="{A719C532-55DC-4F4A-9A3E-92E4B7C56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Leraar">
            <a:extLst>
              <a:ext uri="{FF2B5EF4-FFF2-40B4-BE49-F238E27FC236}">
                <a16:creationId xmlns:a16="http://schemas.microsoft.com/office/drawing/2014/main" id="{9B7EB118-B7D4-4487-ABAC-249B8FB5F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19" name="Picture 23" descr="Leraar">
            <a:extLst>
              <a:ext uri="{FF2B5EF4-FFF2-40B4-BE49-F238E27FC236}">
                <a16:creationId xmlns:a16="http://schemas.microsoft.com/office/drawing/2014/main" id="{E5DB8551-6582-4667-9E4A-8F1FE2754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Leraar">
            <a:extLst>
              <a:ext uri="{FF2B5EF4-FFF2-40B4-BE49-F238E27FC236}">
                <a16:creationId xmlns:a16="http://schemas.microsoft.com/office/drawing/2014/main" id="{4CD9B0E5-B595-4C50-9FEE-21A22CB6F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25" descr="Leraar">
            <a:extLst>
              <a:ext uri="{FF2B5EF4-FFF2-40B4-BE49-F238E27FC236}">
                <a16:creationId xmlns:a16="http://schemas.microsoft.com/office/drawing/2014/main" id="{970B0320-6C50-4987-9927-99B2F1137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Leraar">
            <a:extLst>
              <a:ext uri="{FF2B5EF4-FFF2-40B4-BE49-F238E27FC236}">
                <a16:creationId xmlns:a16="http://schemas.microsoft.com/office/drawing/2014/main" id="{CFB05313-4A3E-4049-BC24-131557C83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23" name="Picture 27" descr="Leraar">
            <a:extLst>
              <a:ext uri="{FF2B5EF4-FFF2-40B4-BE49-F238E27FC236}">
                <a16:creationId xmlns:a16="http://schemas.microsoft.com/office/drawing/2014/main" id="{4CEC15C1-53AA-480E-A3BF-0428613879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Leraar">
            <a:extLst>
              <a:ext uri="{FF2B5EF4-FFF2-40B4-BE49-F238E27FC236}">
                <a16:creationId xmlns:a16="http://schemas.microsoft.com/office/drawing/2014/main" id="{CCE69FC1-5D65-4E26-9734-00188051E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25" name="Picture 29" descr="Leraar">
            <a:extLst>
              <a:ext uri="{FF2B5EF4-FFF2-40B4-BE49-F238E27FC236}">
                <a16:creationId xmlns:a16="http://schemas.microsoft.com/office/drawing/2014/main" id="{C9AB7E5A-3D3A-4778-A183-DBC74F51B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Leraar">
            <a:extLst>
              <a:ext uri="{FF2B5EF4-FFF2-40B4-BE49-F238E27FC236}">
                <a16:creationId xmlns:a16="http://schemas.microsoft.com/office/drawing/2014/main" id="{9782F245-30F4-4E55-88D9-5D61A6971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27" name="Picture 31" descr="Leraar">
            <a:extLst>
              <a:ext uri="{FF2B5EF4-FFF2-40B4-BE49-F238E27FC236}">
                <a16:creationId xmlns:a16="http://schemas.microsoft.com/office/drawing/2014/main" id="{4D7579E6-60DB-40EA-AA52-308E2B64E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Leraar">
            <a:extLst>
              <a:ext uri="{FF2B5EF4-FFF2-40B4-BE49-F238E27FC236}">
                <a16:creationId xmlns:a16="http://schemas.microsoft.com/office/drawing/2014/main" id="{751BEE8E-B8EB-4B98-A879-E4B986C02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29" name="Picture 33" descr="Leraar">
            <a:extLst>
              <a:ext uri="{FF2B5EF4-FFF2-40B4-BE49-F238E27FC236}">
                <a16:creationId xmlns:a16="http://schemas.microsoft.com/office/drawing/2014/main" id="{8A219B7A-3CF8-4A67-8733-FC86EDDDC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Leraar">
            <a:extLst>
              <a:ext uri="{FF2B5EF4-FFF2-40B4-BE49-F238E27FC236}">
                <a16:creationId xmlns:a16="http://schemas.microsoft.com/office/drawing/2014/main" id="{7C0D0A6A-50BC-49BC-9226-627CF6274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31" name="Picture 35" descr="Leraar">
            <a:extLst>
              <a:ext uri="{FF2B5EF4-FFF2-40B4-BE49-F238E27FC236}">
                <a16:creationId xmlns:a16="http://schemas.microsoft.com/office/drawing/2014/main" id="{0115B444-2D29-4787-820D-38C365CE4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Leraar">
            <a:extLst>
              <a:ext uri="{FF2B5EF4-FFF2-40B4-BE49-F238E27FC236}">
                <a16:creationId xmlns:a16="http://schemas.microsoft.com/office/drawing/2014/main" id="{2EDA56E2-5911-4901-B092-44A52A90D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33" name="Picture 37" descr="Leraar">
            <a:extLst>
              <a:ext uri="{FF2B5EF4-FFF2-40B4-BE49-F238E27FC236}">
                <a16:creationId xmlns:a16="http://schemas.microsoft.com/office/drawing/2014/main" id="{62373578-AE05-457E-95B3-C0D7F53FC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34" name="Picture 38" descr="Leraar">
            <a:extLst>
              <a:ext uri="{FF2B5EF4-FFF2-40B4-BE49-F238E27FC236}">
                <a16:creationId xmlns:a16="http://schemas.microsoft.com/office/drawing/2014/main" id="{28763106-0BDF-40AE-BBBF-B0CBBAA9E2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35" name="Picture 39" descr="Leraar">
            <a:extLst>
              <a:ext uri="{FF2B5EF4-FFF2-40B4-BE49-F238E27FC236}">
                <a16:creationId xmlns:a16="http://schemas.microsoft.com/office/drawing/2014/main" id="{084CAAF4-2FFD-47B9-B5ED-52ACA12B9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36" name="Picture 40" descr="Leraar">
            <a:extLst>
              <a:ext uri="{FF2B5EF4-FFF2-40B4-BE49-F238E27FC236}">
                <a16:creationId xmlns:a16="http://schemas.microsoft.com/office/drawing/2014/main" id="{EC06507B-240F-49A9-8817-0025563C1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37" name="Picture 41" descr="Leraar">
            <a:extLst>
              <a:ext uri="{FF2B5EF4-FFF2-40B4-BE49-F238E27FC236}">
                <a16:creationId xmlns:a16="http://schemas.microsoft.com/office/drawing/2014/main" id="{7976E1D8-B721-405C-A4E1-A4007082C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38" name="Picture 42" descr="Leraar">
            <a:extLst>
              <a:ext uri="{FF2B5EF4-FFF2-40B4-BE49-F238E27FC236}">
                <a16:creationId xmlns:a16="http://schemas.microsoft.com/office/drawing/2014/main" id="{CE3C7B4A-F91A-4030-90D6-4FECB3CFE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39" name="Picture 43" descr="Leraar">
            <a:extLst>
              <a:ext uri="{FF2B5EF4-FFF2-40B4-BE49-F238E27FC236}">
                <a16:creationId xmlns:a16="http://schemas.microsoft.com/office/drawing/2014/main" id="{DA16ECBA-F3B1-4D4B-9D0F-54EB3B579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40" name="Picture 44" descr="Leraar">
            <a:extLst>
              <a:ext uri="{FF2B5EF4-FFF2-40B4-BE49-F238E27FC236}">
                <a16:creationId xmlns:a16="http://schemas.microsoft.com/office/drawing/2014/main" id="{7799C03F-CFFA-45F3-9592-570309697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41" name="Picture 45" descr="Leraar">
            <a:extLst>
              <a:ext uri="{FF2B5EF4-FFF2-40B4-BE49-F238E27FC236}">
                <a16:creationId xmlns:a16="http://schemas.microsoft.com/office/drawing/2014/main" id="{5EF01AE4-F814-4954-B1B1-81DD28251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42" name="Picture 46" descr="Leraar">
            <a:extLst>
              <a:ext uri="{FF2B5EF4-FFF2-40B4-BE49-F238E27FC236}">
                <a16:creationId xmlns:a16="http://schemas.microsoft.com/office/drawing/2014/main" id="{C9131B3A-78E1-465B-AC4C-FFEB59A57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43" name="Picture 47" descr="Leraar">
            <a:extLst>
              <a:ext uri="{FF2B5EF4-FFF2-40B4-BE49-F238E27FC236}">
                <a16:creationId xmlns:a16="http://schemas.microsoft.com/office/drawing/2014/main" id="{D66534AB-33BE-4C3F-9F56-8D6F20256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44" name="Picture 48" descr="Leraar">
            <a:extLst>
              <a:ext uri="{FF2B5EF4-FFF2-40B4-BE49-F238E27FC236}">
                <a16:creationId xmlns:a16="http://schemas.microsoft.com/office/drawing/2014/main" id="{7355DADE-391B-4615-A21C-C812A6CA8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45" name="Picture 49" descr="Leraar">
            <a:extLst>
              <a:ext uri="{FF2B5EF4-FFF2-40B4-BE49-F238E27FC236}">
                <a16:creationId xmlns:a16="http://schemas.microsoft.com/office/drawing/2014/main" id="{102597A2-3BCA-4850-9A3C-2D8681EC8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46" name="Picture 50" descr="Leraar">
            <a:extLst>
              <a:ext uri="{FF2B5EF4-FFF2-40B4-BE49-F238E27FC236}">
                <a16:creationId xmlns:a16="http://schemas.microsoft.com/office/drawing/2014/main" id="{44468389-851D-4ABF-B162-309B24EA5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47" name="Picture 51" descr="Leraar">
            <a:extLst>
              <a:ext uri="{FF2B5EF4-FFF2-40B4-BE49-F238E27FC236}">
                <a16:creationId xmlns:a16="http://schemas.microsoft.com/office/drawing/2014/main" id="{726FC771-5661-43A4-9959-9A0F81290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48" name="Picture 52" descr="Leraar">
            <a:extLst>
              <a:ext uri="{FF2B5EF4-FFF2-40B4-BE49-F238E27FC236}">
                <a16:creationId xmlns:a16="http://schemas.microsoft.com/office/drawing/2014/main" id="{8EDB7694-00D1-4BD6-92F3-0A384C4D89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49" name="Picture 53" descr="Leraar">
            <a:extLst>
              <a:ext uri="{FF2B5EF4-FFF2-40B4-BE49-F238E27FC236}">
                <a16:creationId xmlns:a16="http://schemas.microsoft.com/office/drawing/2014/main" id="{34C324CF-87BB-47B8-AB5E-BC9930EE3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50" name="Picture 54" descr="Leraar">
            <a:extLst>
              <a:ext uri="{FF2B5EF4-FFF2-40B4-BE49-F238E27FC236}">
                <a16:creationId xmlns:a16="http://schemas.microsoft.com/office/drawing/2014/main" id="{8BDFC261-5F7C-44E5-B748-C49A69BD0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pic>
        <p:nvPicPr>
          <p:cNvPr id="4151" name="Picture 55" descr="Leraar">
            <a:extLst>
              <a:ext uri="{FF2B5EF4-FFF2-40B4-BE49-F238E27FC236}">
                <a16:creationId xmlns:a16="http://schemas.microsoft.com/office/drawing/2014/main" id="{A4F0D667-3841-48ED-9366-FF2876295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825" b="-20847"/>
          <a:stretch>
            <a:fillRect/>
          </a:stretch>
        </p:blipFill>
        <p:spPr bwMode="auto">
          <a:xfrm>
            <a:off x="0" y="0"/>
            <a:ext cx="279400" cy="27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784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Voorzieningen		</a:t>
            </a:r>
          </a:p>
        </p:txBody>
      </p:sp>
      <p:sp>
        <p:nvSpPr>
          <p:cNvPr id="3" name="Tijdelijke aanduiding voor inhoud 2"/>
          <p:cNvSpPr>
            <a:spLocks noGrp="1"/>
          </p:cNvSpPr>
          <p:nvPr>
            <p:ph idx="1"/>
          </p:nvPr>
        </p:nvSpPr>
        <p:spPr/>
        <p:txBody>
          <a:bodyPr/>
          <a:lstStyle/>
          <a:p>
            <a:r>
              <a:rPr lang="nl-NL" dirty="0"/>
              <a:t>‘Grijze dorpen’ kennen een positief migratiesaldo voor 65-plussers</a:t>
            </a:r>
          </a:p>
          <a:p>
            <a:r>
              <a:rPr lang="nl-NL" dirty="0"/>
              <a:t>Verklaring: aanwezigheid type voorzieningen?</a:t>
            </a:r>
          </a:p>
          <a:p>
            <a:endParaRPr lang="nl-NL" dirty="0"/>
          </a:p>
          <a:p>
            <a:r>
              <a:rPr lang="nl-NL" dirty="0"/>
              <a:t>Triple A-voorzieningen: </a:t>
            </a:r>
          </a:p>
          <a:p>
            <a:pPr lvl="1"/>
            <a:r>
              <a:rPr lang="nl-NL" b="1" dirty="0"/>
              <a:t>A</a:t>
            </a:r>
            <a:r>
              <a:rPr lang="nl-NL" dirty="0"/>
              <a:t>rts </a:t>
            </a:r>
          </a:p>
          <a:p>
            <a:pPr lvl="1"/>
            <a:r>
              <a:rPr lang="nl-NL" b="1" dirty="0"/>
              <a:t>A</a:t>
            </a:r>
            <a:r>
              <a:rPr lang="nl-NL" dirty="0"/>
              <a:t>potheek</a:t>
            </a:r>
          </a:p>
          <a:p>
            <a:pPr lvl="1"/>
            <a:r>
              <a:rPr lang="nl-NL" b="1" dirty="0"/>
              <a:t>A</a:t>
            </a:r>
            <a:r>
              <a:rPr lang="nl-NL" dirty="0"/>
              <a:t>ldi (supermarkt)</a:t>
            </a:r>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3392930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Triple A-voorzieningen		</a:t>
            </a:r>
          </a:p>
        </p:txBody>
      </p:sp>
      <p:pic>
        <p:nvPicPr>
          <p:cNvPr id="5" name="Tijdelijke aanduiding voor inhoud 4">
            <a:extLst>
              <a:ext uri="{FF2B5EF4-FFF2-40B4-BE49-F238E27FC236}">
                <a16:creationId xmlns:a16="http://schemas.microsoft.com/office/drawing/2014/main" id="{D4CF47FC-C0F2-4296-A516-F7FF13892672}"/>
              </a:ext>
            </a:extLst>
          </p:cNvPr>
          <p:cNvPicPr>
            <a:picLocks noGrp="1" noChangeAspect="1"/>
          </p:cNvPicPr>
          <p:nvPr>
            <p:ph idx="1"/>
          </p:nvPr>
        </p:nvPicPr>
        <p:blipFill rotWithShape="1">
          <a:blip r:embed="rId3"/>
          <a:srcRect l="10028" t="47308" r="60726" b="27658"/>
          <a:stretch/>
        </p:blipFill>
        <p:spPr>
          <a:xfrm>
            <a:off x="1878228" y="2231293"/>
            <a:ext cx="8017434" cy="3860588"/>
          </a:xfrm>
          <a:prstGeom prst="rect">
            <a:avLst/>
          </a:prstGeom>
        </p:spPr>
      </p:pic>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
        <p:nvSpPr>
          <p:cNvPr id="3" name="Ovaal 2">
            <a:extLst>
              <a:ext uri="{FF2B5EF4-FFF2-40B4-BE49-F238E27FC236}">
                <a16:creationId xmlns:a16="http://schemas.microsoft.com/office/drawing/2014/main" id="{492E4D7D-A6D3-41B9-9F2B-F2CA0DA206C4}"/>
              </a:ext>
            </a:extLst>
          </p:cNvPr>
          <p:cNvSpPr/>
          <p:nvPr/>
        </p:nvSpPr>
        <p:spPr>
          <a:xfrm>
            <a:off x="1819259" y="2623930"/>
            <a:ext cx="954157" cy="646044"/>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859FF75D-210B-442D-A19F-65EB0BDED2B1}"/>
              </a:ext>
            </a:extLst>
          </p:cNvPr>
          <p:cNvSpPr/>
          <p:nvPr/>
        </p:nvSpPr>
        <p:spPr>
          <a:xfrm>
            <a:off x="1878228" y="4161587"/>
            <a:ext cx="1421563" cy="646044"/>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F11E80D0-9E84-409C-836D-0156FDFFDA23}"/>
              </a:ext>
            </a:extLst>
          </p:cNvPr>
          <p:cNvSpPr/>
          <p:nvPr/>
        </p:nvSpPr>
        <p:spPr>
          <a:xfrm>
            <a:off x="1878228" y="3339589"/>
            <a:ext cx="954157" cy="646044"/>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686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85A4C1-F5BC-491F-8333-5264AF2BE431}"/>
              </a:ext>
            </a:extLst>
          </p:cNvPr>
          <p:cNvSpPr>
            <a:spLocks noGrp="1"/>
          </p:cNvSpPr>
          <p:nvPr>
            <p:ph type="title"/>
          </p:nvPr>
        </p:nvSpPr>
        <p:spPr/>
        <p:txBody>
          <a:bodyPr/>
          <a:lstStyle/>
          <a:p>
            <a:endParaRPr lang="nl-NL" dirty="0"/>
          </a:p>
        </p:txBody>
      </p:sp>
      <p:sp>
        <p:nvSpPr>
          <p:cNvPr id="7" name="Tijdelijke aanduiding voor inhoud 6">
            <a:extLst>
              <a:ext uri="{FF2B5EF4-FFF2-40B4-BE49-F238E27FC236}">
                <a16:creationId xmlns:a16="http://schemas.microsoft.com/office/drawing/2014/main" id="{BF2A49A7-1D3A-4F59-890B-3FF12D5BFF64}"/>
              </a:ext>
            </a:extLst>
          </p:cNvPr>
          <p:cNvSpPr>
            <a:spLocks noGrp="1"/>
          </p:cNvSpPr>
          <p:nvPr>
            <p:ph idx="1"/>
          </p:nvPr>
        </p:nvSpPr>
        <p:spPr/>
        <p:txBody>
          <a:bodyPr/>
          <a:lstStyle/>
          <a:p>
            <a:endParaRPr lang="nl-NL"/>
          </a:p>
        </p:txBody>
      </p:sp>
      <p:pic>
        <p:nvPicPr>
          <p:cNvPr id="8" name="Afbeelding 7">
            <a:extLst>
              <a:ext uri="{FF2B5EF4-FFF2-40B4-BE49-F238E27FC236}">
                <a16:creationId xmlns:a16="http://schemas.microsoft.com/office/drawing/2014/main" id="{8B29440F-F993-492A-BECB-4C8056308942}"/>
              </a:ext>
            </a:extLst>
          </p:cNvPr>
          <p:cNvPicPr/>
          <p:nvPr/>
        </p:nvPicPr>
        <p:blipFill rotWithShape="1">
          <a:blip r:embed="rId3"/>
          <a:srcRect l="36732" t="26859" r="37736" b="11780"/>
          <a:stretch/>
        </p:blipFill>
        <p:spPr bwMode="auto">
          <a:xfrm>
            <a:off x="3530010" y="170120"/>
            <a:ext cx="4816548" cy="6687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4805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Voorzieningen: leefgebieden		</a:t>
            </a:r>
          </a:p>
        </p:txBody>
      </p:sp>
      <p:sp>
        <p:nvSpPr>
          <p:cNvPr id="3" name="Tijdelijke aanduiding voor inhoud 2"/>
          <p:cNvSpPr>
            <a:spLocks noGrp="1"/>
          </p:cNvSpPr>
          <p:nvPr>
            <p:ph idx="1"/>
          </p:nvPr>
        </p:nvSpPr>
        <p:spPr/>
        <p:txBody>
          <a:bodyPr/>
          <a:lstStyle/>
          <a:p>
            <a:r>
              <a:rPr lang="nl-NL" dirty="0"/>
              <a:t>Nota Leefgebieden 1 – van zes hoofdkernen naar vier leefgebieden (2012)</a:t>
            </a:r>
          </a:p>
          <a:p>
            <a:r>
              <a:rPr lang="nl-NL" dirty="0"/>
              <a:t>Gebruik van voorzieningen: wie gaat waarheen voor wat?</a:t>
            </a:r>
          </a:p>
          <a:p>
            <a:pPr lvl="1"/>
            <a:r>
              <a:rPr lang="nl-NL" dirty="0"/>
              <a:t>Leefgebied 1: gericht op Stadskanaal</a:t>
            </a:r>
          </a:p>
          <a:p>
            <a:pPr lvl="1"/>
            <a:r>
              <a:rPr lang="nl-NL" dirty="0"/>
              <a:t>Leefgebied 2: gericht op Musselkanaal en eigen voorzieningen</a:t>
            </a:r>
          </a:p>
          <a:p>
            <a:pPr lvl="1"/>
            <a:r>
              <a:rPr lang="nl-NL" dirty="0"/>
              <a:t>Leefgebied 3: gericht op eigen voorzieningen, Odoorn en deels op Emmen</a:t>
            </a:r>
          </a:p>
          <a:p>
            <a:pPr lvl="1"/>
            <a:r>
              <a:rPr lang="nl-NL" dirty="0"/>
              <a:t>Leefgebied 4: gericht op Borger</a:t>
            </a:r>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3606725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a:t>
            </a:r>
          </a:p>
        </p:txBody>
      </p:sp>
      <p:sp>
        <p:nvSpPr>
          <p:cNvPr id="3" name="Tijdelijke aanduiding voor inhoud 2"/>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pic>
        <p:nvPicPr>
          <p:cNvPr id="5" name="Afbeelding 4">
            <a:extLst>
              <a:ext uri="{FF2B5EF4-FFF2-40B4-BE49-F238E27FC236}">
                <a16:creationId xmlns:a16="http://schemas.microsoft.com/office/drawing/2014/main" id="{A3CF815C-DB7A-47F7-B590-BE40B78C714C}"/>
              </a:ext>
            </a:extLst>
          </p:cNvPr>
          <p:cNvPicPr/>
          <p:nvPr/>
        </p:nvPicPr>
        <p:blipFill rotWithShape="1">
          <a:blip r:embed="rId4">
            <a:extLst>
              <a:ext uri="{28A0092B-C50C-407E-A947-70E740481C1C}">
                <a14:useLocalDpi xmlns:a14="http://schemas.microsoft.com/office/drawing/2010/main" val="0"/>
              </a:ext>
            </a:extLst>
          </a:blip>
          <a:srcRect l="21059" t="4470" r="19053"/>
          <a:stretch/>
        </p:blipFill>
        <p:spPr bwMode="auto">
          <a:xfrm>
            <a:off x="2302933" y="8666"/>
            <a:ext cx="7288328"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365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1341438"/>
            <a:ext cx="12187767" cy="792162"/>
          </a:xfrm>
        </p:spPr>
        <p:txBody>
          <a:bodyPr/>
          <a:lstStyle/>
          <a:p>
            <a:r>
              <a:rPr lang="nl-NL" sz="3600" dirty="0"/>
              <a:t>Samenvattend: de ruimtelijke verklaringen</a:t>
            </a:r>
          </a:p>
        </p:txBody>
      </p:sp>
      <p:sp>
        <p:nvSpPr>
          <p:cNvPr id="3" name="Tijdelijke aanduiding voor inhoud 2"/>
          <p:cNvSpPr>
            <a:spLocks noGrp="1"/>
          </p:cNvSpPr>
          <p:nvPr>
            <p:ph idx="1"/>
          </p:nvPr>
        </p:nvSpPr>
        <p:spPr/>
        <p:txBody>
          <a:bodyPr/>
          <a:lstStyle/>
          <a:p>
            <a:r>
              <a:rPr lang="nl-NL" b="1" dirty="0"/>
              <a:t>Grijze dorpen</a:t>
            </a:r>
            <a:r>
              <a:rPr lang="nl-NL" dirty="0"/>
              <a:t>: aanwezigheid triple a voorzieningen, aanwezigheid woon, welzijn en intensieve zorg cluster en leefgebieden</a:t>
            </a:r>
          </a:p>
          <a:p>
            <a:r>
              <a:rPr lang="nl-NL" b="1" dirty="0"/>
              <a:t>Jonge krimpdorpen</a:t>
            </a:r>
            <a:r>
              <a:rPr lang="nl-NL" dirty="0"/>
              <a:t>: landschapstype, lagere woningprijzen en aanwezigheid huurwoningen</a:t>
            </a:r>
          </a:p>
          <a:p>
            <a:r>
              <a:rPr lang="nl-NL" b="1" dirty="0"/>
              <a:t>Krimpdorpen</a:t>
            </a:r>
            <a:r>
              <a:rPr lang="nl-NL" dirty="0"/>
              <a:t>: hoge woningprijzen ontstaan door aantrekkelijk landschapstype</a:t>
            </a:r>
          </a:p>
          <a:p>
            <a:r>
              <a:rPr lang="nl-NL" b="1" dirty="0"/>
              <a:t>Stabiele dorpen</a:t>
            </a:r>
            <a:r>
              <a:rPr lang="nl-NL" dirty="0"/>
              <a:t>: hoog percentage koopwoningen en hoge mate verbondenheid. Kleinere dorpen met weinig voorzieningen </a:t>
            </a:r>
          </a:p>
          <a:p>
            <a:r>
              <a:rPr lang="nl-NL" b="1" dirty="0"/>
              <a:t>Kleine groeier</a:t>
            </a:r>
            <a:r>
              <a:rPr lang="nl-NL" dirty="0"/>
              <a:t>: unieke uitschieter?</a:t>
            </a:r>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3470947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Een verdieping: de dorpen in		</a:t>
            </a:r>
          </a:p>
        </p:txBody>
      </p:sp>
      <p:sp>
        <p:nvSpPr>
          <p:cNvPr id="3" name="Tijdelijke aanduiding voor inhoud 2"/>
          <p:cNvSpPr>
            <a:spLocks noGrp="1"/>
          </p:cNvSpPr>
          <p:nvPr>
            <p:ph idx="1"/>
          </p:nvPr>
        </p:nvSpPr>
        <p:spPr/>
        <p:txBody>
          <a:bodyPr/>
          <a:lstStyle/>
          <a:p>
            <a:r>
              <a:rPr lang="nl-NL" dirty="0"/>
              <a:t>Odoorn en Valthe</a:t>
            </a:r>
          </a:p>
          <a:p>
            <a:r>
              <a:rPr lang="nl-NL" dirty="0"/>
              <a:t>Interviews met jongeren tussen de 18 en 35 jaar</a:t>
            </a:r>
          </a:p>
          <a:p>
            <a:r>
              <a:rPr lang="nl-NL" dirty="0"/>
              <a:t>Waarom wonen zij waar zij wonen?</a:t>
            </a:r>
          </a:p>
          <a:p>
            <a:pPr marL="0" indent="0">
              <a:buNone/>
            </a:pPr>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2771683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C370B-24B2-4125-9C0F-0F8BFFF95F87}"/>
              </a:ext>
            </a:extLst>
          </p:cNvPr>
          <p:cNvSpPr>
            <a:spLocks noGrp="1"/>
          </p:cNvSpPr>
          <p:nvPr>
            <p:ph type="title"/>
          </p:nvPr>
        </p:nvSpPr>
        <p:spPr/>
        <p:txBody>
          <a:bodyPr/>
          <a:lstStyle/>
          <a:p>
            <a:r>
              <a:rPr lang="nl-NL" dirty="0"/>
              <a:t>Een verdieping: de dorpen in</a:t>
            </a:r>
          </a:p>
        </p:txBody>
      </p:sp>
      <p:sp>
        <p:nvSpPr>
          <p:cNvPr id="3" name="Tijdelijke aanduiding voor inhoud 2">
            <a:extLst>
              <a:ext uri="{FF2B5EF4-FFF2-40B4-BE49-F238E27FC236}">
                <a16:creationId xmlns:a16="http://schemas.microsoft.com/office/drawing/2014/main" id="{6003C89E-398A-4A57-8412-8C929507289C}"/>
              </a:ext>
            </a:extLst>
          </p:cNvPr>
          <p:cNvSpPr>
            <a:spLocks noGrp="1"/>
          </p:cNvSpPr>
          <p:nvPr>
            <p:ph idx="1"/>
          </p:nvPr>
        </p:nvSpPr>
        <p:spPr/>
        <p:txBody>
          <a:bodyPr/>
          <a:lstStyle/>
          <a:p>
            <a:pPr lvl="1"/>
            <a:r>
              <a:rPr lang="nl-NL" dirty="0"/>
              <a:t>Sociale binding onwijs belangrijk voor jongeren!</a:t>
            </a:r>
          </a:p>
          <a:p>
            <a:pPr lvl="1"/>
            <a:r>
              <a:rPr lang="nl-NL" dirty="0"/>
              <a:t>Ontstaan op basisschool of sportclub</a:t>
            </a:r>
          </a:p>
          <a:p>
            <a:pPr lvl="1"/>
            <a:r>
              <a:rPr lang="nl-NL" dirty="0"/>
              <a:t>Huizenmarkt: moeilijk om aan starterswoningen te komen</a:t>
            </a:r>
          </a:p>
          <a:p>
            <a:pPr lvl="1"/>
            <a:r>
              <a:rPr lang="nl-NL" dirty="0"/>
              <a:t>Werkgelegenheid en onderwijs spelen slechts kleine rol</a:t>
            </a:r>
          </a:p>
        </p:txBody>
      </p:sp>
    </p:spTree>
    <p:extLst>
      <p:ext uri="{BB962C8B-B14F-4D97-AF65-F5344CB8AC3E}">
        <p14:creationId xmlns:p14="http://schemas.microsoft.com/office/powerpoint/2010/main" val="1351689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F1C27-DE9F-4D46-8CBE-13549C024C22}"/>
              </a:ext>
            </a:extLst>
          </p:cNvPr>
          <p:cNvSpPr>
            <a:spLocks noGrp="1"/>
          </p:cNvSpPr>
          <p:nvPr>
            <p:ph type="ctrTitle"/>
          </p:nvPr>
        </p:nvSpPr>
        <p:spPr/>
        <p:txBody>
          <a:bodyPr anchor="ctr"/>
          <a:lstStyle/>
          <a:p>
            <a:pPr algn="ctr"/>
            <a:r>
              <a:rPr lang="nl-NL" sz="8000" dirty="0"/>
              <a:t>CONCLUSIES</a:t>
            </a:r>
          </a:p>
        </p:txBody>
      </p:sp>
      <p:sp>
        <p:nvSpPr>
          <p:cNvPr id="3" name="Ondertitel 2">
            <a:extLst>
              <a:ext uri="{FF2B5EF4-FFF2-40B4-BE49-F238E27FC236}">
                <a16:creationId xmlns:a16="http://schemas.microsoft.com/office/drawing/2014/main" id="{1C7B7C81-82B9-4DA6-9758-B432328CCD12}"/>
              </a:ext>
            </a:extLst>
          </p:cNvPr>
          <p:cNvSpPr>
            <a:spLocks noGrp="1"/>
          </p:cNvSpPr>
          <p:nvPr>
            <p:ph type="subTitle" sz="quarter" idx="1"/>
          </p:nvPr>
        </p:nvSpPr>
        <p:spPr/>
        <p:txBody>
          <a:bodyPr/>
          <a:lstStyle/>
          <a:p>
            <a:endParaRPr lang="nl-NL"/>
          </a:p>
        </p:txBody>
      </p:sp>
      <p:sp>
        <p:nvSpPr>
          <p:cNvPr id="4" name="Rechthoek 3">
            <a:extLst>
              <a:ext uri="{FF2B5EF4-FFF2-40B4-BE49-F238E27FC236}">
                <a16:creationId xmlns:a16="http://schemas.microsoft.com/office/drawing/2014/main" id="{51E352CD-A6C5-4892-8A49-B3F810A6DA05}"/>
              </a:ext>
            </a:extLst>
          </p:cNvPr>
          <p:cNvSpPr/>
          <p:nvPr/>
        </p:nvSpPr>
        <p:spPr>
          <a:xfrm>
            <a:off x="10005237" y="1084521"/>
            <a:ext cx="808075" cy="148856"/>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39217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33" y="1205086"/>
            <a:ext cx="12187767" cy="792162"/>
          </a:xfrm>
        </p:spPr>
        <p:txBody>
          <a:bodyPr/>
          <a:lstStyle/>
          <a:p>
            <a:r>
              <a:rPr lang="nl-NL" dirty="0"/>
              <a:t>Factoren die lokale variaties verklaren</a:t>
            </a:r>
          </a:p>
        </p:txBody>
      </p:sp>
      <p:sp>
        <p:nvSpPr>
          <p:cNvPr id="3" name="Tijdelijke aanduiding voor inhoud 2"/>
          <p:cNvSpPr>
            <a:spLocks noGrp="1"/>
          </p:cNvSpPr>
          <p:nvPr>
            <p:ph idx="1"/>
          </p:nvPr>
        </p:nvSpPr>
        <p:spPr>
          <a:xfrm>
            <a:off x="0" y="2230438"/>
            <a:ext cx="12187767" cy="4318000"/>
          </a:xfrm>
        </p:spPr>
        <p:txBody>
          <a:bodyPr/>
          <a:lstStyle/>
          <a:p>
            <a:r>
              <a:rPr lang="nl-NL" dirty="0"/>
              <a:t>Dorpskarakteristieken zwaarwegende factor</a:t>
            </a:r>
          </a:p>
          <a:p>
            <a:r>
              <a:rPr lang="nl-NL" dirty="0"/>
              <a:t>Economische factoren minder van invloed</a:t>
            </a:r>
          </a:p>
          <a:p>
            <a:r>
              <a:rPr lang="nl-NL" dirty="0"/>
              <a:t>Borger-Odoorn: sociale binding belangrijke factor voor jongeren</a:t>
            </a:r>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2992207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Overall conclusies	</a:t>
            </a:r>
          </a:p>
        </p:txBody>
      </p:sp>
      <p:sp>
        <p:nvSpPr>
          <p:cNvPr id="3" name="Tijdelijke aanduiding voor inhoud 2"/>
          <p:cNvSpPr>
            <a:spLocks noGrp="1"/>
          </p:cNvSpPr>
          <p:nvPr>
            <p:ph idx="1"/>
          </p:nvPr>
        </p:nvSpPr>
        <p:spPr/>
        <p:txBody>
          <a:bodyPr/>
          <a:lstStyle/>
          <a:p>
            <a:r>
              <a:rPr lang="nl-NL" dirty="0"/>
              <a:t>Krimp is niet eenduidig: lokale variaties binnen een krimpgebied</a:t>
            </a:r>
          </a:p>
          <a:p>
            <a:r>
              <a:rPr lang="nl-NL" dirty="0"/>
              <a:t>Verklaarbaar door ruimtelijke factoren</a:t>
            </a:r>
          </a:p>
          <a:p>
            <a:r>
              <a:rPr lang="nl-NL" dirty="0"/>
              <a:t>Geen </a:t>
            </a:r>
            <a:r>
              <a:rPr lang="nl-NL" dirty="0" err="1"/>
              <a:t>one</a:t>
            </a:r>
            <a:r>
              <a:rPr lang="nl-NL" dirty="0"/>
              <a:t> </a:t>
            </a:r>
            <a:r>
              <a:rPr lang="nl-NL" dirty="0" err="1"/>
              <a:t>size</a:t>
            </a:r>
            <a:r>
              <a:rPr lang="nl-NL" dirty="0"/>
              <a:t> fits </a:t>
            </a:r>
            <a:r>
              <a:rPr lang="nl-NL" dirty="0" err="1"/>
              <a:t>all</a:t>
            </a:r>
            <a:r>
              <a:rPr lang="nl-NL" dirty="0"/>
              <a:t> oplossing!</a:t>
            </a:r>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2723199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9DB83-BB75-403A-B429-4AD5F94EA681}"/>
              </a:ext>
            </a:extLst>
          </p:cNvPr>
          <p:cNvSpPr>
            <a:spLocks noGrp="1"/>
          </p:cNvSpPr>
          <p:nvPr>
            <p:ph type="title"/>
          </p:nvPr>
        </p:nvSpPr>
        <p:spPr/>
        <p:txBody>
          <a:bodyPr/>
          <a:lstStyle/>
          <a:p>
            <a:r>
              <a:rPr lang="nl-NL" dirty="0"/>
              <a:t>Aanbevelingen	</a:t>
            </a:r>
          </a:p>
        </p:txBody>
      </p:sp>
      <p:sp>
        <p:nvSpPr>
          <p:cNvPr id="3" name="Tijdelijke aanduiding voor inhoud 2">
            <a:extLst>
              <a:ext uri="{FF2B5EF4-FFF2-40B4-BE49-F238E27FC236}">
                <a16:creationId xmlns:a16="http://schemas.microsoft.com/office/drawing/2014/main" id="{C88FCE04-7FF7-4AEE-A2F5-86E061537004}"/>
              </a:ext>
            </a:extLst>
          </p:cNvPr>
          <p:cNvSpPr>
            <a:spLocks noGrp="1"/>
          </p:cNvSpPr>
          <p:nvPr>
            <p:ph idx="1"/>
          </p:nvPr>
        </p:nvSpPr>
        <p:spPr/>
        <p:txBody>
          <a:bodyPr/>
          <a:lstStyle/>
          <a:p>
            <a:r>
              <a:rPr lang="nl-NL" dirty="0"/>
              <a:t>Heb je cijfers op orde</a:t>
            </a:r>
          </a:p>
          <a:p>
            <a:r>
              <a:rPr lang="nl-NL" dirty="0"/>
              <a:t>Denk out of </a:t>
            </a:r>
            <a:r>
              <a:rPr lang="nl-NL" dirty="0" err="1"/>
              <a:t>the</a:t>
            </a:r>
            <a:r>
              <a:rPr lang="nl-NL" dirty="0"/>
              <a:t> box bij initiatieven uit de samenleving</a:t>
            </a:r>
          </a:p>
          <a:p>
            <a:r>
              <a:rPr lang="nl-NL" dirty="0"/>
              <a:t>Zorg voor plekken waar sociale </a:t>
            </a:r>
          </a:p>
          <a:p>
            <a:pPr marL="0" indent="0">
              <a:buNone/>
            </a:pPr>
            <a:r>
              <a:rPr lang="nl-NL" dirty="0"/>
              <a:t>binding kan ontstaan</a:t>
            </a:r>
          </a:p>
          <a:p>
            <a:pPr marL="0" indent="0">
              <a:buNone/>
            </a:pPr>
            <a:endParaRPr lang="nl-NL" dirty="0"/>
          </a:p>
          <a:p>
            <a:pPr marL="0" indent="0">
              <a:buNone/>
            </a:pPr>
            <a:r>
              <a:rPr lang="nl-NL" dirty="0"/>
              <a:t>Maak beleid per type of dorp!</a:t>
            </a:r>
          </a:p>
          <a:p>
            <a:endParaRPr lang="nl-NL" dirty="0"/>
          </a:p>
          <a:p>
            <a:endParaRPr lang="nl-NL" dirty="0"/>
          </a:p>
        </p:txBody>
      </p:sp>
      <p:pic>
        <p:nvPicPr>
          <p:cNvPr id="4" name="Afbeelding 3" descr="https://www.omgevingswetportaal.nl/binaries/medium/content/gallery/omgevingswetportaal/content-afbeeldingen/bzk-infographics/ig-mengpaneel-milieu.png">
            <a:extLst>
              <a:ext uri="{FF2B5EF4-FFF2-40B4-BE49-F238E27FC236}">
                <a16:creationId xmlns:a16="http://schemas.microsoft.com/office/drawing/2014/main" id="{75D93D5C-391A-499E-866C-223DF820100F}"/>
              </a:ext>
            </a:extLst>
          </p:cNvPr>
          <p:cNvPicPr/>
          <p:nvPr/>
        </p:nvPicPr>
        <p:blipFill rotWithShape="1">
          <a:blip r:embed="rId3">
            <a:extLst>
              <a:ext uri="{28A0092B-C50C-407E-A947-70E740481C1C}">
                <a14:useLocalDpi xmlns:a14="http://schemas.microsoft.com/office/drawing/2010/main" val="0"/>
              </a:ext>
            </a:extLst>
          </a:blip>
          <a:srcRect l="18076" t="31975" r="16208" b="5174"/>
          <a:stretch/>
        </p:blipFill>
        <p:spPr bwMode="auto">
          <a:xfrm>
            <a:off x="6351528" y="3247102"/>
            <a:ext cx="5039833" cy="33013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1401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ctr"/>
            <a:r>
              <a:rPr lang="nl-NL" dirty="0"/>
              <a:t>Einde introductie</a:t>
            </a:r>
            <a:r>
              <a:rPr lang="nl-NL" sz="2000" dirty="0"/>
              <a:t/>
            </a:r>
            <a:br>
              <a:rPr lang="nl-NL" sz="2000" dirty="0"/>
            </a:br>
            <a:r>
              <a:rPr lang="nl-NL" sz="2800" i="1" dirty="0"/>
              <a:t>Vragen?</a:t>
            </a:r>
            <a:endParaRPr lang="nl-NL" dirty="0"/>
          </a:p>
        </p:txBody>
      </p:sp>
      <p:sp>
        <p:nvSpPr>
          <p:cNvPr id="3" name="Ondertitel 2"/>
          <p:cNvSpPr>
            <a:spLocks noGrp="1"/>
          </p:cNvSpPr>
          <p:nvPr>
            <p:ph type="subTitle" sz="quarter" idx="1"/>
          </p:nvPr>
        </p:nvSpPr>
        <p:spPr>
          <a:xfrm>
            <a:off x="1125009" y="4107346"/>
            <a:ext cx="9937750" cy="395289"/>
          </a:xfrm>
        </p:spPr>
        <p:txBody>
          <a:bodyPr/>
          <a:lstStyle/>
          <a:p>
            <a:endParaRPr lang="nl-NL" dirty="0"/>
          </a:p>
          <a:p>
            <a:pPr algn="r"/>
            <a:endParaRPr lang="nl-NL" dirty="0"/>
          </a:p>
          <a:p>
            <a:pPr algn="r"/>
            <a:r>
              <a:rPr lang="nl-NL" dirty="0"/>
              <a:t>Marit Gorter</a:t>
            </a:r>
          </a:p>
          <a:p>
            <a:pPr algn="r"/>
            <a:r>
              <a:rPr lang="nl-NL" dirty="0"/>
              <a:t>marit.gorter@gmail.com</a:t>
            </a:r>
          </a:p>
          <a:p>
            <a:endParaRPr lang="nl-NL" dirty="0"/>
          </a:p>
        </p:txBody>
      </p:sp>
      <p:sp>
        <p:nvSpPr>
          <p:cNvPr id="4" name="Rechthoek 3">
            <a:extLst>
              <a:ext uri="{FF2B5EF4-FFF2-40B4-BE49-F238E27FC236}">
                <a16:creationId xmlns:a16="http://schemas.microsoft.com/office/drawing/2014/main" id="{659EA55B-2BE5-4B41-9D0B-F103A5DB3D43}"/>
              </a:ext>
            </a:extLst>
          </p:cNvPr>
          <p:cNvSpPr/>
          <p:nvPr/>
        </p:nvSpPr>
        <p:spPr>
          <a:xfrm>
            <a:off x="9988826" y="1023730"/>
            <a:ext cx="874644" cy="168966"/>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ECF8633D-A798-40FD-96F6-E975179C6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3883105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9E846-29E8-4730-B39E-52E37CAE711D}"/>
              </a:ext>
            </a:extLst>
          </p:cNvPr>
          <p:cNvSpPr>
            <a:spLocks noGrp="1"/>
          </p:cNvSpPr>
          <p:nvPr>
            <p:ph type="title"/>
          </p:nvPr>
        </p:nvSpPr>
        <p:spPr/>
        <p:txBody>
          <a:bodyPr/>
          <a:lstStyle/>
          <a:p>
            <a:r>
              <a:rPr lang="nl-NL" dirty="0"/>
              <a:t>Vandaag</a:t>
            </a:r>
          </a:p>
        </p:txBody>
      </p:sp>
      <p:sp>
        <p:nvSpPr>
          <p:cNvPr id="3" name="Tijdelijke aanduiding voor inhoud 2">
            <a:extLst>
              <a:ext uri="{FF2B5EF4-FFF2-40B4-BE49-F238E27FC236}">
                <a16:creationId xmlns:a16="http://schemas.microsoft.com/office/drawing/2014/main" id="{D9352F75-316B-4640-9FDB-C4746172BB76}"/>
              </a:ext>
            </a:extLst>
          </p:cNvPr>
          <p:cNvSpPr>
            <a:spLocks noGrp="1"/>
          </p:cNvSpPr>
          <p:nvPr>
            <p:ph idx="1"/>
          </p:nvPr>
        </p:nvSpPr>
        <p:spPr/>
        <p:txBody>
          <a:bodyPr/>
          <a:lstStyle/>
          <a:p>
            <a:r>
              <a:rPr lang="nl-NL" dirty="0"/>
              <a:t>Bevolkingstrends en –ontwikkelingen</a:t>
            </a:r>
          </a:p>
          <a:p>
            <a:r>
              <a:rPr lang="nl-NL" dirty="0"/>
              <a:t>Verklarende factoren</a:t>
            </a:r>
          </a:p>
          <a:p>
            <a:r>
              <a:rPr lang="nl-NL" dirty="0"/>
              <a:t>Onderzoeksopzet</a:t>
            </a:r>
          </a:p>
          <a:p>
            <a:r>
              <a:rPr lang="nl-NL" dirty="0"/>
              <a:t>Demografische analyse</a:t>
            </a:r>
          </a:p>
          <a:p>
            <a:r>
              <a:rPr lang="nl-NL" dirty="0"/>
              <a:t>Typologie van dorpen</a:t>
            </a:r>
          </a:p>
          <a:p>
            <a:r>
              <a:rPr lang="nl-NL" dirty="0"/>
              <a:t>(Ruimtelijke) verklaringen</a:t>
            </a:r>
          </a:p>
          <a:p>
            <a:r>
              <a:rPr lang="nl-NL" dirty="0"/>
              <a:t>Een verdiepingsslag: de dorpen in</a:t>
            </a:r>
          </a:p>
          <a:p>
            <a:r>
              <a:rPr lang="nl-NL" dirty="0"/>
              <a:t>Hoe nu verder?</a:t>
            </a:r>
          </a:p>
          <a:p>
            <a:endParaRPr lang="nl-NL" dirty="0"/>
          </a:p>
        </p:txBody>
      </p:sp>
      <p:sp>
        <p:nvSpPr>
          <p:cNvPr id="4" name="Rechteraccolade 3">
            <a:extLst>
              <a:ext uri="{FF2B5EF4-FFF2-40B4-BE49-F238E27FC236}">
                <a16:creationId xmlns:a16="http://schemas.microsoft.com/office/drawing/2014/main" id="{B8C824A1-FD43-4191-ACA2-EC4DFFE75696}"/>
              </a:ext>
            </a:extLst>
          </p:cNvPr>
          <p:cNvSpPr/>
          <p:nvPr/>
        </p:nvSpPr>
        <p:spPr>
          <a:xfrm>
            <a:off x="7219507" y="2230437"/>
            <a:ext cx="329609" cy="980595"/>
          </a:xfrm>
          <a:prstGeom prst="rightBrace">
            <a:avLst>
              <a:gd name="adj1" fmla="val 8333"/>
              <a:gd name="adj2" fmla="val 49179"/>
            </a:avLst>
          </a:prstGeom>
          <a:noFill/>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5" name="Rechteraccolade 4">
            <a:extLst>
              <a:ext uri="{FF2B5EF4-FFF2-40B4-BE49-F238E27FC236}">
                <a16:creationId xmlns:a16="http://schemas.microsoft.com/office/drawing/2014/main" id="{97AA3BA6-4331-4B30-BD88-FCC82B22F04D}"/>
              </a:ext>
            </a:extLst>
          </p:cNvPr>
          <p:cNvSpPr/>
          <p:nvPr/>
        </p:nvSpPr>
        <p:spPr>
          <a:xfrm>
            <a:off x="7219507" y="3307870"/>
            <a:ext cx="329609" cy="2486874"/>
          </a:xfrm>
          <a:prstGeom prst="rightBrace">
            <a:avLst>
              <a:gd name="adj1" fmla="val 8333"/>
              <a:gd name="adj2" fmla="val 49179"/>
            </a:avLst>
          </a:prstGeom>
          <a:noFill/>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6" name="Tekstvak 5">
            <a:extLst>
              <a:ext uri="{FF2B5EF4-FFF2-40B4-BE49-F238E27FC236}">
                <a16:creationId xmlns:a16="http://schemas.microsoft.com/office/drawing/2014/main" id="{8DF99112-8DCD-4BFE-A534-5489F5FF5B0B}"/>
              </a:ext>
            </a:extLst>
          </p:cNvPr>
          <p:cNvSpPr txBox="1"/>
          <p:nvPr/>
        </p:nvSpPr>
        <p:spPr>
          <a:xfrm>
            <a:off x="7644809" y="2427031"/>
            <a:ext cx="1616149" cy="369332"/>
          </a:xfrm>
          <a:prstGeom prst="rect">
            <a:avLst/>
          </a:prstGeom>
          <a:noFill/>
        </p:spPr>
        <p:txBody>
          <a:bodyPr wrap="square" rtlCol="0">
            <a:spAutoFit/>
          </a:bodyPr>
          <a:lstStyle/>
          <a:p>
            <a:r>
              <a:rPr lang="nl-NL" dirty="0"/>
              <a:t>Literatuur</a:t>
            </a:r>
          </a:p>
        </p:txBody>
      </p:sp>
      <p:sp>
        <p:nvSpPr>
          <p:cNvPr id="9" name="Tekstvak 8">
            <a:extLst>
              <a:ext uri="{FF2B5EF4-FFF2-40B4-BE49-F238E27FC236}">
                <a16:creationId xmlns:a16="http://schemas.microsoft.com/office/drawing/2014/main" id="{DDA89A99-FCF9-4DDA-AB3B-87B6F012CE73}"/>
              </a:ext>
            </a:extLst>
          </p:cNvPr>
          <p:cNvSpPr txBox="1"/>
          <p:nvPr/>
        </p:nvSpPr>
        <p:spPr>
          <a:xfrm>
            <a:off x="7644809" y="4366641"/>
            <a:ext cx="1616149" cy="369332"/>
          </a:xfrm>
          <a:prstGeom prst="rect">
            <a:avLst/>
          </a:prstGeom>
          <a:noFill/>
        </p:spPr>
        <p:txBody>
          <a:bodyPr wrap="square" rtlCol="0">
            <a:spAutoFit/>
          </a:bodyPr>
          <a:lstStyle/>
          <a:p>
            <a:r>
              <a:rPr lang="nl-NL" dirty="0"/>
              <a:t>Onderzoek</a:t>
            </a:r>
          </a:p>
        </p:txBody>
      </p:sp>
    </p:spTree>
    <p:extLst>
      <p:ext uri="{BB962C8B-B14F-4D97-AF65-F5344CB8AC3E}">
        <p14:creationId xmlns:p14="http://schemas.microsoft.com/office/powerpoint/2010/main" val="180094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5B33FF-17DE-40F0-93A7-22AD9DA30F40}"/>
              </a:ext>
            </a:extLst>
          </p:cNvPr>
          <p:cNvSpPr>
            <a:spLocks noGrp="1"/>
          </p:cNvSpPr>
          <p:nvPr>
            <p:ph type="title"/>
          </p:nvPr>
        </p:nvSpPr>
        <p:spPr/>
        <p:txBody>
          <a:bodyPr/>
          <a:lstStyle/>
          <a:p>
            <a:r>
              <a:rPr lang="nl-NL" dirty="0"/>
              <a:t>Aan de slag!</a:t>
            </a:r>
          </a:p>
        </p:txBody>
      </p:sp>
      <p:sp>
        <p:nvSpPr>
          <p:cNvPr id="3" name="Tijdelijke aanduiding voor inhoud 2">
            <a:extLst>
              <a:ext uri="{FF2B5EF4-FFF2-40B4-BE49-F238E27FC236}">
                <a16:creationId xmlns:a16="http://schemas.microsoft.com/office/drawing/2014/main" id="{9AA91538-23CF-42B3-A637-C33B6215B7C5}"/>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426031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Bevolkingstrends en -ontwikkelingen	</a:t>
            </a:r>
          </a:p>
        </p:txBody>
      </p:sp>
      <p:sp>
        <p:nvSpPr>
          <p:cNvPr id="3" name="Tijdelijke aanduiding voor inhoud 2"/>
          <p:cNvSpPr>
            <a:spLocks noGrp="1"/>
          </p:cNvSpPr>
          <p:nvPr>
            <p:ph idx="1"/>
          </p:nvPr>
        </p:nvSpPr>
        <p:spPr/>
        <p:txBody>
          <a:bodyPr/>
          <a:lstStyle/>
          <a:p>
            <a:r>
              <a:rPr lang="nl-NL" dirty="0"/>
              <a:t>Demografisch </a:t>
            </a:r>
            <a:r>
              <a:rPr lang="nl-NL" dirty="0" err="1"/>
              <a:t>trilemma</a:t>
            </a:r>
            <a:r>
              <a:rPr lang="nl-NL" dirty="0"/>
              <a:t>:</a:t>
            </a:r>
          </a:p>
          <a:p>
            <a:pPr lvl="1"/>
            <a:r>
              <a:rPr lang="nl-NL" dirty="0"/>
              <a:t>Lage vruchtbaarheid</a:t>
            </a:r>
          </a:p>
          <a:p>
            <a:pPr lvl="1"/>
            <a:r>
              <a:rPr lang="nl-NL" dirty="0"/>
              <a:t>Vergrijzing</a:t>
            </a:r>
          </a:p>
          <a:p>
            <a:pPr lvl="1"/>
            <a:r>
              <a:rPr lang="nl-NL" dirty="0"/>
              <a:t>Selectieve migratie</a:t>
            </a:r>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spTree>
    <p:extLst>
      <p:ext uri="{BB962C8B-B14F-4D97-AF65-F5344CB8AC3E}">
        <p14:creationId xmlns:p14="http://schemas.microsoft.com/office/powerpoint/2010/main" val="2821795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Bevolkingstrends en -ontwikkelingen	</a:t>
            </a:r>
          </a:p>
        </p:txBody>
      </p:sp>
      <p:sp>
        <p:nvSpPr>
          <p:cNvPr id="3" name="Tijdelijke aanduiding voor inhoud 2"/>
          <p:cNvSpPr>
            <a:spLocks noGrp="1"/>
          </p:cNvSpPr>
          <p:nvPr>
            <p:ph idx="1"/>
          </p:nvPr>
        </p:nvSpPr>
        <p:spPr/>
        <p:txBody>
          <a:bodyPr/>
          <a:lstStyle/>
          <a:p>
            <a:r>
              <a:rPr lang="nl-NL" dirty="0"/>
              <a:t>Lage vruchtbaarheid</a:t>
            </a:r>
          </a:p>
          <a:p>
            <a:r>
              <a:rPr lang="nl-NL" dirty="0"/>
              <a:t>Vervangingsratio: 2,1</a:t>
            </a:r>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graphicFrame>
        <p:nvGraphicFramePr>
          <p:cNvPr id="5" name="Grafiek 4">
            <a:extLst>
              <a:ext uri="{FF2B5EF4-FFF2-40B4-BE49-F238E27FC236}">
                <a16:creationId xmlns:a16="http://schemas.microsoft.com/office/drawing/2014/main" id="{93F0E059-D24B-4E69-BCFE-348028FF7562}"/>
              </a:ext>
            </a:extLst>
          </p:cNvPr>
          <p:cNvGraphicFramePr/>
          <p:nvPr>
            <p:extLst>
              <p:ext uri="{D42A27DB-BD31-4B8C-83A1-F6EECF244321}">
                <p14:modId xmlns:p14="http://schemas.microsoft.com/office/powerpoint/2010/main" val="3746450655"/>
              </p:ext>
            </p:extLst>
          </p:nvPr>
        </p:nvGraphicFramePr>
        <p:xfrm>
          <a:off x="4977469" y="2230438"/>
          <a:ext cx="6464587" cy="36452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69740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Bevolkingstrends en -ontwikkelingen	</a:t>
            </a:r>
          </a:p>
        </p:txBody>
      </p:sp>
      <p:sp>
        <p:nvSpPr>
          <p:cNvPr id="3" name="Tijdelijke aanduiding voor inhoud 2"/>
          <p:cNvSpPr>
            <a:spLocks noGrp="1"/>
          </p:cNvSpPr>
          <p:nvPr>
            <p:ph idx="1"/>
          </p:nvPr>
        </p:nvSpPr>
        <p:spPr/>
        <p:txBody>
          <a:bodyPr/>
          <a:lstStyle/>
          <a:p>
            <a:r>
              <a:rPr lang="nl-NL" dirty="0"/>
              <a:t>Lage vruchtbaarheid</a:t>
            </a:r>
          </a:p>
          <a:p>
            <a:pPr marL="0" indent="0">
              <a:buNone/>
            </a:pPr>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CAA50631-93E2-4DA8-B0F7-AC334E8C8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8461" y="101799"/>
            <a:ext cx="1928192" cy="870097"/>
          </a:xfrm>
          <a:prstGeom prst="rect">
            <a:avLst/>
          </a:prstGeom>
        </p:spPr>
      </p:pic>
      <p:pic>
        <p:nvPicPr>
          <p:cNvPr id="6" name="Afbeelding 5" descr="Picture">
            <a:extLst>
              <a:ext uri="{FF2B5EF4-FFF2-40B4-BE49-F238E27FC236}">
                <a16:creationId xmlns:a16="http://schemas.microsoft.com/office/drawing/2014/main" id="{03A9E77F-5685-4B6D-B374-F900A6D8A701}"/>
              </a:ext>
            </a:extLst>
          </p:cNvPr>
          <p:cNvPicPr/>
          <p:nvPr/>
        </p:nvPicPr>
        <p:blipFill rotWithShape="1">
          <a:blip r:embed="rId4">
            <a:extLst>
              <a:ext uri="{28A0092B-C50C-407E-A947-70E740481C1C}">
                <a14:useLocalDpi xmlns:a14="http://schemas.microsoft.com/office/drawing/2010/main" val="0"/>
              </a:ext>
            </a:extLst>
          </a:blip>
          <a:srcRect l="1573" t="1280" r="818" b="1371"/>
          <a:stretch/>
        </p:blipFill>
        <p:spPr bwMode="auto">
          <a:xfrm>
            <a:off x="4871287" y="2182019"/>
            <a:ext cx="6982355" cy="44148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9807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09F850-0071-47BC-8966-04B714C6FCF3}"/>
              </a:ext>
            </a:extLst>
          </p:cNvPr>
          <p:cNvSpPr>
            <a:spLocks noGrp="1"/>
          </p:cNvSpPr>
          <p:nvPr>
            <p:ph type="title"/>
          </p:nvPr>
        </p:nvSpPr>
        <p:spPr/>
        <p:txBody>
          <a:bodyPr/>
          <a:lstStyle/>
          <a:p>
            <a:r>
              <a:rPr lang="nl-NL" dirty="0"/>
              <a:t>Bevolkingstrends en -ontwikkelingen</a:t>
            </a:r>
          </a:p>
        </p:txBody>
      </p:sp>
      <p:sp>
        <p:nvSpPr>
          <p:cNvPr id="3" name="Tijdelijke aanduiding voor inhoud 2">
            <a:extLst>
              <a:ext uri="{FF2B5EF4-FFF2-40B4-BE49-F238E27FC236}">
                <a16:creationId xmlns:a16="http://schemas.microsoft.com/office/drawing/2014/main" id="{E0AA166D-827A-4AEB-A584-33896978B270}"/>
              </a:ext>
            </a:extLst>
          </p:cNvPr>
          <p:cNvSpPr>
            <a:spLocks noGrp="1"/>
          </p:cNvSpPr>
          <p:nvPr>
            <p:ph idx="1"/>
          </p:nvPr>
        </p:nvSpPr>
        <p:spPr/>
        <p:txBody>
          <a:bodyPr/>
          <a:lstStyle/>
          <a:p>
            <a:r>
              <a:rPr lang="nl-NL" dirty="0"/>
              <a:t>Lage vruchtbaarheid door maatschappelijke veranderingen:</a:t>
            </a:r>
          </a:p>
          <a:p>
            <a:pPr lvl="1"/>
            <a:r>
              <a:rPr lang="nl-NL" dirty="0"/>
              <a:t>Emancipatie</a:t>
            </a:r>
          </a:p>
          <a:p>
            <a:pPr lvl="1"/>
            <a:r>
              <a:rPr lang="nl-NL" dirty="0"/>
              <a:t>Individualisering</a:t>
            </a:r>
          </a:p>
          <a:p>
            <a:pPr lvl="1"/>
            <a:r>
              <a:rPr lang="nl-NL" dirty="0"/>
              <a:t>Seksuele revolutie</a:t>
            </a:r>
          </a:p>
          <a:p>
            <a:pPr lvl="1"/>
            <a:r>
              <a:rPr lang="nl-NL" dirty="0"/>
              <a:t>Uitgestelde reproductie</a:t>
            </a:r>
          </a:p>
          <a:p>
            <a:pPr lvl="1"/>
            <a:r>
              <a:rPr lang="nl-NL" dirty="0"/>
              <a:t>Ongetrouwd samenwonen/kinderen krijgen</a:t>
            </a:r>
          </a:p>
        </p:txBody>
      </p:sp>
    </p:spTree>
    <p:extLst>
      <p:ext uri="{BB962C8B-B14F-4D97-AF65-F5344CB8AC3E}">
        <p14:creationId xmlns:p14="http://schemas.microsoft.com/office/powerpoint/2010/main" val="2839128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RUG thema">
  <a:themeElements>
    <a:clrScheme name="Title Design 1">
      <a:dk1>
        <a:srgbClr val="000000"/>
      </a:dk1>
      <a:lt1>
        <a:srgbClr val="FFFFFF"/>
      </a:lt1>
      <a:dk2>
        <a:srgbClr val="FFFFFF"/>
      </a:dk2>
      <a:lt2>
        <a:srgbClr val="808080"/>
      </a:lt2>
      <a:accent1>
        <a:srgbClr val="009CEF"/>
      </a:accent1>
      <a:accent2>
        <a:srgbClr val="CC0000"/>
      </a:accent2>
      <a:accent3>
        <a:srgbClr val="FFFFFF"/>
      </a:accent3>
      <a:accent4>
        <a:srgbClr val="000000"/>
      </a:accent4>
      <a:accent5>
        <a:srgbClr val="AACBF6"/>
      </a:accent5>
      <a:accent6>
        <a:srgbClr val="B90000"/>
      </a:accent6>
      <a:hlink>
        <a:srgbClr val="000000"/>
      </a:hlink>
      <a:folHlink>
        <a:srgbClr val="772D6B"/>
      </a:folHlink>
    </a:clrScheme>
    <a:fontScheme name="Title Design">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Design 1">
        <a:dk1>
          <a:srgbClr val="000000"/>
        </a:dk1>
        <a:lt1>
          <a:srgbClr val="FFFFFF"/>
        </a:lt1>
        <a:dk2>
          <a:srgbClr val="FFFFFF"/>
        </a:dk2>
        <a:lt2>
          <a:srgbClr val="808080"/>
        </a:lt2>
        <a:accent1>
          <a:srgbClr val="009CEF"/>
        </a:accent1>
        <a:accent2>
          <a:srgbClr val="CC0000"/>
        </a:accent2>
        <a:accent3>
          <a:srgbClr val="FFFFFF"/>
        </a:accent3>
        <a:accent4>
          <a:srgbClr val="000000"/>
        </a:accent4>
        <a:accent5>
          <a:srgbClr val="AACBF6"/>
        </a:accent5>
        <a:accent6>
          <a:srgbClr val="B90000"/>
        </a:accent6>
        <a:hlink>
          <a:srgbClr val="000000"/>
        </a:hlink>
        <a:folHlink>
          <a:srgbClr val="772D6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UG thema" id="{216A7FC3-CF2F-4922-B96F-6E86F1472004}" vid="{09B71951-F7A0-4A1A-B229-6462E0B7AF67}"/>
    </a:ext>
  </a:extLst>
</a:theme>
</file>

<file path=ppt/theme/theme2.xml><?xml version="1.0" encoding="utf-8"?>
<a:theme xmlns:a="http://schemas.openxmlformats.org/drawingml/2006/main" name="Break Design">
  <a:themeElements>
    <a:clrScheme name="Break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reak Design">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reak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eak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eak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eak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eak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eak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eak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eak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eak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eak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eak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eak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eak Design 13">
        <a:dk1>
          <a:srgbClr val="000000"/>
        </a:dk1>
        <a:lt1>
          <a:srgbClr val="FFFFFF"/>
        </a:lt1>
        <a:dk2>
          <a:srgbClr val="FFFFFF"/>
        </a:dk2>
        <a:lt2>
          <a:srgbClr val="808080"/>
        </a:lt2>
        <a:accent1>
          <a:srgbClr val="009CEF"/>
        </a:accent1>
        <a:accent2>
          <a:srgbClr val="CC0000"/>
        </a:accent2>
        <a:accent3>
          <a:srgbClr val="FFFFFF"/>
        </a:accent3>
        <a:accent4>
          <a:srgbClr val="000000"/>
        </a:accent4>
        <a:accent5>
          <a:srgbClr val="AACBF6"/>
        </a:accent5>
        <a:accent6>
          <a:srgbClr val="B90000"/>
        </a:accent6>
        <a:hlink>
          <a:srgbClr val="000000"/>
        </a:hlink>
        <a:folHlink>
          <a:srgbClr val="772D6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nd Design">
  <a:themeElements>
    <a:clrScheme name="End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d Design">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nd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d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d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d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d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d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d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d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d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d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d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d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nd Design 13">
        <a:dk1>
          <a:srgbClr val="000000"/>
        </a:dk1>
        <a:lt1>
          <a:srgbClr val="FFFFFF"/>
        </a:lt1>
        <a:dk2>
          <a:srgbClr val="FFFFFF"/>
        </a:dk2>
        <a:lt2>
          <a:srgbClr val="808080"/>
        </a:lt2>
        <a:accent1>
          <a:srgbClr val="009CEF"/>
        </a:accent1>
        <a:accent2>
          <a:srgbClr val="CC0000"/>
        </a:accent2>
        <a:accent3>
          <a:srgbClr val="FFFFFF"/>
        </a:accent3>
        <a:accent4>
          <a:srgbClr val="000000"/>
        </a:accent4>
        <a:accent5>
          <a:srgbClr val="AACBF6"/>
        </a:accent5>
        <a:accent6>
          <a:srgbClr val="B90000"/>
        </a:accent6>
        <a:hlink>
          <a:srgbClr val="000000"/>
        </a:hlink>
        <a:folHlink>
          <a:srgbClr val="772D6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RUG thema</Template>
  <TotalTime>1837</TotalTime>
  <Words>5413</Words>
  <Application>Microsoft Office PowerPoint</Application>
  <PresentationFormat>Breedbeeld</PresentationFormat>
  <Paragraphs>580</Paragraphs>
  <Slides>50</Slides>
  <Notes>49</Notes>
  <HiddenSlides>9</HiddenSlides>
  <MMClips>0</MMClips>
  <ScaleCrop>false</ScaleCrop>
  <HeadingPairs>
    <vt:vector size="6" baseType="variant">
      <vt:variant>
        <vt:lpstr>Gebruikte lettertypen</vt:lpstr>
      </vt:variant>
      <vt:variant>
        <vt:i4>7</vt:i4>
      </vt:variant>
      <vt:variant>
        <vt:lpstr>Thema</vt:lpstr>
      </vt:variant>
      <vt:variant>
        <vt:i4>3</vt:i4>
      </vt:variant>
      <vt:variant>
        <vt:lpstr>Diatitels</vt:lpstr>
      </vt:variant>
      <vt:variant>
        <vt:i4>50</vt:i4>
      </vt:variant>
    </vt:vector>
  </HeadingPairs>
  <TitlesOfParts>
    <vt:vector size="60" baseType="lpstr">
      <vt:lpstr>Arial</vt:lpstr>
      <vt:lpstr>Calibri</vt:lpstr>
      <vt:lpstr>Courier New</vt:lpstr>
      <vt:lpstr>Georgia</vt:lpstr>
      <vt:lpstr>Times New Roman</vt:lpstr>
      <vt:lpstr>Verdana</vt:lpstr>
      <vt:lpstr>Wingdings</vt:lpstr>
      <vt:lpstr>RUG thema</vt:lpstr>
      <vt:lpstr>Break Design</vt:lpstr>
      <vt:lpstr>End Design</vt:lpstr>
      <vt:lpstr>EEN ANDERE KIJK OP KRIMP  </vt:lpstr>
      <vt:lpstr> </vt:lpstr>
      <vt:lpstr>EEN ANDERE KIJK OP KRIMP   Een onderzoek naar de factoren die bijdragen aan de variaties in demografische ontwikkelingen binnen anticipeerregio Oost-Drenthe</vt:lpstr>
      <vt:lpstr>PowerPoint-presentatie</vt:lpstr>
      <vt:lpstr>Vandaag</vt:lpstr>
      <vt:lpstr>Bevolkingstrends en -ontwikkelingen </vt:lpstr>
      <vt:lpstr>Bevolkingstrends en -ontwikkelingen </vt:lpstr>
      <vt:lpstr>Bevolkingstrends en -ontwikkelingen </vt:lpstr>
      <vt:lpstr>Bevolkingstrends en -ontwikkelingen</vt:lpstr>
      <vt:lpstr>Bevolkingstrends en -ontwikkelingen </vt:lpstr>
      <vt:lpstr>Bevolkingstrends en -ontwikkelingen </vt:lpstr>
      <vt:lpstr>Bevolkingstrends en -ontwikkelingen </vt:lpstr>
      <vt:lpstr>Verklarende factoren</vt:lpstr>
      <vt:lpstr>Verklarende factoren</vt:lpstr>
      <vt:lpstr>Verklarende factoren</vt:lpstr>
      <vt:lpstr>Verklarende factoren</vt:lpstr>
      <vt:lpstr>Verklarende factoren</vt:lpstr>
      <vt:lpstr>PowerPoint-presentatie</vt:lpstr>
      <vt:lpstr>Onderzoeksopzet</vt:lpstr>
      <vt:lpstr>Analyse van demografische data</vt:lpstr>
      <vt:lpstr>Algemene ontwikkelingen</vt:lpstr>
      <vt:lpstr>Analyse van demografische data</vt:lpstr>
      <vt:lpstr>Typering van dorpen</vt:lpstr>
      <vt:lpstr>Typering van dorpen</vt:lpstr>
      <vt:lpstr>Typering van dorpen</vt:lpstr>
      <vt:lpstr>Typering van dorpen</vt:lpstr>
      <vt:lpstr>Verklaringen?</vt:lpstr>
      <vt:lpstr>Ruimtelijke verklaringen</vt:lpstr>
      <vt:lpstr>PowerPoint-presentatie</vt:lpstr>
      <vt:lpstr>PowerPoint-presentatie</vt:lpstr>
      <vt:lpstr>Aantrekkelijkheid van het dorp</vt:lpstr>
      <vt:lpstr>PowerPoint-presentatie</vt:lpstr>
      <vt:lpstr>De huizenmarkt</vt:lpstr>
      <vt:lpstr>PowerPoint-presentatie</vt:lpstr>
      <vt:lpstr>De huizenmarkt</vt:lpstr>
      <vt:lpstr>Onderwijs</vt:lpstr>
      <vt:lpstr>Onderwijs</vt:lpstr>
      <vt:lpstr>Voorzieningen  </vt:lpstr>
      <vt:lpstr>Triple A-voorzieningen  </vt:lpstr>
      <vt:lpstr>Voorzieningen: leefgebieden  </vt:lpstr>
      <vt:lpstr> </vt:lpstr>
      <vt:lpstr>Samenvattend: de ruimtelijke verklaringen</vt:lpstr>
      <vt:lpstr>Een verdieping: de dorpen in  </vt:lpstr>
      <vt:lpstr>Een verdieping: de dorpen in</vt:lpstr>
      <vt:lpstr>CONCLUSIES</vt:lpstr>
      <vt:lpstr>Factoren die lokale variaties verklaren</vt:lpstr>
      <vt:lpstr>Overall conclusies </vt:lpstr>
      <vt:lpstr>Aanbevelingen </vt:lpstr>
      <vt:lpstr>Einde introductie Vragen?</vt:lpstr>
      <vt:lpstr>Aan de slag!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Bachelorproject - Opdracht 4:  Eerste bevindingen</dc:title>
  <dc:creator>Marit Gorter</dc:creator>
  <cp:lastModifiedBy>Sluis CC van der, Chantal</cp:lastModifiedBy>
  <cp:revision>62</cp:revision>
  <cp:lastPrinted>2018-10-13T07:47:46Z</cp:lastPrinted>
  <dcterms:created xsi:type="dcterms:W3CDTF">2016-04-11T12:10:24Z</dcterms:created>
  <dcterms:modified xsi:type="dcterms:W3CDTF">2019-02-01T10:54:17Z</dcterms:modified>
</cp:coreProperties>
</file>