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4" r:id="rId3"/>
    <p:sldId id="312" r:id="rId4"/>
    <p:sldId id="317" r:id="rId5"/>
    <p:sldId id="311" r:id="rId6"/>
    <p:sldId id="318" r:id="rId7"/>
    <p:sldId id="313" r:id="rId8"/>
    <p:sldId id="309" r:id="rId9"/>
    <p:sldId id="314" r:id="rId10"/>
    <p:sldId id="315" r:id="rId11"/>
    <p:sldId id="316" r:id="rId12"/>
    <p:sldId id="303" r:id="rId13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lein Jonker" initials="MJ" lastIdx="6" clrIdx="0"/>
  <p:cmAuthor id="1" name="Bram Klouwen (Companen)" initials="B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96" autoAdjust="0"/>
  </p:normalViewPr>
  <p:slideViewPr>
    <p:cSldViewPr>
      <p:cViewPr varScale="1">
        <p:scale>
          <a:sx n="107" d="100"/>
          <a:sy n="107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46007-CDE0-4734-AF6A-5104A617E75A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7DB15-81C6-44BE-AA35-136C8B1B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55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9633E-6C29-4ED0-B920-79AF0ED97016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42E6-11CF-4EAF-A8AE-C97D16B674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31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144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23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010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58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45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17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54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31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1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65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562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42E6-11CF-4EAF-A8AE-C97D16B6745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78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EB79-7184-415E-AFC9-4843B615E6A0}" type="datetime1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3811"/>
            <a:ext cx="9144000" cy="8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2268-548E-4583-8C27-C3410106CAA0}" type="datetime1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2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F75D-83EE-40E4-91A5-5194844A50F9}" type="datetime1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36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443F-15AC-4124-B211-EA44488B61C0}" type="datetime1">
              <a:rPr lang="nl-NL" smtClean="0"/>
              <a:t>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00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96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3B8F-D283-497B-B7C2-688215BFA705}" type="datetime1">
              <a:rPr lang="nl-NL" smtClean="0"/>
              <a:t>1-2-2019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00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56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F52-AFCA-4F3F-B9B1-C2026E3EA0A9}" type="datetime1">
              <a:rPr lang="nl-NL" smtClean="0"/>
              <a:t>1-2-2019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00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407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verticale tek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9A32-0169-4DDF-8D8A-420096D9E588}" type="datetime1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00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00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0D98-C478-4B7A-838A-ABE753709679}" type="datetime1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9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70F-A932-49E9-8BD2-DDEEBCCAF09A}" type="datetime1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07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C98C-0769-4FB9-8F15-2C2502DA3E1F}" type="datetime1">
              <a:rPr lang="nl-NL" smtClean="0"/>
              <a:t>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6916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A6F7-669B-4159-B3B8-29A446A8EA14}" type="datetime1">
              <a:rPr lang="nl-NL" smtClean="0"/>
              <a:t>1-2-2019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7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7ABB-2182-4F28-942C-D8C51AFD246F}" type="datetime1">
              <a:rPr lang="nl-NL" smtClean="0"/>
              <a:t>1-2-2019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99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94CD-9A1E-458D-A7C5-8163BAB0F402}" type="datetime1">
              <a:rPr lang="nl-NL" smtClean="0"/>
              <a:t>1-2-2019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6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7F50-1713-4BEA-A136-E0842A939422}" type="datetime1">
              <a:rPr lang="nl-NL" smtClean="0"/>
              <a:t>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65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2D13-88C7-4733-A6AE-C0C5E6AD1140}" type="datetime1">
              <a:rPr lang="nl-NL" smtClean="0"/>
              <a:t>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5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5C98C-0769-4FB9-8F15-2C2502DA3E1F}" type="datetime1">
              <a:rPr lang="nl-NL" smtClean="0"/>
              <a:t>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B9AF-7883-694E-907E-2DD51D723A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79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2" r:id="rId12"/>
    <p:sldLayoutId id="2147483653" r:id="rId13"/>
    <p:sldLayoutId id="2147483654" r:id="rId14"/>
    <p:sldLayoutId id="2147483658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323850" y="764704"/>
            <a:ext cx="8496300" cy="863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600" dirty="0"/>
              <a:t>Krimpcafé januari 2019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EAD8892-2751-4BD6-BD3A-86D1D769D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1484784"/>
            <a:ext cx="8604448" cy="54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1816"/>
            <a:ext cx="7087232" cy="1143000"/>
          </a:xfrm>
        </p:spPr>
        <p:txBody>
          <a:bodyPr/>
          <a:lstStyle/>
          <a:p>
            <a:r>
              <a:rPr lang="nl-NL" dirty="0"/>
              <a:t>Hoe ga je dat bereiken?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nl-NL" dirty="0"/>
              <a:t>Onacceptabele gevolgen leefbaarheid voorkomen</a:t>
            </a:r>
          </a:p>
          <a:p>
            <a:pPr marL="914400" lvl="1" indent="-514350"/>
            <a:r>
              <a:rPr lang="nl-NL" dirty="0"/>
              <a:t>hoge leegstand</a:t>
            </a:r>
          </a:p>
          <a:p>
            <a:pPr marL="914400" lvl="1" indent="-514350"/>
            <a:r>
              <a:rPr lang="nl-NL" dirty="0"/>
              <a:t>verloedering</a:t>
            </a:r>
          </a:p>
          <a:p>
            <a:pPr marL="914400" lvl="1" indent="-514350"/>
            <a:r>
              <a:rPr lang="nl-NL" dirty="0"/>
              <a:t>enz.</a:t>
            </a:r>
          </a:p>
          <a:p>
            <a:pPr marL="514350" lvl="0" indent="-514350">
              <a:buAutoNum type="arabicPeriod"/>
            </a:pPr>
            <a:r>
              <a:rPr lang="nl-NL" dirty="0"/>
              <a:t>Minimale inzet publieke middelen</a:t>
            </a:r>
          </a:p>
          <a:p>
            <a:pPr marL="514350" lvl="0" indent="-514350">
              <a:buAutoNum type="arabicPeriod"/>
            </a:pPr>
            <a:r>
              <a:rPr lang="nl-NL" dirty="0"/>
              <a:t>Politiek &amp; ‘juridisch’ uit te leggen</a:t>
            </a:r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C51E3-756D-48BD-8007-EFD8CBA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2" y="0"/>
            <a:ext cx="2468118" cy="1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926"/>
            <a:ext cx="7087232" cy="1143000"/>
          </a:xfrm>
        </p:spPr>
        <p:txBody>
          <a:bodyPr/>
          <a:lstStyle/>
          <a:p>
            <a:r>
              <a:rPr lang="nl-NL" dirty="0"/>
              <a:t>Presenteren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Ieder groepje presenteert hun transitieplan voor dorp X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C51E3-756D-48BD-8007-EFD8CBA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2" y="0"/>
            <a:ext cx="2468118" cy="1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B22864-9B8C-48DA-B145-9CF7C469B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3263AF-4EA8-465B-9ACB-10D4D8460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8604448" cy="54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1816"/>
            <a:ext cx="7087232" cy="1143000"/>
          </a:xfrm>
        </p:spPr>
        <p:txBody>
          <a:bodyPr/>
          <a:lstStyle/>
          <a:p>
            <a:r>
              <a:rPr lang="nl-NL" dirty="0"/>
              <a:t>Workshop Oost-Groningen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Onze uitdaging</a:t>
            </a:r>
          </a:p>
          <a:p>
            <a:pPr lvl="0">
              <a:buFontTx/>
              <a:buChar char="-"/>
            </a:pPr>
            <a:r>
              <a:rPr lang="nl-NL" dirty="0"/>
              <a:t>Oost Groningen krimpt.</a:t>
            </a:r>
          </a:p>
          <a:p>
            <a:pPr lvl="0">
              <a:buFontTx/>
              <a:buChar char="-"/>
            </a:pPr>
            <a:r>
              <a:rPr lang="nl-NL" dirty="0"/>
              <a:t>De woningvoorraad is verouderd</a:t>
            </a:r>
          </a:p>
          <a:p>
            <a:pPr lvl="0">
              <a:buFontTx/>
              <a:buChar char="-"/>
            </a:pPr>
            <a:r>
              <a:rPr lang="nl-NL" dirty="0"/>
              <a:t>Dubbele vergrijzing</a:t>
            </a:r>
          </a:p>
          <a:p>
            <a:pPr lvl="0">
              <a:buFontTx/>
              <a:buChar char="-"/>
            </a:pPr>
            <a:r>
              <a:rPr lang="nl-NL" dirty="0"/>
              <a:t>Laag investeringspotentieel</a:t>
            </a:r>
          </a:p>
          <a:p>
            <a:pPr lvl="0">
              <a:buFontTx/>
              <a:buChar char="-"/>
            </a:pPr>
            <a:r>
              <a:rPr lang="nl-NL" dirty="0"/>
              <a:t>Korte termijn vraag</a:t>
            </a:r>
          </a:p>
          <a:p>
            <a:pPr marL="0" lvl="0" indent="0">
              <a:buNone/>
            </a:pPr>
            <a:endParaRPr lang="nl-NL" dirty="0"/>
          </a:p>
          <a:p>
            <a:pPr marL="514350" lvl="0" indent="-514350">
              <a:buAutoNum type="arabicPeriod"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C51E3-756D-48BD-8007-EFD8CBA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2" y="0"/>
            <a:ext cx="2468118" cy="1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1816"/>
            <a:ext cx="7087232" cy="1143000"/>
          </a:xfrm>
        </p:spPr>
        <p:txBody>
          <a:bodyPr/>
          <a:lstStyle/>
          <a:p>
            <a:r>
              <a:rPr lang="nl-NL" dirty="0"/>
              <a:t>Workshop Oost-Groningen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Dorp “X”:</a:t>
            </a:r>
          </a:p>
          <a:p>
            <a:pPr lvl="0">
              <a:buFontTx/>
              <a:buChar char="-"/>
            </a:pPr>
            <a:r>
              <a:rPr lang="nl-NL" dirty="0"/>
              <a:t>115 inwoners</a:t>
            </a:r>
          </a:p>
          <a:p>
            <a:pPr lvl="0">
              <a:buFontTx/>
              <a:buChar char="-"/>
            </a:pPr>
            <a:r>
              <a:rPr lang="nl-NL" dirty="0"/>
              <a:t>53 huishoudens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C51E3-756D-48BD-8007-EFD8CBA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2" y="0"/>
            <a:ext cx="2468118" cy="1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1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926"/>
            <a:ext cx="7087232" cy="1143000"/>
          </a:xfrm>
        </p:spPr>
        <p:txBody>
          <a:bodyPr/>
          <a:lstStyle/>
          <a:p>
            <a:r>
              <a:rPr lang="nl-NL" dirty="0"/>
              <a:t>Workshop Oost-Groningen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Dorp “X”: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C51E3-756D-48BD-8007-EFD8CBA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2" y="0"/>
            <a:ext cx="2468118" cy="15651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EC24B4-2FB4-4539-AE60-9215CC21F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276872"/>
            <a:ext cx="5723694" cy="10081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A5BA9E-E541-435C-9DAA-E6099ED84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86" y="3625258"/>
            <a:ext cx="5735986" cy="12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6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1816"/>
            <a:ext cx="7087232" cy="1143000"/>
          </a:xfrm>
        </p:spPr>
        <p:txBody>
          <a:bodyPr/>
          <a:lstStyle/>
          <a:p>
            <a:r>
              <a:rPr lang="nl-NL" dirty="0"/>
              <a:t>Workshop Oost-Groningen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C51E3-756D-48BD-8007-EFD8CBA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2" y="0"/>
            <a:ext cx="2468118" cy="156514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34B11D8-212E-439E-8597-24E9DCEAC107}"/>
              </a:ext>
            </a:extLst>
          </p:cNvPr>
          <p:cNvSpPr/>
          <p:nvPr/>
        </p:nvSpPr>
        <p:spPr>
          <a:xfrm>
            <a:off x="395536" y="1215635"/>
            <a:ext cx="8208912" cy="46805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BBA6E57-33EA-4729-A4BE-EC82E68E7E1E}"/>
              </a:ext>
            </a:extLst>
          </p:cNvPr>
          <p:cNvSpPr/>
          <p:nvPr/>
        </p:nvSpPr>
        <p:spPr>
          <a:xfrm>
            <a:off x="2123728" y="3000896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C253A1E-58B5-4E27-9E45-206FD089C34F}"/>
              </a:ext>
            </a:extLst>
          </p:cNvPr>
          <p:cNvSpPr/>
          <p:nvPr/>
        </p:nvSpPr>
        <p:spPr>
          <a:xfrm>
            <a:off x="4716018" y="1775745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BAF3C8D-D1DD-441B-85C9-7034A140E695}"/>
              </a:ext>
            </a:extLst>
          </p:cNvPr>
          <p:cNvSpPr/>
          <p:nvPr/>
        </p:nvSpPr>
        <p:spPr>
          <a:xfrm>
            <a:off x="5076058" y="1775745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DE000C4-5810-4453-B2ED-BF27C41E6CFE}"/>
              </a:ext>
            </a:extLst>
          </p:cNvPr>
          <p:cNvSpPr/>
          <p:nvPr/>
        </p:nvSpPr>
        <p:spPr>
          <a:xfrm>
            <a:off x="5616118" y="1479967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DDFE232-4AFE-4694-A4AD-65680FF5F0E4}"/>
              </a:ext>
            </a:extLst>
          </p:cNvPr>
          <p:cNvSpPr/>
          <p:nvPr/>
        </p:nvSpPr>
        <p:spPr>
          <a:xfrm>
            <a:off x="5976158" y="1479967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572FDE1-C8B5-4653-B74C-2B518EF5324E}"/>
              </a:ext>
            </a:extLst>
          </p:cNvPr>
          <p:cNvSpPr/>
          <p:nvPr/>
        </p:nvSpPr>
        <p:spPr>
          <a:xfrm>
            <a:off x="6516218" y="1775745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6A826C1-C6C6-4F6F-A46D-549A59BC87D1}"/>
              </a:ext>
            </a:extLst>
          </p:cNvPr>
          <p:cNvSpPr/>
          <p:nvPr/>
        </p:nvSpPr>
        <p:spPr>
          <a:xfrm>
            <a:off x="6876258" y="1775745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E429E283-CAA5-4556-9ED8-BDB22E2B6631}"/>
              </a:ext>
            </a:extLst>
          </p:cNvPr>
          <p:cNvSpPr/>
          <p:nvPr/>
        </p:nvSpPr>
        <p:spPr>
          <a:xfrm>
            <a:off x="4716018" y="2644752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39B0EDC-1855-4DBF-886F-D22AB117920A}"/>
              </a:ext>
            </a:extLst>
          </p:cNvPr>
          <p:cNvSpPr/>
          <p:nvPr/>
        </p:nvSpPr>
        <p:spPr>
          <a:xfrm>
            <a:off x="5076058" y="2644752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EFC63482-0E04-415E-B219-19DD7BA6A1A6}"/>
              </a:ext>
            </a:extLst>
          </p:cNvPr>
          <p:cNvSpPr/>
          <p:nvPr/>
        </p:nvSpPr>
        <p:spPr>
          <a:xfrm>
            <a:off x="5616118" y="2348974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FE9240F6-F412-4FED-96F6-535569FC00D0}"/>
              </a:ext>
            </a:extLst>
          </p:cNvPr>
          <p:cNvSpPr/>
          <p:nvPr/>
        </p:nvSpPr>
        <p:spPr>
          <a:xfrm>
            <a:off x="5976158" y="2348974"/>
            <a:ext cx="360040" cy="5750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6C57290A-DDD3-4283-B52D-FA545559DFD0}"/>
              </a:ext>
            </a:extLst>
          </p:cNvPr>
          <p:cNvSpPr/>
          <p:nvPr/>
        </p:nvSpPr>
        <p:spPr>
          <a:xfrm>
            <a:off x="6516218" y="2644752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4B851A5-FE9F-47FC-8D0B-2889D86E4963}"/>
              </a:ext>
            </a:extLst>
          </p:cNvPr>
          <p:cNvSpPr/>
          <p:nvPr/>
        </p:nvSpPr>
        <p:spPr>
          <a:xfrm>
            <a:off x="6876258" y="2644752"/>
            <a:ext cx="360040" cy="575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8E75090F-F607-4DB2-9D18-196E2B520C38}"/>
              </a:ext>
            </a:extLst>
          </p:cNvPr>
          <p:cNvSpPr/>
          <p:nvPr/>
        </p:nvSpPr>
        <p:spPr>
          <a:xfrm>
            <a:off x="7909941" y="5081240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F1FCA827-7A7F-40C8-98BF-FEB7E4CCB068}"/>
              </a:ext>
            </a:extLst>
          </p:cNvPr>
          <p:cNvSpPr/>
          <p:nvPr/>
        </p:nvSpPr>
        <p:spPr>
          <a:xfrm>
            <a:off x="7199138" y="5081240"/>
            <a:ext cx="50405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C730A63-27A0-4602-BC3D-DC101F21FD06}"/>
              </a:ext>
            </a:extLst>
          </p:cNvPr>
          <p:cNvSpPr/>
          <p:nvPr/>
        </p:nvSpPr>
        <p:spPr>
          <a:xfrm>
            <a:off x="6494092" y="5081240"/>
            <a:ext cx="50405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826D94D0-E944-432E-AFAC-3306449C0F18}"/>
              </a:ext>
            </a:extLst>
          </p:cNvPr>
          <p:cNvSpPr/>
          <p:nvPr/>
        </p:nvSpPr>
        <p:spPr>
          <a:xfrm>
            <a:off x="5783289" y="5081240"/>
            <a:ext cx="50405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91FE3EE-D1FF-4B57-9C90-A34DB6BC84BC}"/>
              </a:ext>
            </a:extLst>
          </p:cNvPr>
          <p:cNvSpPr/>
          <p:nvPr/>
        </p:nvSpPr>
        <p:spPr>
          <a:xfrm>
            <a:off x="5072486" y="5081240"/>
            <a:ext cx="504056" cy="4320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4C62906D-F840-41AD-8928-C19FA8BCBA98}"/>
              </a:ext>
            </a:extLst>
          </p:cNvPr>
          <p:cNvSpPr/>
          <p:nvPr/>
        </p:nvSpPr>
        <p:spPr>
          <a:xfrm>
            <a:off x="4305971" y="5081240"/>
            <a:ext cx="50405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B1E977B0-0CF8-4CA6-B82A-68BEAB688219}"/>
              </a:ext>
            </a:extLst>
          </p:cNvPr>
          <p:cNvSpPr/>
          <p:nvPr/>
        </p:nvSpPr>
        <p:spPr>
          <a:xfrm>
            <a:off x="3595168" y="5081240"/>
            <a:ext cx="50405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95E9A3A5-E594-45BB-A116-4BFA5D74907C}"/>
              </a:ext>
            </a:extLst>
          </p:cNvPr>
          <p:cNvSpPr/>
          <p:nvPr/>
        </p:nvSpPr>
        <p:spPr>
          <a:xfrm>
            <a:off x="6471724" y="3982287"/>
            <a:ext cx="292576" cy="2880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FE4C6E37-1F3C-4467-97C7-BE12F876316E}"/>
              </a:ext>
            </a:extLst>
          </p:cNvPr>
          <p:cNvSpPr/>
          <p:nvPr/>
        </p:nvSpPr>
        <p:spPr>
          <a:xfrm>
            <a:off x="7209509" y="5081240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06CA567F-9647-4EA3-98DE-E1E9882BA966}"/>
              </a:ext>
            </a:extLst>
          </p:cNvPr>
          <p:cNvSpPr/>
          <p:nvPr/>
        </p:nvSpPr>
        <p:spPr>
          <a:xfrm>
            <a:off x="6504463" y="5081240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AE4D63D2-9153-4797-814F-A388A4BB84CA}"/>
              </a:ext>
            </a:extLst>
          </p:cNvPr>
          <p:cNvSpPr/>
          <p:nvPr/>
        </p:nvSpPr>
        <p:spPr>
          <a:xfrm>
            <a:off x="5793660" y="5081240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F2820124-B3F7-4F26-8C17-B5848D6F3A95}"/>
              </a:ext>
            </a:extLst>
          </p:cNvPr>
          <p:cNvSpPr/>
          <p:nvPr/>
        </p:nvSpPr>
        <p:spPr>
          <a:xfrm>
            <a:off x="5082857" y="5081240"/>
            <a:ext cx="504056" cy="58000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2EC9B355-B041-4777-96F5-AB3E92CECF4A}"/>
              </a:ext>
            </a:extLst>
          </p:cNvPr>
          <p:cNvSpPr/>
          <p:nvPr/>
        </p:nvSpPr>
        <p:spPr>
          <a:xfrm>
            <a:off x="4316342" y="5081240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A2F8AB83-4689-42E5-8737-964AEF7C9232}"/>
              </a:ext>
            </a:extLst>
          </p:cNvPr>
          <p:cNvSpPr/>
          <p:nvPr/>
        </p:nvSpPr>
        <p:spPr>
          <a:xfrm>
            <a:off x="3605539" y="5081240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4ADC4AD7-30A0-402E-A93D-5D6ECEF2E645}"/>
              </a:ext>
            </a:extLst>
          </p:cNvPr>
          <p:cNvSpPr/>
          <p:nvPr/>
        </p:nvSpPr>
        <p:spPr>
          <a:xfrm rot="5400000">
            <a:off x="827584" y="6035195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160DCA6C-0D3C-4467-BB93-A088FB4E2607}"/>
              </a:ext>
            </a:extLst>
          </p:cNvPr>
          <p:cNvSpPr txBox="1"/>
          <p:nvPr/>
        </p:nvSpPr>
        <p:spPr>
          <a:xfrm>
            <a:off x="1129172" y="59945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rij - particulier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9D32C167-C367-407C-8132-8575299489E3}"/>
              </a:ext>
            </a:extLst>
          </p:cNvPr>
          <p:cNvSpPr/>
          <p:nvPr/>
        </p:nvSpPr>
        <p:spPr>
          <a:xfrm rot="5400000">
            <a:off x="2771800" y="6161360"/>
            <a:ext cx="288032" cy="2880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1CA416AE-DC33-49BC-8E74-D2A6BCCBB4B6}"/>
              </a:ext>
            </a:extLst>
          </p:cNvPr>
          <p:cNvSpPr txBox="1"/>
          <p:nvPr/>
        </p:nvSpPr>
        <p:spPr>
          <a:xfrm>
            <a:off x="3086311" y="612071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2^1 kap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662CA3D6-677F-4009-AFE2-BF45F24F4BC4}"/>
              </a:ext>
            </a:extLst>
          </p:cNvPr>
          <p:cNvSpPr/>
          <p:nvPr/>
        </p:nvSpPr>
        <p:spPr>
          <a:xfrm rot="16200000">
            <a:off x="4598893" y="6004835"/>
            <a:ext cx="210146" cy="67896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3BAB66C0-C6BD-477A-B24B-ADE7692E0A55}"/>
              </a:ext>
            </a:extLst>
          </p:cNvPr>
          <p:cNvSpPr txBox="1"/>
          <p:nvPr/>
        </p:nvSpPr>
        <p:spPr>
          <a:xfrm>
            <a:off x="5043450" y="6120710"/>
            <a:ext cx="195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seniorenwoningen</a:t>
            </a: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9FB38B33-C24D-4960-B57E-E09106A67FC7}"/>
              </a:ext>
            </a:extLst>
          </p:cNvPr>
          <p:cNvSpPr/>
          <p:nvPr/>
        </p:nvSpPr>
        <p:spPr>
          <a:xfrm>
            <a:off x="7018564" y="6201308"/>
            <a:ext cx="289740" cy="284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380197D4-90DC-4B73-9542-069E5D03EA30}"/>
              </a:ext>
            </a:extLst>
          </p:cNvPr>
          <p:cNvSpPr txBox="1"/>
          <p:nvPr/>
        </p:nvSpPr>
        <p:spPr>
          <a:xfrm>
            <a:off x="7328720" y="6113980"/>
            <a:ext cx="195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vrijstaand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C910729A-36A6-4751-8EBD-23767229ECFB}"/>
              </a:ext>
            </a:extLst>
          </p:cNvPr>
          <p:cNvSpPr/>
          <p:nvPr/>
        </p:nvSpPr>
        <p:spPr>
          <a:xfrm rot="5400000">
            <a:off x="827584" y="6449392"/>
            <a:ext cx="288032" cy="288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5405CB45-4F93-4FB7-A6FB-B074BE35F8CB}"/>
              </a:ext>
            </a:extLst>
          </p:cNvPr>
          <p:cNvSpPr txBox="1"/>
          <p:nvPr/>
        </p:nvSpPr>
        <p:spPr>
          <a:xfrm>
            <a:off x="1129172" y="640874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rij - sociaal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7ACD9EF0-EAD5-47B5-8BD6-EBC7A76BC6FC}"/>
              </a:ext>
            </a:extLst>
          </p:cNvPr>
          <p:cNvSpPr/>
          <p:nvPr/>
        </p:nvSpPr>
        <p:spPr>
          <a:xfrm>
            <a:off x="2123728" y="2652840"/>
            <a:ext cx="504056" cy="34679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FEA7E6D5-E9DF-4DDB-BC4D-6036ACCA604D}"/>
              </a:ext>
            </a:extLst>
          </p:cNvPr>
          <p:cNvSpPr/>
          <p:nvPr/>
        </p:nvSpPr>
        <p:spPr>
          <a:xfrm>
            <a:off x="2123728" y="2322562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329990ED-8056-4EC5-91EA-D7BC45FF69F7}"/>
              </a:ext>
            </a:extLst>
          </p:cNvPr>
          <p:cNvSpPr/>
          <p:nvPr/>
        </p:nvSpPr>
        <p:spPr>
          <a:xfrm>
            <a:off x="2123728" y="1974506"/>
            <a:ext cx="504056" cy="34679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B8B73205-9883-4C6E-9A6A-678A922DAA11}"/>
              </a:ext>
            </a:extLst>
          </p:cNvPr>
          <p:cNvSpPr/>
          <p:nvPr/>
        </p:nvSpPr>
        <p:spPr>
          <a:xfrm>
            <a:off x="2123728" y="1629786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12528EF8-E9EC-48F6-B5B3-42266971AADF}"/>
              </a:ext>
            </a:extLst>
          </p:cNvPr>
          <p:cNvSpPr/>
          <p:nvPr/>
        </p:nvSpPr>
        <p:spPr>
          <a:xfrm>
            <a:off x="899592" y="2996737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D0A09BD0-D0CE-4A19-A374-F1589808D154}"/>
              </a:ext>
            </a:extLst>
          </p:cNvPr>
          <p:cNvSpPr/>
          <p:nvPr/>
        </p:nvSpPr>
        <p:spPr>
          <a:xfrm>
            <a:off x="899592" y="2648681"/>
            <a:ext cx="504056" cy="34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EEB1D05A-96E0-458F-AD16-119305622444}"/>
              </a:ext>
            </a:extLst>
          </p:cNvPr>
          <p:cNvSpPr/>
          <p:nvPr/>
        </p:nvSpPr>
        <p:spPr>
          <a:xfrm>
            <a:off x="899592" y="2318403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E9060A75-AD6B-4975-804B-8D4E395F3F2E}"/>
              </a:ext>
            </a:extLst>
          </p:cNvPr>
          <p:cNvSpPr/>
          <p:nvPr/>
        </p:nvSpPr>
        <p:spPr>
          <a:xfrm>
            <a:off x="899592" y="1970347"/>
            <a:ext cx="504056" cy="34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22353182-FCC0-4476-A6F5-F9AFF86CCAD8}"/>
              </a:ext>
            </a:extLst>
          </p:cNvPr>
          <p:cNvSpPr/>
          <p:nvPr/>
        </p:nvSpPr>
        <p:spPr>
          <a:xfrm>
            <a:off x="899592" y="1625627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7248D1D4-E8F9-407D-B2AE-1680A483465C}"/>
              </a:ext>
            </a:extLst>
          </p:cNvPr>
          <p:cNvSpPr/>
          <p:nvPr/>
        </p:nvSpPr>
        <p:spPr>
          <a:xfrm>
            <a:off x="3343140" y="2996737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B2D5A386-C9FD-48B5-846A-A77F8E79BA4C}"/>
              </a:ext>
            </a:extLst>
          </p:cNvPr>
          <p:cNvSpPr/>
          <p:nvPr/>
        </p:nvSpPr>
        <p:spPr>
          <a:xfrm>
            <a:off x="3343140" y="2648681"/>
            <a:ext cx="504056" cy="34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5FA9054E-2D95-4553-ABDA-C44C15A9381F}"/>
              </a:ext>
            </a:extLst>
          </p:cNvPr>
          <p:cNvSpPr/>
          <p:nvPr/>
        </p:nvSpPr>
        <p:spPr>
          <a:xfrm>
            <a:off x="3343140" y="2318403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6E336B3-3F08-468F-8D4D-090CDF0FE0D0}"/>
              </a:ext>
            </a:extLst>
          </p:cNvPr>
          <p:cNvSpPr/>
          <p:nvPr/>
        </p:nvSpPr>
        <p:spPr>
          <a:xfrm>
            <a:off x="3343140" y="1970347"/>
            <a:ext cx="504056" cy="34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781B82DE-8FC3-41BC-AEE4-AFDC6A0FAAFF}"/>
              </a:ext>
            </a:extLst>
          </p:cNvPr>
          <p:cNvSpPr/>
          <p:nvPr/>
        </p:nvSpPr>
        <p:spPr>
          <a:xfrm>
            <a:off x="3343140" y="1625627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6683475C-C36D-4239-AFE2-8F4420E8E12F}"/>
              </a:ext>
            </a:extLst>
          </p:cNvPr>
          <p:cNvSpPr/>
          <p:nvPr/>
        </p:nvSpPr>
        <p:spPr>
          <a:xfrm rot="5400000">
            <a:off x="679623" y="3933057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8842DF4C-6320-4666-9723-B17C7DE0FD28}"/>
              </a:ext>
            </a:extLst>
          </p:cNvPr>
          <p:cNvSpPr/>
          <p:nvPr/>
        </p:nvSpPr>
        <p:spPr>
          <a:xfrm rot="5400000">
            <a:off x="1031774" y="3933058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Rechthoek 80">
            <a:extLst>
              <a:ext uri="{FF2B5EF4-FFF2-40B4-BE49-F238E27FC236}">
                <a16:creationId xmlns:a16="http://schemas.microsoft.com/office/drawing/2014/main" id="{18839F82-589C-4FF0-A48B-5F4FDDA3E027}"/>
              </a:ext>
            </a:extLst>
          </p:cNvPr>
          <p:cNvSpPr/>
          <p:nvPr/>
        </p:nvSpPr>
        <p:spPr>
          <a:xfrm rot="5400000">
            <a:off x="679623" y="3933059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60984949-C8A3-478F-B33B-9D52ECF15692}"/>
              </a:ext>
            </a:extLst>
          </p:cNvPr>
          <p:cNvSpPr/>
          <p:nvPr/>
        </p:nvSpPr>
        <p:spPr>
          <a:xfrm rot="5400000">
            <a:off x="1031774" y="3933059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Rechthoek 82">
            <a:extLst>
              <a:ext uri="{FF2B5EF4-FFF2-40B4-BE49-F238E27FC236}">
                <a16:creationId xmlns:a16="http://schemas.microsoft.com/office/drawing/2014/main" id="{93AE8BF8-8434-4BED-BA19-3B8B7876D626}"/>
              </a:ext>
            </a:extLst>
          </p:cNvPr>
          <p:cNvSpPr/>
          <p:nvPr/>
        </p:nvSpPr>
        <p:spPr>
          <a:xfrm rot="5400000">
            <a:off x="1375562" y="3931469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898EEDC7-7262-4224-91D7-6EE02D9D8DE3}"/>
              </a:ext>
            </a:extLst>
          </p:cNvPr>
          <p:cNvSpPr/>
          <p:nvPr/>
        </p:nvSpPr>
        <p:spPr>
          <a:xfrm rot="5400000">
            <a:off x="1727713" y="3931471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Rechthoek 84">
            <a:extLst>
              <a:ext uri="{FF2B5EF4-FFF2-40B4-BE49-F238E27FC236}">
                <a16:creationId xmlns:a16="http://schemas.microsoft.com/office/drawing/2014/main" id="{CCC5580C-B03E-4618-9668-91337E54C8F3}"/>
              </a:ext>
            </a:extLst>
          </p:cNvPr>
          <p:cNvSpPr/>
          <p:nvPr/>
        </p:nvSpPr>
        <p:spPr>
          <a:xfrm rot="5400000">
            <a:off x="2079864" y="3931470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AB69CF0B-84B4-4A11-8794-2734C5DD681E}"/>
              </a:ext>
            </a:extLst>
          </p:cNvPr>
          <p:cNvSpPr/>
          <p:nvPr/>
        </p:nvSpPr>
        <p:spPr>
          <a:xfrm rot="5400000">
            <a:off x="679623" y="3933060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73DE7507-0E7E-4AFC-9625-C6F10FA1C8BA}"/>
              </a:ext>
            </a:extLst>
          </p:cNvPr>
          <p:cNvSpPr/>
          <p:nvPr/>
        </p:nvSpPr>
        <p:spPr>
          <a:xfrm rot="5400000">
            <a:off x="1031774" y="3933060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8E232C25-E0BB-46F6-8B92-69AA28237CDA}"/>
              </a:ext>
            </a:extLst>
          </p:cNvPr>
          <p:cNvSpPr/>
          <p:nvPr/>
        </p:nvSpPr>
        <p:spPr>
          <a:xfrm rot="5400000">
            <a:off x="1375562" y="3931470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86CD4E3A-6EB1-494D-A7D1-F77ACEC100B2}"/>
              </a:ext>
            </a:extLst>
          </p:cNvPr>
          <p:cNvSpPr/>
          <p:nvPr/>
        </p:nvSpPr>
        <p:spPr>
          <a:xfrm rot="5400000">
            <a:off x="679623" y="3933061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6F45CF78-7D70-4C24-97BD-DAA8AA285537}"/>
              </a:ext>
            </a:extLst>
          </p:cNvPr>
          <p:cNvSpPr/>
          <p:nvPr/>
        </p:nvSpPr>
        <p:spPr>
          <a:xfrm rot="5400000">
            <a:off x="1031774" y="3933061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C01DE556-E779-4132-AC76-868003FF2050}"/>
              </a:ext>
            </a:extLst>
          </p:cNvPr>
          <p:cNvSpPr/>
          <p:nvPr/>
        </p:nvSpPr>
        <p:spPr>
          <a:xfrm rot="5400000">
            <a:off x="1727713" y="3931472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Rechthoek 91">
            <a:extLst>
              <a:ext uri="{FF2B5EF4-FFF2-40B4-BE49-F238E27FC236}">
                <a16:creationId xmlns:a16="http://schemas.microsoft.com/office/drawing/2014/main" id="{2323F1EB-A138-4FB8-A55C-E9DC766EF257}"/>
              </a:ext>
            </a:extLst>
          </p:cNvPr>
          <p:cNvSpPr/>
          <p:nvPr/>
        </p:nvSpPr>
        <p:spPr>
          <a:xfrm rot="5400000">
            <a:off x="1375562" y="3931471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377DEDD4-BD24-487E-BB82-869004E1F1E5}"/>
              </a:ext>
            </a:extLst>
          </p:cNvPr>
          <p:cNvSpPr/>
          <p:nvPr/>
        </p:nvSpPr>
        <p:spPr>
          <a:xfrm rot="5400000">
            <a:off x="679623" y="3933062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4" name="Rechthoek 93">
            <a:extLst>
              <a:ext uri="{FF2B5EF4-FFF2-40B4-BE49-F238E27FC236}">
                <a16:creationId xmlns:a16="http://schemas.microsoft.com/office/drawing/2014/main" id="{034869C1-6DD7-4DA8-B0E5-210A77B5A981}"/>
              </a:ext>
            </a:extLst>
          </p:cNvPr>
          <p:cNvSpPr/>
          <p:nvPr/>
        </p:nvSpPr>
        <p:spPr>
          <a:xfrm rot="5400000">
            <a:off x="1031774" y="3933062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9F957388-8DFD-497B-992B-9E2993E0F177}"/>
              </a:ext>
            </a:extLst>
          </p:cNvPr>
          <p:cNvSpPr/>
          <p:nvPr/>
        </p:nvSpPr>
        <p:spPr>
          <a:xfrm rot="5400000">
            <a:off x="2079864" y="3931471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2A02B164-C977-4AC5-8D26-1E7B8973D431}"/>
              </a:ext>
            </a:extLst>
          </p:cNvPr>
          <p:cNvSpPr/>
          <p:nvPr/>
        </p:nvSpPr>
        <p:spPr>
          <a:xfrm rot="5400000">
            <a:off x="1727713" y="3931473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7" name="Rechthoek 96">
            <a:extLst>
              <a:ext uri="{FF2B5EF4-FFF2-40B4-BE49-F238E27FC236}">
                <a16:creationId xmlns:a16="http://schemas.microsoft.com/office/drawing/2014/main" id="{2A6768A5-0A3F-4788-B4F1-6F774DFB0648}"/>
              </a:ext>
            </a:extLst>
          </p:cNvPr>
          <p:cNvSpPr/>
          <p:nvPr/>
        </p:nvSpPr>
        <p:spPr>
          <a:xfrm rot="5400000">
            <a:off x="1375562" y="3931472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A3529BAC-BB66-4B9D-9DE3-F892CC06EE3F}"/>
              </a:ext>
            </a:extLst>
          </p:cNvPr>
          <p:cNvSpPr/>
          <p:nvPr/>
        </p:nvSpPr>
        <p:spPr>
          <a:xfrm rot="5400000">
            <a:off x="679623" y="3933063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Rechthoek 98">
            <a:extLst>
              <a:ext uri="{FF2B5EF4-FFF2-40B4-BE49-F238E27FC236}">
                <a16:creationId xmlns:a16="http://schemas.microsoft.com/office/drawing/2014/main" id="{40C2AA96-09A7-441B-BFE8-43956818B254}"/>
              </a:ext>
            </a:extLst>
          </p:cNvPr>
          <p:cNvSpPr/>
          <p:nvPr/>
        </p:nvSpPr>
        <p:spPr>
          <a:xfrm rot="5400000">
            <a:off x="1031774" y="3933063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0" name="Rechthoek 99">
            <a:extLst>
              <a:ext uri="{FF2B5EF4-FFF2-40B4-BE49-F238E27FC236}">
                <a16:creationId xmlns:a16="http://schemas.microsoft.com/office/drawing/2014/main" id="{E27E1A48-40EB-4C5E-92CD-BFC70638EF01}"/>
              </a:ext>
            </a:extLst>
          </p:cNvPr>
          <p:cNvSpPr/>
          <p:nvPr/>
        </p:nvSpPr>
        <p:spPr>
          <a:xfrm rot="5400000">
            <a:off x="2085085" y="5034384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1" name="Rechthoek 100">
            <a:extLst>
              <a:ext uri="{FF2B5EF4-FFF2-40B4-BE49-F238E27FC236}">
                <a16:creationId xmlns:a16="http://schemas.microsoft.com/office/drawing/2014/main" id="{4821D1F8-0A92-429F-B016-C06C2A70B739}"/>
              </a:ext>
            </a:extLst>
          </p:cNvPr>
          <p:cNvSpPr/>
          <p:nvPr/>
        </p:nvSpPr>
        <p:spPr>
          <a:xfrm rot="5400000">
            <a:off x="1732934" y="5034386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616584B5-E34A-4702-92E1-5A310937BD4A}"/>
              </a:ext>
            </a:extLst>
          </p:cNvPr>
          <p:cNvSpPr/>
          <p:nvPr/>
        </p:nvSpPr>
        <p:spPr>
          <a:xfrm rot="5400000">
            <a:off x="1380783" y="5034385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Rechthoek 102">
            <a:extLst>
              <a:ext uri="{FF2B5EF4-FFF2-40B4-BE49-F238E27FC236}">
                <a16:creationId xmlns:a16="http://schemas.microsoft.com/office/drawing/2014/main" id="{EE815839-EC2F-472C-9EEB-BA789C524B0B}"/>
              </a:ext>
            </a:extLst>
          </p:cNvPr>
          <p:cNvSpPr/>
          <p:nvPr/>
        </p:nvSpPr>
        <p:spPr>
          <a:xfrm rot="5400000">
            <a:off x="684844" y="5035977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A14D6B55-4EB3-4DF2-B088-5B86A16FAC60}"/>
              </a:ext>
            </a:extLst>
          </p:cNvPr>
          <p:cNvSpPr/>
          <p:nvPr/>
        </p:nvSpPr>
        <p:spPr>
          <a:xfrm rot="5400000">
            <a:off x="1036995" y="5035976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9" name="Rechthoek 118">
            <a:extLst>
              <a:ext uri="{FF2B5EF4-FFF2-40B4-BE49-F238E27FC236}">
                <a16:creationId xmlns:a16="http://schemas.microsoft.com/office/drawing/2014/main" id="{8D3898CA-392D-4583-82AC-87423B9C8A06}"/>
              </a:ext>
            </a:extLst>
          </p:cNvPr>
          <p:cNvSpPr/>
          <p:nvPr/>
        </p:nvSpPr>
        <p:spPr>
          <a:xfrm>
            <a:off x="899592" y="2648682"/>
            <a:ext cx="504056" cy="34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Rechthoek 119">
            <a:extLst>
              <a:ext uri="{FF2B5EF4-FFF2-40B4-BE49-F238E27FC236}">
                <a16:creationId xmlns:a16="http://schemas.microsoft.com/office/drawing/2014/main" id="{06DBDFC1-86A7-4F81-872B-83505539C50F}"/>
              </a:ext>
            </a:extLst>
          </p:cNvPr>
          <p:cNvSpPr/>
          <p:nvPr/>
        </p:nvSpPr>
        <p:spPr>
          <a:xfrm>
            <a:off x="899592" y="2318404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Rechthoek 120">
            <a:extLst>
              <a:ext uri="{FF2B5EF4-FFF2-40B4-BE49-F238E27FC236}">
                <a16:creationId xmlns:a16="http://schemas.microsoft.com/office/drawing/2014/main" id="{C9485213-B0FB-4DEF-84FF-CFE1B8868F34}"/>
              </a:ext>
            </a:extLst>
          </p:cNvPr>
          <p:cNvSpPr/>
          <p:nvPr/>
        </p:nvSpPr>
        <p:spPr>
          <a:xfrm>
            <a:off x="899592" y="1625628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 121">
            <a:extLst>
              <a:ext uri="{FF2B5EF4-FFF2-40B4-BE49-F238E27FC236}">
                <a16:creationId xmlns:a16="http://schemas.microsoft.com/office/drawing/2014/main" id="{16EEC5E6-AB58-4994-A637-E8581559CFA5}"/>
              </a:ext>
            </a:extLst>
          </p:cNvPr>
          <p:cNvSpPr/>
          <p:nvPr/>
        </p:nvSpPr>
        <p:spPr>
          <a:xfrm rot="5400000">
            <a:off x="1031774" y="3933064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3" name="Rechthoek 122">
            <a:extLst>
              <a:ext uri="{FF2B5EF4-FFF2-40B4-BE49-F238E27FC236}">
                <a16:creationId xmlns:a16="http://schemas.microsoft.com/office/drawing/2014/main" id="{85521858-0B31-4A4C-A25A-A9DD3D47AD94}"/>
              </a:ext>
            </a:extLst>
          </p:cNvPr>
          <p:cNvSpPr/>
          <p:nvPr/>
        </p:nvSpPr>
        <p:spPr>
          <a:xfrm rot="5400000">
            <a:off x="1380783" y="5034386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4" name="Rechthoek 123">
            <a:extLst>
              <a:ext uri="{FF2B5EF4-FFF2-40B4-BE49-F238E27FC236}">
                <a16:creationId xmlns:a16="http://schemas.microsoft.com/office/drawing/2014/main" id="{7AAF71E8-E85C-4DB6-886D-F562EC8B9449}"/>
              </a:ext>
            </a:extLst>
          </p:cNvPr>
          <p:cNvSpPr/>
          <p:nvPr/>
        </p:nvSpPr>
        <p:spPr>
          <a:xfrm>
            <a:off x="899592" y="2648683"/>
            <a:ext cx="504056" cy="346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5" name="Rechthoek 124">
            <a:extLst>
              <a:ext uri="{FF2B5EF4-FFF2-40B4-BE49-F238E27FC236}">
                <a16:creationId xmlns:a16="http://schemas.microsoft.com/office/drawing/2014/main" id="{500788B9-4848-4A26-B059-CA20FEE9BF4C}"/>
              </a:ext>
            </a:extLst>
          </p:cNvPr>
          <p:cNvSpPr/>
          <p:nvPr/>
        </p:nvSpPr>
        <p:spPr>
          <a:xfrm>
            <a:off x="899592" y="2318405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6" name="Rechthoek 125">
            <a:extLst>
              <a:ext uri="{FF2B5EF4-FFF2-40B4-BE49-F238E27FC236}">
                <a16:creationId xmlns:a16="http://schemas.microsoft.com/office/drawing/2014/main" id="{850264E3-A521-4F60-AE95-CC1CC24A1576}"/>
              </a:ext>
            </a:extLst>
          </p:cNvPr>
          <p:cNvSpPr/>
          <p:nvPr/>
        </p:nvSpPr>
        <p:spPr>
          <a:xfrm>
            <a:off x="899592" y="1625629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7" name="Rechthoek 126">
            <a:extLst>
              <a:ext uri="{FF2B5EF4-FFF2-40B4-BE49-F238E27FC236}">
                <a16:creationId xmlns:a16="http://schemas.microsoft.com/office/drawing/2014/main" id="{22A5342B-008C-46BE-9D51-F94A6ADC3DEA}"/>
              </a:ext>
            </a:extLst>
          </p:cNvPr>
          <p:cNvSpPr/>
          <p:nvPr/>
        </p:nvSpPr>
        <p:spPr>
          <a:xfrm rot="5400000">
            <a:off x="1031774" y="3933065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8" name="Rechthoek 127">
            <a:extLst>
              <a:ext uri="{FF2B5EF4-FFF2-40B4-BE49-F238E27FC236}">
                <a16:creationId xmlns:a16="http://schemas.microsoft.com/office/drawing/2014/main" id="{6B52578F-A302-4DED-BEA9-22BD4B56AA41}"/>
              </a:ext>
            </a:extLst>
          </p:cNvPr>
          <p:cNvSpPr/>
          <p:nvPr/>
        </p:nvSpPr>
        <p:spPr>
          <a:xfrm rot="5400000">
            <a:off x="1732934" y="5034387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9" name="Rechthoek 128">
            <a:extLst>
              <a:ext uri="{FF2B5EF4-FFF2-40B4-BE49-F238E27FC236}">
                <a16:creationId xmlns:a16="http://schemas.microsoft.com/office/drawing/2014/main" id="{F7A49D80-7EE6-4EDB-938F-A7AA258CE172}"/>
              </a:ext>
            </a:extLst>
          </p:cNvPr>
          <p:cNvSpPr/>
          <p:nvPr/>
        </p:nvSpPr>
        <p:spPr>
          <a:xfrm rot="5400000">
            <a:off x="1380783" y="5034387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0" name="Rechthoek 129">
            <a:extLst>
              <a:ext uri="{FF2B5EF4-FFF2-40B4-BE49-F238E27FC236}">
                <a16:creationId xmlns:a16="http://schemas.microsoft.com/office/drawing/2014/main" id="{AB4B2240-AD65-49AC-850B-A5C67125E12A}"/>
              </a:ext>
            </a:extLst>
          </p:cNvPr>
          <p:cNvSpPr/>
          <p:nvPr/>
        </p:nvSpPr>
        <p:spPr>
          <a:xfrm>
            <a:off x="899592" y="2648684"/>
            <a:ext cx="504056" cy="34679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1" name="Rechthoek 130">
            <a:extLst>
              <a:ext uri="{FF2B5EF4-FFF2-40B4-BE49-F238E27FC236}">
                <a16:creationId xmlns:a16="http://schemas.microsoft.com/office/drawing/2014/main" id="{EB340CE4-F374-4114-8F88-78E02E8C8EF2}"/>
              </a:ext>
            </a:extLst>
          </p:cNvPr>
          <p:cNvSpPr/>
          <p:nvPr/>
        </p:nvSpPr>
        <p:spPr>
          <a:xfrm>
            <a:off x="899592" y="2318406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95FAE460-1E75-4A78-956C-34DD6BF80C74}"/>
              </a:ext>
            </a:extLst>
          </p:cNvPr>
          <p:cNvSpPr/>
          <p:nvPr/>
        </p:nvSpPr>
        <p:spPr>
          <a:xfrm>
            <a:off x="899592" y="1625630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3" name="Rechthoek 132">
            <a:extLst>
              <a:ext uri="{FF2B5EF4-FFF2-40B4-BE49-F238E27FC236}">
                <a16:creationId xmlns:a16="http://schemas.microsoft.com/office/drawing/2014/main" id="{15818D13-2D36-40A3-8493-F50AC5433C60}"/>
              </a:ext>
            </a:extLst>
          </p:cNvPr>
          <p:cNvSpPr/>
          <p:nvPr/>
        </p:nvSpPr>
        <p:spPr>
          <a:xfrm rot="5400000">
            <a:off x="1031774" y="3933066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4" name="Rechthoek 133">
            <a:extLst>
              <a:ext uri="{FF2B5EF4-FFF2-40B4-BE49-F238E27FC236}">
                <a16:creationId xmlns:a16="http://schemas.microsoft.com/office/drawing/2014/main" id="{F09D9290-F824-4579-8C6E-58A681B01B77}"/>
              </a:ext>
            </a:extLst>
          </p:cNvPr>
          <p:cNvSpPr/>
          <p:nvPr/>
        </p:nvSpPr>
        <p:spPr>
          <a:xfrm rot="5400000">
            <a:off x="684844" y="5035978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5" name="Rechthoek 134">
            <a:extLst>
              <a:ext uri="{FF2B5EF4-FFF2-40B4-BE49-F238E27FC236}">
                <a16:creationId xmlns:a16="http://schemas.microsoft.com/office/drawing/2014/main" id="{98E8962A-BA5E-4F50-952B-160BFA3D80EF}"/>
              </a:ext>
            </a:extLst>
          </p:cNvPr>
          <p:cNvSpPr/>
          <p:nvPr/>
        </p:nvSpPr>
        <p:spPr>
          <a:xfrm rot="5400000">
            <a:off x="1036995" y="5035977"/>
            <a:ext cx="504056" cy="352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6" name="Rechthoek 135">
            <a:extLst>
              <a:ext uri="{FF2B5EF4-FFF2-40B4-BE49-F238E27FC236}">
                <a16:creationId xmlns:a16="http://schemas.microsoft.com/office/drawing/2014/main" id="{A0E202AB-F50F-44F1-B779-B364966B9764}"/>
              </a:ext>
            </a:extLst>
          </p:cNvPr>
          <p:cNvSpPr/>
          <p:nvPr/>
        </p:nvSpPr>
        <p:spPr>
          <a:xfrm rot="5400000">
            <a:off x="2085085" y="5034385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7" name="Rechthoek 136">
            <a:extLst>
              <a:ext uri="{FF2B5EF4-FFF2-40B4-BE49-F238E27FC236}">
                <a16:creationId xmlns:a16="http://schemas.microsoft.com/office/drawing/2014/main" id="{B5229F07-68BB-443C-A178-713FB369F98F}"/>
              </a:ext>
            </a:extLst>
          </p:cNvPr>
          <p:cNvSpPr/>
          <p:nvPr/>
        </p:nvSpPr>
        <p:spPr>
          <a:xfrm rot="5400000">
            <a:off x="684844" y="5035979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8" name="Rechthoek 137">
            <a:extLst>
              <a:ext uri="{FF2B5EF4-FFF2-40B4-BE49-F238E27FC236}">
                <a16:creationId xmlns:a16="http://schemas.microsoft.com/office/drawing/2014/main" id="{922396EB-13E7-4131-9F44-DC8E8D849071}"/>
              </a:ext>
            </a:extLst>
          </p:cNvPr>
          <p:cNvSpPr/>
          <p:nvPr/>
        </p:nvSpPr>
        <p:spPr>
          <a:xfrm rot="5400000">
            <a:off x="1036995" y="5035978"/>
            <a:ext cx="504056" cy="3521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9" name="Rechthoek 138">
            <a:extLst>
              <a:ext uri="{FF2B5EF4-FFF2-40B4-BE49-F238E27FC236}">
                <a16:creationId xmlns:a16="http://schemas.microsoft.com/office/drawing/2014/main" id="{01A53B64-2A52-464D-8F66-33387B173D2F}"/>
              </a:ext>
            </a:extLst>
          </p:cNvPr>
          <p:cNvSpPr/>
          <p:nvPr/>
        </p:nvSpPr>
        <p:spPr>
          <a:xfrm rot="16200000">
            <a:off x="7909941" y="4035152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0" name="Rechthoek 139">
            <a:extLst>
              <a:ext uri="{FF2B5EF4-FFF2-40B4-BE49-F238E27FC236}">
                <a16:creationId xmlns:a16="http://schemas.microsoft.com/office/drawing/2014/main" id="{0E6445FF-9DE4-4411-A1CA-A943A72C3B0C}"/>
              </a:ext>
            </a:extLst>
          </p:cNvPr>
          <p:cNvSpPr/>
          <p:nvPr/>
        </p:nvSpPr>
        <p:spPr>
          <a:xfrm rot="16200000">
            <a:off x="7909941" y="3355722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1" name="Rechthoek 140">
            <a:extLst>
              <a:ext uri="{FF2B5EF4-FFF2-40B4-BE49-F238E27FC236}">
                <a16:creationId xmlns:a16="http://schemas.microsoft.com/office/drawing/2014/main" id="{E179A803-E08C-45F7-B974-679C4AE9B03D}"/>
              </a:ext>
            </a:extLst>
          </p:cNvPr>
          <p:cNvSpPr/>
          <p:nvPr/>
        </p:nvSpPr>
        <p:spPr>
          <a:xfrm rot="16200000">
            <a:off x="7909941" y="2676292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2" name="Rechthoek 141">
            <a:extLst>
              <a:ext uri="{FF2B5EF4-FFF2-40B4-BE49-F238E27FC236}">
                <a16:creationId xmlns:a16="http://schemas.microsoft.com/office/drawing/2014/main" id="{421242B0-562F-45E5-883D-E43216EAF25A}"/>
              </a:ext>
            </a:extLst>
          </p:cNvPr>
          <p:cNvSpPr/>
          <p:nvPr/>
        </p:nvSpPr>
        <p:spPr>
          <a:xfrm rot="16200000">
            <a:off x="7909941" y="1996862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3" name="Rechthoek 142">
            <a:extLst>
              <a:ext uri="{FF2B5EF4-FFF2-40B4-BE49-F238E27FC236}">
                <a16:creationId xmlns:a16="http://schemas.microsoft.com/office/drawing/2014/main" id="{278C9029-53FB-4B2E-BE45-1943D97419FD}"/>
              </a:ext>
            </a:extLst>
          </p:cNvPr>
          <p:cNvSpPr/>
          <p:nvPr/>
        </p:nvSpPr>
        <p:spPr>
          <a:xfrm rot="16200000">
            <a:off x="7903510" y="1324162"/>
            <a:ext cx="504056" cy="580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DA419599-D1F5-40B9-B0B3-F229C8E3579D}"/>
              </a:ext>
            </a:extLst>
          </p:cNvPr>
          <p:cNvSpPr/>
          <p:nvPr/>
        </p:nvSpPr>
        <p:spPr>
          <a:xfrm>
            <a:off x="6156178" y="3982287"/>
            <a:ext cx="292576" cy="2880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18D0EA17-42A2-482F-B2BC-D958C89BAE3F}"/>
              </a:ext>
            </a:extLst>
          </p:cNvPr>
          <p:cNvSpPr/>
          <p:nvPr/>
        </p:nvSpPr>
        <p:spPr>
          <a:xfrm>
            <a:off x="5863602" y="3864833"/>
            <a:ext cx="292576" cy="2880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7515FCB8-3408-4B55-9483-7015EFC68D49}"/>
              </a:ext>
            </a:extLst>
          </p:cNvPr>
          <p:cNvSpPr/>
          <p:nvPr/>
        </p:nvSpPr>
        <p:spPr>
          <a:xfrm>
            <a:off x="5548056" y="3860169"/>
            <a:ext cx="292576" cy="2880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91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926"/>
            <a:ext cx="7087232" cy="1143000"/>
          </a:xfrm>
        </p:spPr>
        <p:txBody>
          <a:bodyPr/>
          <a:lstStyle/>
          <a:p>
            <a:r>
              <a:rPr lang="nl-NL" dirty="0"/>
              <a:t>Workshop Oost-Groningen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Dorp “X”: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C51E3-756D-48BD-8007-EFD8CBA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2" y="0"/>
            <a:ext cx="2468118" cy="15651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D6EC024-E7E2-4B04-B262-E335079DC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56" y="2456892"/>
            <a:ext cx="819028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1816"/>
            <a:ext cx="7087232" cy="1143000"/>
          </a:xfrm>
        </p:spPr>
        <p:txBody>
          <a:bodyPr/>
          <a:lstStyle/>
          <a:p>
            <a:r>
              <a:rPr lang="nl-NL" dirty="0"/>
              <a:t>Workshop Oost-Groningen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Uitgangspunten:</a:t>
            </a:r>
          </a:p>
          <a:p>
            <a:pPr marL="514350" lvl="0" indent="-514350">
              <a:buAutoNum type="arabicPeriod"/>
            </a:pPr>
            <a:r>
              <a:rPr lang="nl-NL" dirty="0"/>
              <a:t>Krimp (zie tabel)</a:t>
            </a:r>
          </a:p>
          <a:p>
            <a:pPr marL="514350" lvl="0" indent="-514350">
              <a:buAutoNum type="arabicPeriod"/>
            </a:pPr>
            <a:r>
              <a:rPr lang="nl-NL" dirty="0"/>
              <a:t>Vergrijzing (zie tabel)</a:t>
            </a:r>
          </a:p>
          <a:p>
            <a:pPr marL="514350" lvl="0" indent="-514350">
              <a:buAutoNum type="arabicPeriod"/>
            </a:pPr>
            <a:r>
              <a:rPr lang="nl-NL" dirty="0"/>
              <a:t>Twee Rotte kiezen (1 vrijstaand, 1 </a:t>
            </a:r>
            <a:r>
              <a:rPr lang="nl-NL" dirty="0" err="1"/>
              <a:t>twee^kap</a:t>
            </a:r>
            <a:r>
              <a:rPr lang="nl-NL" dirty="0"/>
              <a:t>)</a:t>
            </a:r>
          </a:p>
          <a:p>
            <a:pPr marL="514350" lvl="0" indent="-514350">
              <a:buAutoNum type="arabicPeriod"/>
            </a:pPr>
            <a:r>
              <a:rPr lang="nl-NL" dirty="0"/>
              <a:t>Twee gezinnen die nieuwe woning willen bouwen kloppen aan bij gemeente</a:t>
            </a:r>
          </a:p>
          <a:p>
            <a:pPr marL="514350" lvl="0" indent="-514350">
              <a:buAutoNum type="arabicPeriod"/>
            </a:pPr>
            <a:r>
              <a:rPr lang="nl-NL" dirty="0"/>
              <a:t>Dorpsbelangen geeft aan dat jongeren wegtrekken door gebrek aan woningen</a:t>
            </a:r>
          </a:p>
          <a:p>
            <a:pPr marL="0" lvl="0" indent="0">
              <a:buNone/>
            </a:pPr>
            <a:endParaRPr lang="nl-NL" dirty="0"/>
          </a:p>
          <a:p>
            <a:pPr marL="514350" lvl="0" indent="-514350">
              <a:buAutoNum type="arabicPeriod"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C51E3-756D-48BD-8007-EFD8CBA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2" y="0"/>
            <a:ext cx="2468118" cy="1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4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1816"/>
            <a:ext cx="7087232" cy="1143000"/>
          </a:xfrm>
        </p:spPr>
        <p:txBody>
          <a:bodyPr/>
          <a:lstStyle/>
          <a:p>
            <a:r>
              <a:rPr lang="nl-NL" dirty="0"/>
              <a:t>Beeld in 2032?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C51E3-756D-48BD-8007-EFD8CBA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2" y="0"/>
            <a:ext cx="2468118" cy="156514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810E61-2720-425D-9729-60449B21B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Hoe moet het dorp er in 2032 uitzien?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28E5C5CE-E300-440D-ADC2-2274F5B787EC}"/>
              </a:ext>
            </a:extLst>
          </p:cNvPr>
          <p:cNvSpPr/>
          <p:nvPr/>
        </p:nvSpPr>
        <p:spPr>
          <a:xfrm>
            <a:off x="3995936" y="3863181"/>
            <a:ext cx="1152128" cy="357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B589C33-BE2F-49C1-9D98-B0FC09D5B3AC}"/>
              </a:ext>
            </a:extLst>
          </p:cNvPr>
          <p:cNvSpPr/>
          <p:nvPr/>
        </p:nvSpPr>
        <p:spPr>
          <a:xfrm>
            <a:off x="5198670" y="2722406"/>
            <a:ext cx="3816424" cy="21885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B4BB3BD-6051-4FF0-B3F9-3620313D4533}"/>
              </a:ext>
            </a:extLst>
          </p:cNvPr>
          <p:cNvSpPr txBox="1"/>
          <p:nvPr/>
        </p:nvSpPr>
        <p:spPr>
          <a:xfrm>
            <a:off x="1403648" y="218139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2019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BB18DB2-1BA2-47CE-B6CB-DBC6C997801E}"/>
              </a:ext>
            </a:extLst>
          </p:cNvPr>
          <p:cNvSpPr txBox="1"/>
          <p:nvPr/>
        </p:nvSpPr>
        <p:spPr>
          <a:xfrm>
            <a:off x="6534406" y="215459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2032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B64CFCA-AAEF-4EB1-A926-0B3F3D21C9DA}"/>
              </a:ext>
            </a:extLst>
          </p:cNvPr>
          <p:cNvSpPr txBox="1"/>
          <p:nvPr/>
        </p:nvSpPr>
        <p:spPr>
          <a:xfrm>
            <a:off x="6683437" y="347934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???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BE6F8E-8702-4C4A-AE10-04269115E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28" y="2722406"/>
            <a:ext cx="3835454" cy="2193311"/>
          </a:xfrm>
          <a:prstGeom prst="rect">
            <a:avLst/>
          </a:prstGeom>
        </p:spPr>
      </p:pic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D4351158-EDC7-48BA-A0D9-1E0408022AC2}"/>
              </a:ext>
            </a:extLst>
          </p:cNvPr>
          <p:cNvSpPr txBox="1">
            <a:spLocks/>
          </p:cNvSpPr>
          <p:nvPr/>
        </p:nvSpPr>
        <p:spPr>
          <a:xfrm>
            <a:off x="457200" y="5258429"/>
            <a:ext cx="8229600" cy="1316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Ieder groepje maakt een beeld van het dorp in 2032.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Je hoeft er nog niet bij te zeggen hoe </a:t>
            </a:r>
            <a:r>
              <a:rPr lang="nl-NL" sz="1600" dirty="0"/>
              <a:t>(dat mag straks…)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89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1816"/>
            <a:ext cx="7087232" cy="1143000"/>
          </a:xfrm>
        </p:spPr>
        <p:txBody>
          <a:bodyPr/>
          <a:lstStyle/>
          <a:p>
            <a:r>
              <a:rPr lang="nl-NL" dirty="0"/>
              <a:t>Hoe ga je dat bereiken?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nl-NL" dirty="0"/>
              <a:t>Instrumenten:					Kosten</a:t>
            </a:r>
          </a:p>
          <a:p>
            <a:pPr marL="514350" lvl="0" indent="-514350">
              <a:buAutoNum type="arabicPeriod"/>
            </a:pPr>
            <a:r>
              <a:rPr lang="nl-NL" dirty="0"/>
              <a:t>Rotte kiezen aanpak:			40.000</a:t>
            </a:r>
          </a:p>
          <a:p>
            <a:pPr marL="514350" lvl="0" indent="-514350">
              <a:buAutoNum type="arabicPeriod"/>
            </a:pPr>
            <a:r>
              <a:rPr lang="nl-NL" dirty="0"/>
              <a:t>Inpondfonds:					30.000</a:t>
            </a:r>
          </a:p>
          <a:p>
            <a:pPr marL="514350" lvl="0" indent="-514350">
              <a:buAutoNum type="arabicPeriod"/>
            </a:pPr>
            <a:r>
              <a:rPr lang="nl-NL" dirty="0"/>
              <a:t>Transitiefonds (samenvoegen):		30.000</a:t>
            </a:r>
          </a:p>
          <a:p>
            <a:pPr marL="0" lvl="0" indent="538163">
              <a:buNone/>
            </a:pPr>
            <a:r>
              <a:rPr lang="nl-NL" dirty="0"/>
              <a:t>Sloopfonds (direct slopen):	 	75.000</a:t>
            </a:r>
          </a:p>
          <a:p>
            <a:pPr marL="0" lvl="0" indent="0">
              <a:buNone/>
            </a:pPr>
            <a:r>
              <a:rPr lang="nl-NL" dirty="0"/>
              <a:t>4.  Verduurzamen part. woning:		7.500</a:t>
            </a:r>
          </a:p>
          <a:p>
            <a:pPr marL="0" lvl="0" indent="0">
              <a:buNone/>
            </a:pPr>
            <a:r>
              <a:rPr lang="nl-NL" dirty="0"/>
              <a:t>5.  Voorkomen verpaupering:			10.000</a:t>
            </a:r>
          </a:p>
          <a:p>
            <a:pPr marL="0" lvl="0" indent="538163">
              <a:buNone/>
            </a:pPr>
            <a:r>
              <a:rPr lang="nl-NL" dirty="0"/>
              <a:t>Seniorengeschikt maken:			10.000</a:t>
            </a:r>
          </a:p>
          <a:p>
            <a:pPr marL="0" lvl="0" indent="0">
              <a:buNone/>
            </a:pPr>
            <a:r>
              <a:rPr lang="nl-NL" dirty="0"/>
              <a:t>6.  Een beter (goedkoper)idee?:		????</a:t>
            </a:r>
          </a:p>
          <a:p>
            <a:pPr marL="514350" lvl="0" indent="-514350">
              <a:buAutoNum type="arabicPeriod"/>
            </a:pPr>
            <a:endParaRPr lang="nl-NL" dirty="0"/>
          </a:p>
          <a:p>
            <a:pPr marL="400050" lvl="1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C51E3-756D-48BD-8007-EFD8CBAC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2" y="0"/>
            <a:ext cx="2468118" cy="1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481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</TotalTime>
  <Words>199</Words>
  <Application>Microsoft Office PowerPoint</Application>
  <PresentationFormat>Diavoorstelling (4:3)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PowerPoint-presentatie</vt:lpstr>
      <vt:lpstr>Workshop Oost-Groningen</vt:lpstr>
      <vt:lpstr>Workshop Oost-Groningen</vt:lpstr>
      <vt:lpstr>Workshop Oost-Groningen</vt:lpstr>
      <vt:lpstr>Workshop Oost-Groningen</vt:lpstr>
      <vt:lpstr>Workshop Oost-Groningen</vt:lpstr>
      <vt:lpstr>Workshop Oost-Groningen</vt:lpstr>
      <vt:lpstr>Beeld in 2032?</vt:lpstr>
      <vt:lpstr>Hoe ga je dat bereiken?</vt:lpstr>
      <vt:lpstr>Hoe ga je dat bereiken?</vt:lpstr>
      <vt:lpstr>Presenteren</vt:lpstr>
      <vt:lpstr>PowerPoint-presentatie</vt:lpstr>
    </vt:vector>
  </TitlesOfParts>
  <Company>Companen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 Oost-Groningen</dc:title>
  <dc:creator>Bram Klouwen (Companen)</dc:creator>
  <cp:lastModifiedBy>Sluis CC van der, Chantal</cp:lastModifiedBy>
  <cp:revision>164</cp:revision>
  <cp:lastPrinted>2017-10-03T15:20:38Z</cp:lastPrinted>
  <dcterms:created xsi:type="dcterms:W3CDTF">2017-06-11T16:06:43Z</dcterms:created>
  <dcterms:modified xsi:type="dcterms:W3CDTF">2019-02-01T10:57:32Z</dcterms:modified>
</cp:coreProperties>
</file>