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1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xfrm>
            <a:off x="1143000" y="685800"/>
            <a:ext cx="4572000" cy="3429000"/>
          </a:xfrm>
          <a:prstGeom prst="rect">
            <a:avLst/>
          </a:prstGeom>
        </p:spPr>
        <p:txBody>
          <a:bodyPr/>
          <a:lstStyle/>
          <a:p>
            <a:endParaRPr/>
          </a:p>
        </p:txBody>
      </p:sp>
      <p:sp>
        <p:nvSpPr>
          <p:cNvPr id="186" name="Shape 18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en ondertitel">
    <p:spTree>
      <p:nvGrpSpPr>
        <p:cNvPr id="1" name=""/>
        <p:cNvGrpSpPr/>
        <p:nvPr/>
      </p:nvGrpSpPr>
      <p:grpSpPr>
        <a:xfrm>
          <a:off x="0" y="0"/>
          <a:ext cx="0" cy="0"/>
          <a:chOff x="0" y="0"/>
          <a:chExt cx="0" cy="0"/>
        </a:xfrm>
      </p:grpSpPr>
      <p:sp>
        <p:nvSpPr>
          <p:cNvPr id="11" name="Titel"/>
          <p:cNvSpPr txBox="1">
            <a:spLocks noGrp="1"/>
          </p:cNvSpPr>
          <p:nvPr>
            <p:ph type="title"/>
          </p:nvPr>
        </p:nvSpPr>
        <p:spPr>
          <a:xfrm>
            <a:off x="1270000" y="1638300"/>
            <a:ext cx="10464800" cy="3302000"/>
          </a:xfrm>
          <a:prstGeom prst="rect">
            <a:avLst/>
          </a:prstGeom>
        </p:spPr>
        <p:txBody>
          <a:bodyPr anchor="b"/>
          <a:lstStyle/>
          <a:p>
            <a:r>
              <a:t>Titel</a:t>
            </a:r>
          </a:p>
        </p:txBody>
      </p:sp>
      <p:sp>
        <p:nvSpPr>
          <p:cNvPr id="12" name="Hoofdtekst - niveau één…"/>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 name="Dianumm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quot;Typ hier een citaat.&quot;"/>
          <p:cNvSpPr txBox="1">
            <a:spLocks noGrp="1"/>
          </p:cNvSpPr>
          <p:nvPr>
            <p:ph type="body" sz="quarter" idx="14"/>
          </p:nvPr>
        </p:nvSpPr>
        <p:spPr>
          <a:xfrm>
            <a:off x="1270000" y="4267111"/>
            <a:ext cx="10464800" cy="609778"/>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 hier een citaat." </a:t>
            </a:r>
          </a:p>
        </p:txBody>
      </p:sp>
      <p:sp>
        <p:nvSpPr>
          <p:cNvPr id="9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Afbeelding"/>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1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pic>
        <p:nvPicPr>
          <p:cNvPr id="117" name="Afbeelding 3" descr="Afbeelding 3"/>
          <p:cNvPicPr>
            <a:picLocks noChangeAspect="1"/>
          </p:cNvPicPr>
          <p:nvPr/>
        </p:nvPicPr>
        <p:blipFill>
          <a:blip r:embed="rId2">
            <a:extLst/>
          </a:blip>
          <a:stretch>
            <a:fillRect/>
          </a:stretch>
        </p:blipFill>
        <p:spPr>
          <a:xfrm>
            <a:off x="9637239" y="280742"/>
            <a:ext cx="3174899" cy="1326796"/>
          </a:xfrm>
          <a:prstGeom prst="rect">
            <a:avLst/>
          </a:prstGeom>
          <a:ln w="12700">
            <a:miter lim="400000"/>
          </a:ln>
        </p:spPr>
      </p:pic>
      <p:sp>
        <p:nvSpPr>
          <p:cNvPr id="118" name="Titel"/>
          <p:cNvSpPr txBox="1">
            <a:spLocks noGrp="1"/>
          </p:cNvSpPr>
          <p:nvPr>
            <p:ph type="title"/>
          </p:nvPr>
        </p:nvSpPr>
        <p:spPr>
          <a:xfrm>
            <a:off x="650239" y="1741403"/>
            <a:ext cx="11704322" cy="1625601"/>
          </a:xfrm>
          <a:prstGeom prst="rect">
            <a:avLst/>
          </a:prstGeom>
        </p:spPr>
        <p:txBody>
          <a:bodyPr lIns="0" tIns="0" rIns="0" bIns="0" anchor="t"/>
          <a:lstStyle>
            <a:lvl1pPr algn="l" defTabSz="650240">
              <a:lnSpc>
                <a:spcPts val="5600"/>
              </a:lnSpc>
              <a:defRPr sz="4400" b="1">
                <a:solidFill>
                  <a:srgbClr val="2997D7"/>
                </a:solidFill>
                <a:latin typeface="Calibri"/>
                <a:ea typeface="Calibri"/>
                <a:cs typeface="Calibri"/>
                <a:sym typeface="Calibri"/>
              </a:defRPr>
            </a:lvl1pPr>
          </a:lstStyle>
          <a:p>
            <a:r>
              <a:t>Titel</a:t>
            </a:r>
          </a:p>
        </p:txBody>
      </p:sp>
      <p:sp>
        <p:nvSpPr>
          <p:cNvPr id="119" name="Hoofdtekst - niveau één…"/>
          <p:cNvSpPr txBox="1">
            <a:spLocks noGrp="1"/>
          </p:cNvSpPr>
          <p:nvPr>
            <p:ph type="body" idx="1"/>
          </p:nvPr>
        </p:nvSpPr>
        <p:spPr>
          <a:xfrm>
            <a:off x="650239" y="3367003"/>
            <a:ext cx="11704322" cy="6007291"/>
          </a:xfrm>
          <a:prstGeom prst="rect">
            <a:avLst/>
          </a:prstGeom>
        </p:spPr>
        <p:txBody>
          <a:bodyPr lIns="0" tIns="0" rIns="0" bIns="0" anchor="t"/>
          <a:lstStyle>
            <a:lvl1pPr marL="0" indent="0" defTabSz="650240">
              <a:lnSpc>
                <a:spcPts val="3900"/>
              </a:lnSpc>
              <a:spcBef>
                <a:spcPts val="0"/>
              </a:spcBef>
              <a:buSzTx/>
              <a:buNone/>
              <a:defRPr sz="2600">
                <a:latin typeface="Calibri"/>
                <a:ea typeface="Calibri"/>
                <a:cs typeface="Calibri"/>
                <a:sym typeface="Calibri"/>
              </a:defRPr>
            </a:lvl1pPr>
            <a:lvl2pPr marL="426315" indent="-246315" defTabSz="650240">
              <a:lnSpc>
                <a:spcPts val="3900"/>
              </a:lnSpc>
              <a:spcBef>
                <a:spcPts val="0"/>
              </a:spcBef>
              <a:buSzPct val="100000"/>
              <a:defRPr sz="2600">
                <a:latin typeface="Calibri"/>
                <a:ea typeface="Calibri"/>
                <a:cs typeface="Calibri"/>
                <a:sym typeface="Calibri"/>
              </a:defRPr>
            </a:lvl2pPr>
            <a:lvl3pPr marL="606315" indent="-246315" defTabSz="650240">
              <a:lnSpc>
                <a:spcPts val="3900"/>
              </a:lnSpc>
              <a:spcBef>
                <a:spcPts val="0"/>
              </a:spcBef>
              <a:buSzPct val="100000"/>
              <a:defRPr sz="2600">
                <a:latin typeface="Calibri"/>
                <a:ea typeface="Calibri"/>
                <a:cs typeface="Calibri"/>
                <a:sym typeface="Calibri"/>
              </a:defRPr>
            </a:lvl3pPr>
            <a:lvl4pPr marL="786315" indent="-246315" defTabSz="650240">
              <a:lnSpc>
                <a:spcPts val="3900"/>
              </a:lnSpc>
              <a:spcBef>
                <a:spcPts val="0"/>
              </a:spcBef>
              <a:buSzPct val="100000"/>
              <a:defRPr sz="2600">
                <a:latin typeface="Calibri"/>
                <a:ea typeface="Calibri"/>
                <a:cs typeface="Calibri"/>
                <a:sym typeface="Calibri"/>
              </a:defRPr>
            </a:lvl4pPr>
            <a:lvl5pPr marL="966315" indent="-246315" defTabSz="650240">
              <a:lnSpc>
                <a:spcPts val="3900"/>
              </a:lnSpc>
              <a:spcBef>
                <a:spcPts val="0"/>
              </a:spcBef>
              <a:buSzPct val="100000"/>
              <a:defRPr sz="2600">
                <a:latin typeface="Calibri"/>
                <a:ea typeface="Calibri"/>
                <a:cs typeface="Calibri"/>
                <a:sym typeface="Calibri"/>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20" name="Dianummer"/>
          <p:cNvSpPr txBox="1">
            <a:spLocks noGrp="1"/>
          </p:cNvSpPr>
          <p:nvPr>
            <p:ph type="sldNum" sz="quarter" idx="2"/>
          </p:nvPr>
        </p:nvSpPr>
        <p:spPr>
          <a:xfrm>
            <a:off x="6285653" y="8779792"/>
            <a:ext cx="3034455" cy="520701"/>
          </a:xfrm>
          <a:prstGeom prst="rect">
            <a:avLst/>
          </a:prstGeom>
        </p:spPr>
        <p:txBody>
          <a:bodyPr lIns="65023" tIns="65023" rIns="65023" bIns="65023" anchor="ctr"/>
          <a:lstStyle>
            <a:lvl1pPr algn="r" defTabSz="650240">
              <a:defRPr>
                <a:latin typeface="Calibri"/>
                <a:ea typeface="Calibri"/>
                <a:cs typeface="Calibri"/>
                <a:sym typeface="Calibri"/>
              </a:defRPr>
            </a:lvl1p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pic>
        <p:nvPicPr>
          <p:cNvPr id="127" name="Afbeelding 3" descr="Afbeelding 3"/>
          <p:cNvPicPr>
            <a:picLocks noChangeAspect="1"/>
          </p:cNvPicPr>
          <p:nvPr/>
        </p:nvPicPr>
        <p:blipFill>
          <a:blip r:embed="rId2">
            <a:extLst/>
          </a:blip>
          <a:stretch>
            <a:fillRect/>
          </a:stretch>
        </p:blipFill>
        <p:spPr>
          <a:xfrm>
            <a:off x="9637239" y="280742"/>
            <a:ext cx="3174899" cy="1326796"/>
          </a:xfrm>
          <a:prstGeom prst="rect">
            <a:avLst/>
          </a:prstGeom>
          <a:ln w="12700">
            <a:miter lim="400000"/>
          </a:ln>
        </p:spPr>
      </p:pic>
      <p:sp>
        <p:nvSpPr>
          <p:cNvPr id="128" name="Titel"/>
          <p:cNvSpPr txBox="1">
            <a:spLocks noGrp="1"/>
          </p:cNvSpPr>
          <p:nvPr>
            <p:ph type="title"/>
          </p:nvPr>
        </p:nvSpPr>
        <p:spPr>
          <a:xfrm>
            <a:off x="650239" y="1741403"/>
            <a:ext cx="11704322" cy="1625601"/>
          </a:xfrm>
          <a:prstGeom prst="rect">
            <a:avLst/>
          </a:prstGeom>
        </p:spPr>
        <p:txBody>
          <a:bodyPr lIns="0" tIns="0" rIns="0" bIns="0" anchor="t"/>
          <a:lstStyle>
            <a:lvl1pPr algn="l" defTabSz="650240">
              <a:lnSpc>
                <a:spcPts val="5600"/>
              </a:lnSpc>
              <a:defRPr sz="4400" b="1">
                <a:solidFill>
                  <a:srgbClr val="BD4E85"/>
                </a:solidFill>
                <a:latin typeface="Calibri"/>
                <a:ea typeface="Calibri"/>
                <a:cs typeface="Calibri"/>
                <a:sym typeface="Calibri"/>
              </a:defRPr>
            </a:lvl1pPr>
          </a:lstStyle>
          <a:p>
            <a:r>
              <a:t>Titel</a:t>
            </a:r>
          </a:p>
        </p:txBody>
      </p:sp>
      <p:sp>
        <p:nvSpPr>
          <p:cNvPr id="129" name="Hoofdtekst - niveau één…"/>
          <p:cNvSpPr txBox="1">
            <a:spLocks noGrp="1"/>
          </p:cNvSpPr>
          <p:nvPr>
            <p:ph type="body" idx="1"/>
          </p:nvPr>
        </p:nvSpPr>
        <p:spPr>
          <a:xfrm>
            <a:off x="650239" y="3367003"/>
            <a:ext cx="11704322" cy="6007291"/>
          </a:xfrm>
          <a:prstGeom prst="rect">
            <a:avLst/>
          </a:prstGeom>
        </p:spPr>
        <p:txBody>
          <a:bodyPr lIns="0" tIns="0" rIns="0" bIns="0" anchor="t"/>
          <a:lstStyle>
            <a:lvl1pPr marL="0" indent="0" defTabSz="650240">
              <a:lnSpc>
                <a:spcPts val="3900"/>
              </a:lnSpc>
              <a:spcBef>
                <a:spcPts val="0"/>
              </a:spcBef>
              <a:buSzTx/>
              <a:buNone/>
              <a:defRPr sz="2600">
                <a:latin typeface="Calibri"/>
                <a:ea typeface="Calibri"/>
                <a:cs typeface="Calibri"/>
                <a:sym typeface="Calibri"/>
              </a:defRPr>
            </a:lvl1pPr>
            <a:lvl2pPr marL="426315" indent="-246315" defTabSz="650240">
              <a:lnSpc>
                <a:spcPts val="3900"/>
              </a:lnSpc>
              <a:spcBef>
                <a:spcPts val="0"/>
              </a:spcBef>
              <a:buSzPct val="100000"/>
              <a:defRPr sz="2600">
                <a:latin typeface="Calibri"/>
                <a:ea typeface="Calibri"/>
                <a:cs typeface="Calibri"/>
                <a:sym typeface="Calibri"/>
              </a:defRPr>
            </a:lvl2pPr>
            <a:lvl3pPr marL="606315" indent="-246315" defTabSz="650240">
              <a:lnSpc>
                <a:spcPts val="3900"/>
              </a:lnSpc>
              <a:spcBef>
                <a:spcPts val="0"/>
              </a:spcBef>
              <a:buSzPct val="100000"/>
              <a:defRPr sz="2600">
                <a:latin typeface="Calibri"/>
                <a:ea typeface="Calibri"/>
                <a:cs typeface="Calibri"/>
                <a:sym typeface="Calibri"/>
              </a:defRPr>
            </a:lvl3pPr>
            <a:lvl4pPr marL="786315" indent="-246315" defTabSz="650240">
              <a:lnSpc>
                <a:spcPts val="3900"/>
              </a:lnSpc>
              <a:spcBef>
                <a:spcPts val="0"/>
              </a:spcBef>
              <a:buSzPct val="100000"/>
              <a:defRPr sz="2600">
                <a:latin typeface="Calibri"/>
                <a:ea typeface="Calibri"/>
                <a:cs typeface="Calibri"/>
                <a:sym typeface="Calibri"/>
              </a:defRPr>
            </a:lvl4pPr>
            <a:lvl5pPr marL="966315" indent="-246315" defTabSz="650240">
              <a:lnSpc>
                <a:spcPts val="3900"/>
              </a:lnSpc>
              <a:spcBef>
                <a:spcPts val="0"/>
              </a:spcBef>
              <a:buSzPct val="100000"/>
              <a:defRPr sz="2600">
                <a:latin typeface="Calibri"/>
                <a:ea typeface="Calibri"/>
                <a:cs typeface="Calibri"/>
                <a:sym typeface="Calibri"/>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0" name="Dianummer"/>
          <p:cNvSpPr txBox="1">
            <a:spLocks noGrp="1"/>
          </p:cNvSpPr>
          <p:nvPr>
            <p:ph type="sldNum" sz="quarter" idx="2"/>
          </p:nvPr>
        </p:nvSpPr>
        <p:spPr>
          <a:xfrm>
            <a:off x="6285653" y="8779792"/>
            <a:ext cx="3034455" cy="520701"/>
          </a:xfrm>
          <a:prstGeom prst="rect">
            <a:avLst/>
          </a:prstGeom>
        </p:spPr>
        <p:txBody>
          <a:bodyPr lIns="65023" tIns="65023" rIns="65023" bIns="65023" anchor="ctr"/>
          <a:lstStyle>
            <a:lvl1pPr algn="r" defTabSz="650240">
              <a:defRPr>
                <a:latin typeface="Calibri"/>
                <a:ea typeface="Calibri"/>
                <a:cs typeface="Calibri"/>
                <a:sym typeface="Calibri"/>
              </a:defRPr>
            </a:lvl1p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pic>
        <p:nvPicPr>
          <p:cNvPr id="137" name="SVn_LOGO_RGB.jpg" descr="SVn_LOGO_RGB.jpg"/>
          <p:cNvPicPr>
            <a:picLocks noChangeAspect="1"/>
          </p:cNvPicPr>
          <p:nvPr/>
        </p:nvPicPr>
        <p:blipFill>
          <a:blip r:embed="rId2">
            <a:extLst/>
          </a:blip>
          <a:stretch>
            <a:fillRect/>
          </a:stretch>
        </p:blipFill>
        <p:spPr>
          <a:xfrm>
            <a:off x="9637238" y="280741"/>
            <a:ext cx="3174902" cy="1326798"/>
          </a:xfrm>
          <a:prstGeom prst="rect">
            <a:avLst/>
          </a:prstGeom>
          <a:ln w="12700">
            <a:miter lim="400000"/>
          </a:ln>
        </p:spPr>
      </p:pic>
      <p:sp>
        <p:nvSpPr>
          <p:cNvPr id="138" name="Titel"/>
          <p:cNvSpPr txBox="1">
            <a:spLocks noGrp="1"/>
          </p:cNvSpPr>
          <p:nvPr>
            <p:ph type="title"/>
          </p:nvPr>
        </p:nvSpPr>
        <p:spPr>
          <a:xfrm>
            <a:off x="650238" y="1741403"/>
            <a:ext cx="11704326" cy="1625601"/>
          </a:xfrm>
          <a:prstGeom prst="rect">
            <a:avLst/>
          </a:prstGeom>
        </p:spPr>
        <p:txBody>
          <a:bodyPr lIns="0" tIns="0" rIns="0" bIns="0" anchor="t"/>
          <a:lstStyle>
            <a:lvl1pPr algn="l" defTabSz="457200">
              <a:lnSpc>
                <a:spcPts val="4000"/>
              </a:lnSpc>
              <a:defRPr sz="4400" b="1">
                <a:solidFill>
                  <a:srgbClr val="2997D7"/>
                </a:solidFill>
                <a:latin typeface="Arial"/>
                <a:ea typeface="Arial"/>
                <a:cs typeface="Arial"/>
                <a:sym typeface="Arial"/>
              </a:defRPr>
            </a:lvl1pPr>
          </a:lstStyle>
          <a:p>
            <a:r>
              <a:t>Titel</a:t>
            </a:r>
          </a:p>
        </p:txBody>
      </p:sp>
      <p:sp>
        <p:nvSpPr>
          <p:cNvPr id="139" name="Hoofdtekst - niveau één…"/>
          <p:cNvSpPr txBox="1">
            <a:spLocks noGrp="1"/>
          </p:cNvSpPr>
          <p:nvPr>
            <p:ph type="body" idx="1"/>
          </p:nvPr>
        </p:nvSpPr>
        <p:spPr>
          <a:xfrm>
            <a:off x="650238" y="3367003"/>
            <a:ext cx="11704326" cy="6007292"/>
          </a:xfrm>
          <a:prstGeom prst="rect">
            <a:avLst/>
          </a:prstGeom>
        </p:spPr>
        <p:txBody>
          <a:bodyPr lIns="0" tIns="0" rIns="0" bIns="0" anchor="t"/>
          <a:lstStyle>
            <a:lvl1pPr marL="0" indent="0" defTabSz="457200">
              <a:lnSpc>
                <a:spcPts val="2800"/>
              </a:lnSpc>
              <a:spcBef>
                <a:spcPts val="0"/>
              </a:spcBef>
              <a:buSzTx/>
              <a:buNone/>
              <a:defRPr sz="2600">
                <a:latin typeface="Arial"/>
                <a:ea typeface="Arial"/>
                <a:cs typeface="Arial"/>
                <a:sym typeface="Arial"/>
              </a:defRPr>
            </a:lvl1pPr>
            <a:lvl2pPr marL="426315" indent="-246315" defTabSz="457200">
              <a:lnSpc>
                <a:spcPts val="2800"/>
              </a:lnSpc>
              <a:spcBef>
                <a:spcPts val="0"/>
              </a:spcBef>
              <a:buSzPct val="100000"/>
              <a:defRPr sz="2600">
                <a:latin typeface="Arial"/>
                <a:ea typeface="Arial"/>
                <a:cs typeface="Arial"/>
                <a:sym typeface="Arial"/>
              </a:defRPr>
            </a:lvl2pPr>
            <a:lvl3pPr marL="606314" indent="-246315" defTabSz="457200">
              <a:lnSpc>
                <a:spcPts val="2800"/>
              </a:lnSpc>
              <a:spcBef>
                <a:spcPts val="0"/>
              </a:spcBef>
              <a:buSzPct val="100000"/>
              <a:defRPr sz="2600">
                <a:latin typeface="Arial"/>
                <a:ea typeface="Arial"/>
                <a:cs typeface="Arial"/>
                <a:sym typeface="Arial"/>
              </a:defRPr>
            </a:lvl3pPr>
            <a:lvl4pPr marL="786314" indent="-246315" defTabSz="457200">
              <a:lnSpc>
                <a:spcPts val="2800"/>
              </a:lnSpc>
              <a:spcBef>
                <a:spcPts val="0"/>
              </a:spcBef>
              <a:buSzPct val="100000"/>
              <a:defRPr sz="2600">
                <a:latin typeface="Arial"/>
                <a:ea typeface="Arial"/>
                <a:cs typeface="Arial"/>
                <a:sym typeface="Arial"/>
              </a:defRPr>
            </a:lvl4pPr>
            <a:lvl5pPr marL="966315" indent="-246315" defTabSz="457200">
              <a:lnSpc>
                <a:spcPts val="2800"/>
              </a:lnSpc>
              <a:spcBef>
                <a:spcPts val="0"/>
              </a:spcBef>
              <a:buSzPct val="100000"/>
              <a:defRPr sz="2600">
                <a:latin typeface="Arial"/>
                <a:ea typeface="Arial"/>
                <a:cs typeface="Arial"/>
                <a:sym typeface="Aria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40" name="Dianummer"/>
          <p:cNvSpPr txBox="1">
            <a:spLocks noGrp="1"/>
          </p:cNvSpPr>
          <p:nvPr>
            <p:ph type="sldNum" sz="quarter" idx="2"/>
          </p:nvPr>
        </p:nvSpPr>
        <p:spPr>
          <a:xfrm>
            <a:off x="11998694" y="8854470"/>
            <a:ext cx="355867" cy="371345"/>
          </a:xfrm>
          <a:prstGeom prst="rect">
            <a:avLst/>
          </a:prstGeom>
        </p:spPr>
        <p:txBody>
          <a:bodyPr lIns="65022" tIns="65022" rIns="65022" bIns="65022" anchor="ctr"/>
          <a:lstStyle>
            <a:lvl1pPr algn="r" defTabSz="457200">
              <a:defRPr>
                <a:latin typeface="Calibri"/>
                <a:ea typeface="Calibri"/>
                <a:cs typeface="Calibri"/>
                <a:sym typeface="Calibri"/>
              </a:defRPr>
            </a:lvl1p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pic>
        <p:nvPicPr>
          <p:cNvPr id="147" name="Afbeelding 3" descr="Afbeelding 3"/>
          <p:cNvPicPr>
            <a:picLocks noChangeAspect="1"/>
          </p:cNvPicPr>
          <p:nvPr/>
        </p:nvPicPr>
        <p:blipFill>
          <a:blip r:embed="rId2">
            <a:extLst/>
          </a:blip>
          <a:stretch>
            <a:fillRect/>
          </a:stretch>
        </p:blipFill>
        <p:spPr>
          <a:xfrm>
            <a:off x="9545037" y="280742"/>
            <a:ext cx="3081520" cy="1326797"/>
          </a:xfrm>
          <a:prstGeom prst="rect">
            <a:avLst/>
          </a:prstGeom>
          <a:ln w="12700">
            <a:miter lim="400000"/>
          </a:ln>
        </p:spPr>
      </p:pic>
      <p:sp>
        <p:nvSpPr>
          <p:cNvPr id="148" name="Titel"/>
          <p:cNvSpPr txBox="1">
            <a:spLocks noGrp="1"/>
          </p:cNvSpPr>
          <p:nvPr>
            <p:ph type="title"/>
          </p:nvPr>
        </p:nvSpPr>
        <p:spPr>
          <a:xfrm>
            <a:off x="822362" y="1741403"/>
            <a:ext cx="11360076" cy="1625601"/>
          </a:xfrm>
          <a:prstGeom prst="rect">
            <a:avLst/>
          </a:prstGeom>
        </p:spPr>
        <p:txBody>
          <a:bodyPr lIns="0" tIns="0" rIns="0" bIns="0" anchor="t"/>
          <a:lstStyle>
            <a:lvl1pPr algn="l" defTabSz="638963">
              <a:lnSpc>
                <a:spcPts val="5500"/>
              </a:lnSpc>
              <a:defRPr sz="4400" b="1">
                <a:solidFill>
                  <a:srgbClr val="2997D7"/>
                </a:solidFill>
                <a:latin typeface="Calibri"/>
                <a:ea typeface="Calibri"/>
                <a:cs typeface="Calibri"/>
                <a:sym typeface="Calibri"/>
              </a:defRPr>
            </a:lvl1pPr>
          </a:lstStyle>
          <a:p>
            <a:r>
              <a:t>Titel</a:t>
            </a:r>
          </a:p>
        </p:txBody>
      </p:sp>
      <p:sp>
        <p:nvSpPr>
          <p:cNvPr id="149" name="Hoofdtekst - niveau één…"/>
          <p:cNvSpPr txBox="1">
            <a:spLocks noGrp="1"/>
          </p:cNvSpPr>
          <p:nvPr>
            <p:ph type="body" idx="1"/>
          </p:nvPr>
        </p:nvSpPr>
        <p:spPr>
          <a:xfrm>
            <a:off x="822362" y="3367006"/>
            <a:ext cx="11360076" cy="6007291"/>
          </a:xfrm>
          <a:prstGeom prst="rect">
            <a:avLst/>
          </a:prstGeom>
        </p:spPr>
        <p:txBody>
          <a:bodyPr lIns="0" tIns="0" rIns="0" bIns="0" anchor="t"/>
          <a:lstStyle>
            <a:lvl1pPr marL="0" indent="0" defTabSz="638963">
              <a:lnSpc>
                <a:spcPts val="3800"/>
              </a:lnSpc>
              <a:spcBef>
                <a:spcPts val="0"/>
              </a:spcBef>
              <a:buSzTx/>
              <a:buNone/>
              <a:defRPr sz="2600">
                <a:latin typeface="Calibri"/>
                <a:ea typeface="Calibri"/>
                <a:cs typeface="Calibri"/>
                <a:sym typeface="Calibri"/>
              </a:defRPr>
            </a:lvl1pPr>
            <a:lvl2pPr marL="448654" indent="-248191" defTabSz="638963">
              <a:lnSpc>
                <a:spcPts val="3800"/>
              </a:lnSpc>
              <a:spcBef>
                <a:spcPts val="0"/>
              </a:spcBef>
              <a:buSzPct val="100000"/>
              <a:defRPr sz="2600">
                <a:latin typeface="Calibri"/>
                <a:ea typeface="Calibri"/>
                <a:cs typeface="Calibri"/>
                <a:sym typeface="Calibri"/>
              </a:defRPr>
            </a:lvl2pPr>
            <a:lvl3pPr marL="649116" indent="-248191" defTabSz="638963">
              <a:lnSpc>
                <a:spcPts val="3800"/>
              </a:lnSpc>
              <a:spcBef>
                <a:spcPts val="0"/>
              </a:spcBef>
              <a:buSzPct val="100000"/>
              <a:defRPr sz="2600">
                <a:latin typeface="Calibri"/>
                <a:ea typeface="Calibri"/>
                <a:cs typeface="Calibri"/>
                <a:sym typeface="Calibri"/>
              </a:defRPr>
            </a:lvl3pPr>
            <a:lvl4pPr marL="849578" indent="-248191" defTabSz="638963">
              <a:lnSpc>
                <a:spcPts val="3800"/>
              </a:lnSpc>
              <a:spcBef>
                <a:spcPts val="0"/>
              </a:spcBef>
              <a:buSzPct val="100000"/>
              <a:defRPr sz="2600">
                <a:latin typeface="Calibri"/>
                <a:ea typeface="Calibri"/>
                <a:cs typeface="Calibri"/>
                <a:sym typeface="Calibri"/>
              </a:defRPr>
            </a:lvl4pPr>
            <a:lvl5pPr marL="1050041" indent="-248191" defTabSz="638963">
              <a:lnSpc>
                <a:spcPts val="3800"/>
              </a:lnSpc>
              <a:spcBef>
                <a:spcPts val="0"/>
              </a:spcBef>
              <a:buSzPct val="100000"/>
              <a:defRPr sz="2600">
                <a:latin typeface="Calibri"/>
                <a:ea typeface="Calibri"/>
                <a:cs typeface="Calibri"/>
                <a:sym typeface="Calibri"/>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50" name="Dianummer"/>
          <p:cNvSpPr txBox="1">
            <a:spLocks noGrp="1"/>
          </p:cNvSpPr>
          <p:nvPr>
            <p:ph type="sldNum" sz="quarter" idx="2"/>
          </p:nvPr>
        </p:nvSpPr>
        <p:spPr>
          <a:xfrm>
            <a:off x="6292027" y="9040142"/>
            <a:ext cx="2945206" cy="520701"/>
          </a:xfrm>
          <a:prstGeom prst="rect">
            <a:avLst/>
          </a:prstGeom>
        </p:spPr>
        <p:txBody>
          <a:bodyPr lIns="0" tIns="0" rIns="0" bIns="0"/>
          <a:lstStyle>
            <a:lvl1pPr algn="r" defTabSz="1146946">
              <a:defRPr sz="2200">
                <a:solidFill>
                  <a:srgbClr val="888888"/>
                </a:solidFill>
                <a:latin typeface="Calibri"/>
                <a:ea typeface="Calibri"/>
                <a:cs typeface="Calibri"/>
                <a:sym typeface="Calibri"/>
              </a:defRPr>
            </a:lvl1pPr>
          </a:lstStyle>
          <a:p>
            <a:fld id="{86CB4B4D-7CA3-9044-876B-883B54F8677D}" type="slidenum">
              <a:t>‹nr.›</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pic>
        <p:nvPicPr>
          <p:cNvPr id="157" name="SVn_LOGO_RGB.jpg" descr="SVn_LOGO_RGB.jpg"/>
          <p:cNvPicPr>
            <a:picLocks noChangeAspect="1"/>
          </p:cNvPicPr>
          <p:nvPr/>
        </p:nvPicPr>
        <p:blipFill>
          <a:blip r:embed="rId2">
            <a:extLst/>
          </a:blip>
          <a:stretch>
            <a:fillRect/>
          </a:stretch>
        </p:blipFill>
        <p:spPr>
          <a:xfrm>
            <a:off x="9637238" y="280741"/>
            <a:ext cx="3174901" cy="1326798"/>
          </a:xfrm>
          <a:prstGeom prst="rect">
            <a:avLst/>
          </a:prstGeom>
          <a:ln w="12700">
            <a:miter lim="400000"/>
          </a:ln>
        </p:spPr>
      </p:pic>
      <p:sp>
        <p:nvSpPr>
          <p:cNvPr id="158" name="Titel"/>
          <p:cNvSpPr txBox="1">
            <a:spLocks noGrp="1"/>
          </p:cNvSpPr>
          <p:nvPr>
            <p:ph type="title"/>
          </p:nvPr>
        </p:nvSpPr>
        <p:spPr>
          <a:xfrm>
            <a:off x="650238" y="1741403"/>
            <a:ext cx="11704325" cy="1625601"/>
          </a:xfrm>
          <a:prstGeom prst="rect">
            <a:avLst/>
          </a:prstGeom>
        </p:spPr>
        <p:txBody>
          <a:bodyPr lIns="0" tIns="0" rIns="0" bIns="0" anchor="t"/>
          <a:lstStyle>
            <a:lvl1pPr algn="l" defTabSz="457200">
              <a:lnSpc>
                <a:spcPts val="4000"/>
              </a:lnSpc>
              <a:defRPr sz="4400" b="1">
                <a:solidFill>
                  <a:srgbClr val="2997D7"/>
                </a:solidFill>
                <a:latin typeface="Arial"/>
                <a:ea typeface="Arial"/>
                <a:cs typeface="Arial"/>
                <a:sym typeface="Arial"/>
              </a:defRPr>
            </a:lvl1pPr>
          </a:lstStyle>
          <a:p>
            <a:r>
              <a:t>Titel</a:t>
            </a:r>
          </a:p>
        </p:txBody>
      </p:sp>
      <p:sp>
        <p:nvSpPr>
          <p:cNvPr id="159" name="Hoofdtekst - niveau één…"/>
          <p:cNvSpPr txBox="1">
            <a:spLocks noGrp="1"/>
          </p:cNvSpPr>
          <p:nvPr>
            <p:ph type="body" idx="1"/>
          </p:nvPr>
        </p:nvSpPr>
        <p:spPr>
          <a:xfrm>
            <a:off x="650238" y="3367003"/>
            <a:ext cx="11704325" cy="6007292"/>
          </a:xfrm>
          <a:prstGeom prst="rect">
            <a:avLst/>
          </a:prstGeom>
        </p:spPr>
        <p:txBody>
          <a:bodyPr lIns="0" tIns="0" rIns="0" bIns="0" anchor="t"/>
          <a:lstStyle>
            <a:lvl1pPr marL="0" indent="0" defTabSz="457200">
              <a:lnSpc>
                <a:spcPts val="2800"/>
              </a:lnSpc>
              <a:spcBef>
                <a:spcPts val="0"/>
              </a:spcBef>
              <a:buSzTx/>
              <a:buNone/>
              <a:defRPr sz="2600">
                <a:latin typeface="Arial"/>
                <a:ea typeface="Arial"/>
                <a:cs typeface="Arial"/>
                <a:sym typeface="Arial"/>
              </a:defRPr>
            </a:lvl1pPr>
            <a:lvl2pPr marL="426315" indent="-246315" defTabSz="457200">
              <a:lnSpc>
                <a:spcPts val="2800"/>
              </a:lnSpc>
              <a:spcBef>
                <a:spcPts val="0"/>
              </a:spcBef>
              <a:buSzPct val="100000"/>
              <a:defRPr sz="2600">
                <a:latin typeface="Arial"/>
                <a:ea typeface="Arial"/>
                <a:cs typeface="Arial"/>
                <a:sym typeface="Arial"/>
              </a:defRPr>
            </a:lvl2pPr>
            <a:lvl3pPr marL="606314" indent="-246315" defTabSz="457200">
              <a:lnSpc>
                <a:spcPts val="2800"/>
              </a:lnSpc>
              <a:spcBef>
                <a:spcPts val="0"/>
              </a:spcBef>
              <a:buSzPct val="100000"/>
              <a:defRPr sz="2600">
                <a:latin typeface="Arial"/>
                <a:ea typeface="Arial"/>
                <a:cs typeface="Arial"/>
                <a:sym typeface="Arial"/>
              </a:defRPr>
            </a:lvl3pPr>
            <a:lvl4pPr marL="786314" indent="-246315" defTabSz="457200">
              <a:lnSpc>
                <a:spcPts val="2800"/>
              </a:lnSpc>
              <a:spcBef>
                <a:spcPts val="0"/>
              </a:spcBef>
              <a:buSzPct val="100000"/>
              <a:defRPr sz="2600">
                <a:latin typeface="Arial"/>
                <a:ea typeface="Arial"/>
                <a:cs typeface="Arial"/>
                <a:sym typeface="Arial"/>
              </a:defRPr>
            </a:lvl4pPr>
            <a:lvl5pPr marL="966315" indent="-246315" defTabSz="457200">
              <a:lnSpc>
                <a:spcPts val="2800"/>
              </a:lnSpc>
              <a:spcBef>
                <a:spcPts val="0"/>
              </a:spcBef>
              <a:buSzPct val="100000"/>
              <a:defRPr sz="2600">
                <a:latin typeface="Arial"/>
                <a:ea typeface="Arial"/>
                <a:cs typeface="Arial"/>
                <a:sym typeface="Aria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60" name="Dianummer"/>
          <p:cNvSpPr txBox="1">
            <a:spLocks noGrp="1"/>
          </p:cNvSpPr>
          <p:nvPr>
            <p:ph type="sldNum" sz="quarter" idx="2"/>
          </p:nvPr>
        </p:nvSpPr>
        <p:spPr>
          <a:xfrm>
            <a:off x="11998694" y="8854470"/>
            <a:ext cx="355867" cy="371345"/>
          </a:xfrm>
          <a:prstGeom prst="rect">
            <a:avLst/>
          </a:prstGeom>
        </p:spPr>
        <p:txBody>
          <a:bodyPr lIns="65022" tIns="65022" rIns="65022" bIns="65022" anchor="ctr"/>
          <a:lstStyle>
            <a:lvl1pPr algn="r" defTabSz="457200">
              <a:defRPr>
                <a:latin typeface="Calibri"/>
                <a:ea typeface="Calibri"/>
                <a:cs typeface="Calibri"/>
                <a:sym typeface="Calibri"/>
              </a:defRPr>
            </a:lvl1pPr>
          </a:lstStyle>
          <a:p>
            <a:fld id="{86CB4B4D-7CA3-9044-876B-883B54F8677D}" type="slidenum">
              <a:t>‹nr.›</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sp>
        <p:nvSpPr>
          <p:cNvPr id="167" name="Titel"/>
          <p:cNvSpPr txBox="1">
            <a:spLocks noGrp="1"/>
          </p:cNvSpPr>
          <p:nvPr>
            <p:ph type="title"/>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Titel</a:t>
            </a:r>
          </a:p>
        </p:txBody>
      </p:sp>
      <p:sp>
        <p:nvSpPr>
          <p:cNvPr id="168" name="Hoofdtekst - niveau één…"/>
          <p:cNvSpPr txBox="1">
            <a:spLocks noGrp="1"/>
          </p:cNvSpPr>
          <p:nvPr>
            <p:ph type="body" idx="1"/>
          </p:nvPr>
        </p:nvSpPr>
        <p:spPr>
          <a:xfrm>
            <a:off x="650239" y="2275839"/>
            <a:ext cx="11704322" cy="6436927"/>
          </a:xfrm>
          <a:prstGeom prst="rect">
            <a:avLst/>
          </a:prstGeom>
        </p:spPr>
        <p:txBody>
          <a:bodyPr lIns="65023" tIns="65023" rIns="65023" bIns="65023" anchor="t"/>
          <a:lstStyle>
            <a:lvl1pPr marL="471487" indent="-471487" defTabSz="1300480">
              <a:spcBef>
                <a:spcPts val="1000"/>
              </a:spcBef>
              <a:buSzPct val="100000"/>
              <a:buFont typeface="Arial"/>
              <a:defRPr sz="4400">
                <a:latin typeface="Calibri"/>
                <a:ea typeface="Calibri"/>
                <a:cs typeface="Calibri"/>
                <a:sym typeface="Calibri"/>
              </a:defRPr>
            </a:lvl1pPr>
            <a:lvl2pPr marL="906235" indent="-449035" defTabSz="1300480">
              <a:spcBef>
                <a:spcPts val="1000"/>
              </a:spcBef>
              <a:buSzPct val="100000"/>
              <a:buFont typeface="Arial"/>
              <a:buChar char="–"/>
              <a:defRPr sz="4400">
                <a:latin typeface="Calibri"/>
                <a:ea typeface="Calibri"/>
                <a:cs typeface="Calibri"/>
                <a:sym typeface="Calibri"/>
              </a:defRPr>
            </a:lvl2pPr>
            <a:lvl3pPr indent="-419100" defTabSz="1300480">
              <a:spcBef>
                <a:spcPts val="1000"/>
              </a:spcBef>
              <a:buSzPct val="100000"/>
              <a:buFont typeface="Arial"/>
              <a:defRPr sz="4400">
                <a:latin typeface="Calibri"/>
                <a:ea typeface="Calibri"/>
                <a:cs typeface="Calibri"/>
                <a:sym typeface="Calibri"/>
              </a:defRPr>
            </a:lvl3pPr>
            <a:lvl4pPr marL="1874520" indent="-502920" defTabSz="1300480">
              <a:spcBef>
                <a:spcPts val="1000"/>
              </a:spcBef>
              <a:buSzPct val="100000"/>
              <a:buFont typeface="Arial"/>
              <a:buChar char="–"/>
              <a:defRPr sz="4400">
                <a:latin typeface="Calibri"/>
                <a:ea typeface="Calibri"/>
                <a:cs typeface="Calibri"/>
                <a:sym typeface="Calibri"/>
              </a:defRPr>
            </a:lvl4pPr>
            <a:lvl5pPr marL="2331720" indent="-502920" defTabSz="1300480">
              <a:spcBef>
                <a:spcPts val="1000"/>
              </a:spcBef>
              <a:buSzPct val="100000"/>
              <a:buFont typeface="Arial"/>
              <a:buChar char="»"/>
              <a:defRPr sz="4400">
                <a:latin typeface="Calibri"/>
                <a:ea typeface="Calibri"/>
                <a:cs typeface="Calibri"/>
                <a:sym typeface="Calibri"/>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69" name="Dianummer"/>
          <p:cNvSpPr txBox="1">
            <a:spLocks noGrp="1"/>
          </p:cNvSpPr>
          <p:nvPr>
            <p:ph type="sldNum" sz="quarter" idx="2"/>
          </p:nvPr>
        </p:nvSpPr>
        <p:spPr>
          <a:xfrm>
            <a:off x="11998689" y="9114112"/>
            <a:ext cx="355871" cy="371349"/>
          </a:xfrm>
          <a:prstGeom prst="rect">
            <a:avLst/>
          </a:prstGeom>
        </p:spPr>
        <p:txBody>
          <a:bodyPr lIns="65023" tIns="65023" rIns="65023" bIns="65023" anchor="ctr"/>
          <a:lstStyle>
            <a:lvl1pPr algn="r" defTabSz="1300480">
              <a:defRPr>
                <a:solidFill>
                  <a:srgbClr val="888888"/>
                </a:solidFill>
                <a:latin typeface="Calibri"/>
                <a:ea typeface="Calibri"/>
                <a:cs typeface="Calibri"/>
                <a:sym typeface="Calibri"/>
              </a:defRPr>
            </a:lvl1pPr>
          </a:lstStyle>
          <a:p>
            <a:fld id="{86CB4B4D-7CA3-9044-876B-883B54F8677D}" type="slidenum">
              <a:t>‹nr.›</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el en subtitel">
    <p:spTree>
      <p:nvGrpSpPr>
        <p:cNvPr id="1" name=""/>
        <p:cNvGrpSpPr/>
        <p:nvPr/>
      </p:nvGrpSpPr>
      <p:grpSpPr>
        <a:xfrm>
          <a:off x="0" y="0"/>
          <a:ext cx="0" cy="0"/>
          <a:chOff x="0" y="0"/>
          <a:chExt cx="0" cy="0"/>
        </a:xfrm>
      </p:grpSpPr>
      <p:sp>
        <p:nvSpPr>
          <p:cNvPr id="176" name="Titel"/>
          <p:cNvSpPr txBox="1">
            <a:spLocks noGrp="1"/>
          </p:cNvSpPr>
          <p:nvPr>
            <p:ph type="title"/>
          </p:nvPr>
        </p:nvSpPr>
        <p:spPr>
          <a:xfrm>
            <a:off x="1270000" y="1638300"/>
            <a:ext cx="10464800" cy="1864767"/>
          </a:xfrm>
          <a:prstGeom prst="rect">
            <a:avLst/>
          </a:prstGeom>
        </p:spPr>
        <p:txBody>
          <a:bodyPr anchor="b"/>
          <a:lstStyle>
            <a:lvl1pPr>
              <a:defRPr sz="3600">
                <a:latin typeface="Helvetica"/>
                <a:ea typeface="Helvetica"/>
                <a:cs typeface="Helvetica"/>
                <a:sym typeface="Helvetica"/>
              </a:defRPr>
            </a:lvl1pPr>
          </a:lstStyle>
          <a:p>
            <a:r>
              <a:t>Titel</a:t>
            </a:r>
          </a:p>
        </p:txBody>
      </p:sp>
      <p:sp>
        <p:nvSpPr>
          <p:cNvPr id="177" name="Hoofdtekst - niveau één…"/>
          <p:cNvSpPr txBox="1">
            <a:spLocks noGrp="1"/>
          </p:cNvSpPr>
          <p:nvPr>
            <p:ph type="body" sz="quarter" idx="1"/>
          </p:nvPr>
        </p:nvSpPr>
        <p:spPr>
          <a:xfrm>
            <a:off x="1270000" y="5035550"/>
            <a:ext cx="10464800" cy="1130300"/>
          </a:xfrm>
          <a:prstGeom prst="rect">
            <a:avLst/>
          </a:prstGeom>
        </p:spPr>
        <p:txBody>
          <a:bodyPr anchor="t"/>
          <a:lstStyle>
            <a:lvl1pPr marL="0" indent="0" algn="ctr">
              <a:spcBef>
                <a:spcPts val="0"/>
              </a:spcBef>
              <a:buSzTx/>
              <a:buNone/>
              <a:defRPr>
                <a:latin typeface="Helvetica"/>
                <a:ea typeface="Helvetica"/>
                <a:cs typeface="Helvetica"/>
                <a:sym typeface="Helvetica"/>
              </a:defRPr>
            </a:lvl1pPr>
            <a:lvl2pPr marL="0" indent="228600" algn="ctr">
              <a:spcBef>
                <a:spcPts val="0"/>
              </a:spcBef>
              <a:buSzTx/>
              <a:buNone/>
              <a:defRPr>
                <a:latin typeface="Helvetica"/>
                <a:ea typeface="Helvetica"/>
                <a:cs typeface="Helvetica"/>
                <a:sym typeface="Helvetica"/>
              </a:defRPr>
            </a:lvl2pPr>
            <a:lvl3pPr marL="0" indent="457200" algn="ctr">
              <a:spcBef>
                <a:spcPts val="0"/>
              </a:spcBef>
              <a:buSzTx/>
              <a:buNone/>
              <a:defRPr>
                <a:latin typeface="Helvetica"/>
                <a:ea typeface="Helvetica"/>
                <a:cs typeface="Helvetica"/>
                <a:sym typeface="Helvetica"/>
              </a:defRPr>
            </a:lvl3pPr>
            <a:lvl4pPr marL="0" indent="685800" algn="ctr">
              <a:spcBef>
                <a:spcPts val="0"/>
              </a:spcBef>
              <a:buSzTx/>
              <a:buNone/>
              <a:defRPr>
                <a:latin typeface="Helvetica"/>
                <a:ea typeface="Helvetica"/>
                <a:cs typeface="Helvetica"/>
                <a:sym typeface="Helvetica"/>
              </a:defRPr>
            </a:lvl4pPr>
            <a:lvl5pPr marL="0" indent="914400" algn="ctr">
              <a:spcBef>
                <a:spcPts val="0"/>
              </a:spcBef>
              <a:buSzTx/>
              <a:buNone/>
              <a:defRPr>
                <a:latin typeface="Helvetica"/>
                <a:ea typeface="Helvetica"/>
                <a:cs typeface="Helvetica"/>
                <a:sym typeface="Helvetica"/>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pic>
        <p:nvPicPr>
          <p:cNvPr id="178" name="Logo.png" descr="Logo.png"/>
          <p:cNvPicPr>
            <a:picLocks noChangeAspect="1"/>
          </p:cNvPicPr>
          <p:nvPr/>
        </p:nvPicPr>
        <p:blipFill>
          <a:blip r:embed="rId2">
            <a:extLst/>
          </a:blip>
          <a:stretch>
            <a:fillRect/>
          </a:stretch>
        </p:blipFill>
        <p:spPr>
          <a:xfrm>
            <a:off x="9599606" y="8993223"/>
            <a:ext cx="2995818" cy="518829"/>
          </a:xfrm>
          <a:prstGeom prst="rect">
            <a:avLst/>
          </a:prstGeom>
          <a:ln w="12700">
            <a:miter lim="400000"/>
          </a:ln>
        </p:spPr>
      </p:pic>
      <p:sp>
        <p:nvSpPr>
          <p:cNvPr id="179" name="Dianummer"/>
          <p:cNvSpPr txBox="1">
            <a:spLocks noGrp="1"/>
          </p:cNvSpPr>
          <p:nvPr>
            <p:ph type="sldNum" sz="quarter" idx="2"/>
          </p:nvPr>
        </p:nvSpPr>
        <p:spPr>
          <a:xfrm>
            <a:off x="6311798" y="9251950"/>
            <a:ext cx="368504" cy="381000"/>
          </a:xfrm>
          <a:prstGeom prst="rect">
            <a:avLst/>
          </a:prstGeom>
        </p:spPr>
        <p:txBody>
          <a:bodyPr/>
          <a:lstStyle>
            <a:lvl1pPr>
              <a:defRPr sz="1800">
                <a:latin typeface="Helvetica Light"/>
                <a:ea typeface="Helvetica Light"/>
                <a:cs typeface="Helvetica Light"/>
                <a:sym typeface="Helvetica Light"/>
              </a:defRPr>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horizontaal">
    <p:spTree>
      <p:nvGrpSpPr>
        <p:cNvPr id="1" name=""/>
        <p:cNvGrpSpPr/>
        <p:nvPr/>
      </p:nvGrpSpPr>
      <p:grpSpPr>
        <a:xfrm>
          <a:off x="0" y="0"/>
          <a:ext cx="0" cy="0"/>
          <a:chOff x="0" y="0"/>
          <a:chExt cx="0" cy="0"/>
        </a:xfrm>
      </p:grpSpPr>
      <p:sp>
        <p:nvSpPr>
          <p:cNvPr id="20" name="Afbeelding"/>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el"/>
          <p:cNvSpPr txBox="1">
            <a:spLocks noGrp="1"/>
          </p:cNvSpPr>
          <p:nvPr>
            <p:ph type="title"/>
          </p:nvPr>
        </p:nvSpPr>
        <p:spPr>
          <a:xfrm>
            <a:off x="1270000" y="6718300"/>
            <a:ext cx="10464800" cy="1422400"/>
          </a:xfrm>
          <a:prstGeom prst="rect">
            <a:avLst/>
          </a:prstGeom>
        </p:spPr>
        <p:txBody>
          <a:bodyPr anchor="b"/>
          <a:lstStyle/>
          <a:p>
            <a:r>
              <a:t>Titel</a:t>
            </a:r>
          </a:p>
        </p:txBody>
      </p:sp>
      <p:sp>
        <p:nvSpPr>
          <p:cNvPr id="22" name="Hoofdtekst - niveau één…"/>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 midden">
    <p:spTree>
      <p:nvGrpSpPr>
        <p:cNvPr id="1" name=""/>
        <p:cNvGrpSpPr/>
        <p:nvPr/>
      </p:nvGrpSpPr>
      <p:grpSpPr>
        <a:xfrm>
          <a:off x="0" y="0"/>
          <a:ext cx="0" cy="0"/>
          <a:chOff x="0" y="0"/>
          <a:chExt cx="0" cy="0"/>
        </a:xfrm>
      </p:grpSpPr>
      <p:sp>
        <p:nvSpPr>
          <p:cNvPr id="30" name="Titel"/>
          <p:cNvSpPr txBox="1">
            <a:spLocks noGrp="1"/>
          </p:cNvSpPr>
          <p:nvPr>
            <p:ph type="title"/>
          </p:nvPr>
        </p:nvSpPr>
        <p:spPr>
          <a:xfrm>
            <a:off x="1270000" y="3225800"/>
            <a:ext cx="10464800" cy="3302000"/>
          </a:xfrm>
          <a:prstGeom prst="rect">
            <a:avLst/>
          </a:prstGeom>
        </p:spPr>
        <p:txBody>
          <a:bodyPr/>
          <a:lstStyle/>
          <a:p>
            <a:r>
              <a:t>Titel</a:t>
            </a:r>
          </a:p>
        </p:txBody>
      </p:sp>
      <p:sp>
        <p:nvSpPr>
          <p:cNvPr id="3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al">
    <p:spTree>
      <p:nvGrpSpPr>
        <p:cNvPr id="1" name=""/>
        <p:cNvGrpSpPr/>
        <p:nvPr/>
      </p:nvGrpSpPr>
      <p:grpSpPr>
        <a:xfrm>
          <a:off x="0" y="0"/>
          <a:ext cx="0" cy="0"/>
          <a:chOff x="0" y="0"/>
          <a:chExt cx="0" cy="0"/>
        </a:xfrm>
      </p:grpSpPr>
      <p:sp>
        <p:nvSpPr>
          <p:cNvPr id="38" name="Afbeelding"/>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el"/>
          <p:cNvSpPr txBox="1">
            <a:spLocks noGrp="1"/>
          </p:cNvSpPr>
          <p:nvPr>
            <p:ph type="title"/>
          </p:nvPr>
        </p:nvSpPr>
        <p:spPr>
          <a:xfrm>
            <a:off x="952500" y="635000"/>
            <a:ext cx="5334000" cy="3987800"/>
          </a:xfrm>
          <a:prstGeom prst="rect">
            <a:avLst/>
          </a:prstGeom>
        </p:spPr>
        <p:txBody>
          <a:bodyPr anchor="b"/>
          <a:lstStyle>
            <a:lvl1pPr>
              <a:defRPr sz="6000"/>
            </a:lvl1pPr>
          </a:lstStyle>
          <a:p>
            <a:r>
              <a:t>Titel</a:t>
            </a:r>
          </a:p>
        </p:txBody>
      </p:sp>
      <p:sp>
        <p:nvSpPr>
          <p:cNvPr id="40" name="Hoofdtekst - niveau één…"/>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 boven">
    <p:spTree>
      <p:nvGrpSpPr>
        <p:cNvPr id="1" name=""/>
        <p:cNvGrpSpPr/>
        <p:nvPr/>
      </p:nvGrpSpPr>
      <p:grpSpPr>
        <a:xfrm>
          <a:off x="0" y="0"/>
          <a:ext cx="0" cy="0"/>
          <a:chOff x="0" y="0"/>
          <a:chExt cx="0" cy="0"/>
        </a:xfrm>
      </p:grpSpPr>
      <p:sp>
        <p:nvSpPr>
          <p:cNvPr id="48" name="Titel"/>
          <p:cNvSpPr txBox="1">
            <a:spLocks noGrp="1"/>
          </p:cNvSpPr>
          <p:nvPr>
            <p:ph type="title"/>
          </p:nvPr>
        </p:nvSpPr>
        <p:spPr>
          <a:prstGeom prst="rect">
            <a:avLst/>
          </a:prstGeom>
        </p:spPr>
        <p:txBody>
          <a:bodyPr/>
          <a:lstStyle/>
          <a:p>
            <a:r>
              <a:t>Titel</a:t>
            </a:r>
          </a:p>
        </p:txBody>
      </p:sp>
      <p:sp>
        <p:nvSpPr>
          <p:cNvPr id="4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56" name="Titel"/>
          <p:cNvSpPr txBox="1">
            <a:spLocks noGrp="1"/>
          </p:cNvSpPr>
          <p:nvPr>
            <p:ph type="title"/>
          </p:nvPr>
        </p:nvSpPr>
        <p:spPr>
          <a:prstGeom prst="rect">
            <a:avLst/>
          </a:prstGeom>
        </p:spPr>
        <p:txBody>
          <a:bodyPr/>
          <a:lstStyle/>
          <a:p>
            <a:r>
              <a:t>Titel</a:t>
            </a:r>
          </a:p>
        </p:txBody>
      </p:sp>
      <p:sp>
        <p:nvSpPr>
          <p:cNvPr id="57"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5" name="Afbeelding"/>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el"/>
          <p:cNvSpPr txBox="1">
            <a:spLocks noGrp="1"/>
          </p:cNvSpPr>
          <p:nvPr>
            <p:ph type="title"/>
          </p:nvPr>
        </p:nvSpPr>
        <p:spPr>
          <a:prstGeom prst="rect">
            <a:avLst/>
          </a:prstGeom>
        </p:spPr>
        <p:txBody>
          <a:bodyPr/>
          <a:lstStyle/>
          <a:p>
            <a:r>
              <a:t>Titel</a:t>
            </a:r>
          </a:p>
        </p:txBody>
      </p:sp>
      <p:sp>
        <p:nvSpPr>
          <p:cNvPr id="67" name="Hoofdtekst - niveau één…"/>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8" name="Dianumm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75" name="Hoofdtekst - niveau één…"/>
          <p:cNvSpPr txBox="1">
            <a:spLocks noGrp="1"/>
          </p:cNvSpPr>
          <p:nvPr>
            <p:ph type="body" idx="1"/>
          </p:nvPr>
        </p:nvSpPr>
        <p:spPr>
          <a:xfrm>
            <a:off x="952500" y="1270000"/>
            <a:ext cx="11099800" cy="7213600"/>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83" name="Afbeelding"/>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Afbeelding"/>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Afbeelding"/>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Titel</a:t>
            </a:r>
          </a:p>
        </p:txBody>
      </p:sp>
      <p:sp>
        <p:nvSpPr>
          <p:cNvPr id="3" name="Hoofdtekst - niveau één…"/>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a:spLocks noGrp="1"/>
          </p:cNvSpPr>
          <p:nvPr>
            <p:ph type="sldNum" sz="quarter" idx="2"/>
          </p:nvPr>
        </p:nvSpPr>
        <p:spPr>
          <a:xfrm>
            <a:off x="6328884" y="9296400"/>
            <a:ext cx="340259" cy="324308"/>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 wij stimuleren en faciliteren maatschappelijke ontwikkeling met…"/>
          <p:cNvSpPr txBox="1">
            <a:spLocks noGrp="1"/>
          </p:cNvSpPr>
          <p:nvPr>
            <p:ph type="body" idx="1"/>
          </p:nvPr>
        </p:nvSpPr>
        <p:spPr>
          <a:xfrm>
            <a:off x="499034" y="1612489"/>
            <a:ext cx="12454062" cy="8222681"/>
          </a:xfrm>
          <a:prstGeom prst="rect">
            <a:avLst/>
          </a:prstGeom>
        </p:spPr>
        <p:txBody>
          <a:bodyPr lIns="50800" tIns="50800" rIns="50800" bIns="50800"/>
          <a:lstStyle/>
          <a:p>
            <a:pPr defTabSz="584200">
              <a:lnSpc>
                <a:spcPts val="5600"/>
              </a:lnSpc>
              <a:defRPr sz="3000">
                <a:solidFill>
                  <a:srgbClr val="2997D7"/>
                </a:solidFill>
                <a:latin typeface="Calibri"/>
                <a:ea typeface="Calibri"/>
                <a:cs typeface="Calibri"/>
                <a:sym typeface="Calibri"/>
              </a:defRPr>
            </a:pPr>
            <a:r>
              <a:t>- wij stimuleren en faciliteren maatschappelijke ontwikkeling met</a:t>
            </a:r>
          </a:p>
          <a:p>
            <a:pPr defTabSz="584200">
              <a:lnSpc>
                <a:spcPts val="5600"/>
              </a:lnSpc>
              <a:defRPr sz="3000">
                <a:solidFill>
                  <a:srgbClr val="2997D7"/>
                </a:solidFill>
                <a:latin typeface="Calibri"/>
                <a:ea typeface="Calibri"/>
                <a:cs typeface="Calibri"/>
                <a:sym typeface="Calibri"/>
              </a:defRPr>
            </a:pPr>
            <a:r>
              <a:t>  financiële instrumenten en dienstverlening</a:t>
            </a:r>
          </a:p>
          <a:p>
            <a:pPr defTabSz="584200">
              <a:lnSpc>
                <a:spcPts val="5600"/>
              </a:lnSpc>
              <a:defRPr sz="3000">
                <a:solidFill>
                  <a:srgbClr val="2997D7"/>
                </a:solidFill>
                <a:latin typeface="Calibri"/>
                <a:ea typeface="Calibri"/>
                <a:cs typeface="Calibri"/>
                <a:sym typeface="Calibri"/>
              </a:defRPr>
            </a:pPr>
            <a:r>
              <a:t>- wij zijn expert en maatschappelijk partner voor overheden op</a:t>
            </a:r>
          </a:p>
          <a:p>
            <a:pPr defTabSz="584200">
              <a:lnSpc>
                <a:spcPts val="5600"/>
              </a:lnSpc>
              <a:defRPr sz="3000">
                <a:solidFill>
                  <a:srgbClr val="2997D7"/>
                </a:solidFill>
                <a:latin typeface="Calibri"/>
                <a:ea typeface="Calibri"/>
                <a:cs typeface="Calibri"/>
                <a:sym typeface="Calibri"/>
              </a:defRPr>
            </a:pPr>
            <a:r>
              <a:t>  het terrein van de woon- en leefomgeving </a:t>
            </a:r>
          </a:p>
          <a:p>
            <a:pPr defTabSz="584200">
              <a:lnSpc>
                <a:spcPts val="5600"/>
              </a:lnSpc>
              <a:defRPr sz="3000">
                <a:solidFill>
                  <a:srgbClr val="2997D7"/>
                </a:solidFill>
                <a:latin typeface="Calibri"/>
                <a:ea typeface="Calibri"/>
                <a:cs typeface="Calibri"/>
                <a:sym typeface="Calibri"/>
              </a:defRPr>
            </a:pPr>
            <a:r>
              <a:t>- wij stappen in waar de markt faalt</a:t>
            </a:r>
            <a:endParaRPr>
              <a:solidFill>
                <a:srgbClr val="3399FF"/>
              </a:solidFill>
            </a:endParaRPr>
          </a:p>
          <a:p>
            <a:pPr defTabSz="584200">
              <a:lnSpc>
                <a:spcPts val="5600"/>
              </a:lnSpc>
              <a:defRPr sz="3000">
                <a:solidFill>
                  <a:srgbClr val="2997D7"/>
                </a:solidFill>
                <a:latin typeface="Calibri"/>
                <a:ea typeface="Calibri"/>
                <a:cs typeface="Calibri"/>
                <a:sym typeface="Calibri"/>
              </a:defRPr>
            </a:pPr>
            <a:r>
              <a:t>- wij zijn een katalysator die de markt in beweging zet</a:t>
            </a:r>
          </a:p>
          <a:p>
            <a:pPr defTabSz="584200">
              <a:lnSpc>
                <a:spcPts val="5600"/>
              </a:lnSpc>
              <a:defRPr sz="3000">
                <a:solidFill>
                  <a:srgbClr val="2997D7"/>
                </a:solidFill>
                <a:latin typeface="Calibri"/>
                <a:ea typeface="Calibri"/>
                <a:cs typeface="Calibri"/>
                <a:sym typeface="Calibri"/>
              </a:defRPr>
            </a:pPr>
            <a:endParaRPr/>
          </a:p>
          <a:p>
            <a:pPr defTabSz="584200">
              <a:lnSpc>
                <a:spcPts val="5600"/>
              </a:lnSpc>
              <a:defRPr sz="3000">
                <a:solidFill>
                  <a:srgbClr val="2997D7"/>
                </a:solidFill>
                <a:latin typeface="Calibri"/>
                <a:ea typeface="Calibri"/>
                <a:cs typeface="Calibri"/>
                <a:sym typeface="Calibri"/>
              </a:defRPr>
            </a:pPr>
            <a:r>
              <a:t>samen met overheden invulling geven aan maatschappelijke en politieke wensen</a:t>
            </a:r>
          </a:p>
          <a:p>
            <a:pPr defTabSz="584200">
              <a:lnSpc>
                <a:spcPts val="5600"/>
              </a:lnSpc>
              <a:defRPr sz="3000">
                <a:solidFill>
                  <a:srgbClr val="2997D7"/>
                </a:solidFill>
                <a:latin typeface="Calibri"/>
                <a:ea typeface="Calibri"/>
                <a:cs typeface="Calibri"/>
                <a:sym typeface="Calibri"/>
              </a:defRPr>
            </a:pPr>
            <a:endParaRPr/>
          </a:p>
          <a:p>
            <a:pPr defTabSz="584200">
              <a:lnSpc>
                <a:spcPts val="5600"/>
              </a:lnSpc>
              <a:defRPr sz="3000">
                <a:solidFill>
                  <a:srgbClr val="2997D7"/>
                </a:solidFill>
                <a:latin typeface="Calibri"/>
                <a:ea typeface="Calibri"/>
                <a:cs typeface="Calibri"/>
                <a:sym typeface="Calibri"/>
              </a:defRPr>
            </a:pPr>
            <a:r>
              <a:t>Financiële vergunning / Zorgplicht</a:t>
            </a:r>
          </a:p>
        </p:txBody>
      </p:sp>
      <p:sp>
        <p:nvSpPr>
          <p:cNvPr id="189" name="Wie is SVn?"/>
          <p:cNvSpPr txBox="1">
            <a:spLocks noGrp="1"/>
          </p:cNvSpPr>
          <p:nvPr>
            <p:ph type="title"/>
          </p:nvPr>
        </p:nvSpPr>
        <p:spPr>
          <a:xfrm>
            <a:off x="2105250" y="622315"/>
            <a:ext cx="7207479" cy="928293"/>
          </a:xfrm>
          <a:prstGeom prst="rect">
            <a:avLst/>
          </a:prstGeom>
        </p:spPr>
        <p:txBody>
          <a:bodyPr/>
          <a:lstStyle>
            <a:lvl1pPr defTabSz="508254">
              <a:lnSpc>
                <a:spcPts val="4800"/>
              </a:lnSpc>
              <a:defRPr sz="4000">
                <a:latin typeface="Calibri"/>
                <a:ea typeface="Calibri"/>
                <a:cs typeface="Calibri"/>
                <a:sym typeface="Calibri"/>
              </a:defRPr>
            </a:lvl1pPr>
          </a:lstStyle>
          <a:p>
            <a:r>
              <a:t>Wie is SVn?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timuleringsfonds Volkshuisvesting"/>
          <p:cNvSpPr txBox="1">
            <a:spLocks noGrp="1"/>
          </p:cNvSpPr>
          <p:nvPr>
            <p:ph type="title"/>
          </p:nvPr>
        </p:nvSpPr>
        <p:spPr>
          <a:xfrm>
            <a:off x="2135917" y="479994"/>
            <a:ext cx="7207479" cy="928292"/>
          </a:xfrm>
          <a:prstGeom prst="rect">
            <a:avLst/>
          </a:prstGeom>
        </p:spPr>
        <p:txBody>
          <a:bodyPr/>
          <a:lstStyle>
            <a:lvl1pPr defTabSz="462511">
              <a:lnSpc>
                <a:spcPts val="4300"/>
              </a:lnSpc>
              <a:defRPr sz="3600" b="0">
                <a:latin typeface="Trebuchet MS"/>
                <a:ea typeface="Trebuchet MS"/>
                <a:cs typeface="Trebuchet MS"/>
                <a:sym typeface="Trebuchet MS"/>
              </a:defRPr>
            </a:lvl1pPr>
          </a:lstStyle>
          <a:p>
            <a:r>
              <a:t> Behoeften?</a:t>
            </a:r>
          </a:p>
        </p:txBody>
      </p:sp>
      <p:sp>
        <p:nvSpPr>
          <p:cNvPr id="233" name="Hoofdtekst"/>
          <p:cNvSpPr txBox="1">
            <a:spLocks noGrp="1"/>
          </p:cNvSpPr>
          <p:nvPr>
            <p:ph type="body" idx="1"/>
          </p:nvPr>
        </p:nvSpPr>
        <p:spPr>
          <a:xfrm>
            <a:off x="1624733" y="2379172"/>
            <a:ext cx="11166032" cy="7448644"/>
          </a:xfrm>
          <a:prstGeom prst="rect">
            <a:avLst/>
          </a:prstGeom>
        </p:spPr>
        <p:txBody>
          <a:bodyPr lIns="50800" tIns="50800" rIns="50800" bIns="50800"/>
          <a:lstStyle/>
          <a:p>
            <a:pPr defTabSz="584200">
              <a:lnSpc>
                <a:spcPts val="5600"/>
              </a:lnSpc>
              <a:defRPr sz="3500">
                <a:solidFill>
                  <a:srgbClr val="00A1D8"/>
                </a:solidFill>
                <a:latin typeface="Calibri"/>
                <a:ea typeface="Calibri"/>
                <a:cs typeface="Calibri"/>
                <a:sym typeface="Calibri"/>
              </a:defRPr>
            </a:pPr>
            <a:r>
              <a:t>Maken we samen de casus? </a:t>
            </a:r>
          </a:p>
          <a:p>
            <a:pPr defTabSz="584200">
              <a:lnSpc>
                <a:spcPts val="5600"/>
              </a:lnSpc>
              <a:defRPr sz="3500">
                <a:solidFill>
                  <a:srgbClr val="00A1D8"/>
                </a:solidFill>
                <a:latin typeface="Calibri"/>
                <a:ea typeface="Calibri"/>
                <a:cs typeface="Calibri"/>
                <a:sym typeface="Calibri"/>
              </a:defRPr>
            </a:pPr>
            <a:endParaRPr/>
          </a:p>
          <a:p>
            <a:pPr defTabSz="584200">
              <a:lnSpc>
                <a:spcPts val="5600"/>
              </a:lnSpc>
              <a:defRPr sz="3500">
                <a:solidFill>
                  <a:srgbClr val="00A1D8"/>
                </a:solidFill>
                <a:latin typeface="Calibri"/>
                <a:ea typeface="Calibri"/>
                <a:cs typeface="Calibri"/>
                <a:sym typeface="Calibri"/>
              </a:defRPr>
            </a:pPr>
            <a:r>
              <a:t>- kom met een situatie uit je praktijk...</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Hoofdtekst"/>
          <p:cNvSpPr txBox="1">
            <a:spLocks noGrp="1"/>
          </p:cNvSpPr>
          <p:nvPr>
            <p:ph type="body" idx="1"/>
          </p:nvPr>
        </p:nvSpPr>
        <p:spPr>
          <a:xfrm>
            <a:off x="919384" y="1029809"/>
            <a:ext cx="11166032" cy="7693982"/>
          </a:xfrm>
          <a:prstGeom prst="rect">
            <a:avLst/>
          </a:prstGeom>
        </p:spPr>
        <p:txBody>
          <a:bodyPr lIns="50800" tIns="50800" rIns="50800" bIns="50800"/>
          <a:lstStyle/>
          <a:p>
            <a:pPr defTabSz="519937">
              <a:lnSpc>
                <a:spcPts val="4900"/>
              </a:lnSpc>
              <a:defRPr sz="2670" b="1">
                <a:solidFill>
                  <a:srgbClr val="00A1D8"/>
                </a:solidFill>
                <a:latin typeface="Calibri"/>
                <a:ea typeface="Calibri"/>
                <a:cs typeface="Calibri"/>
                <a:sym typeface="Calibri"/>
              </a:defRPr>
            </a:pPr>
            <a:r>
              <a:t>Casus</a:t>
            </a:r>
          </a:p>
          <a:p>
            <a:pPr defTabSz="519937">
              <a:lnSpc>
                <a:spcPts val="4900"/>
              </a:lnSpc>
              <a:defRPr sz="2670">
                <a:solidFill>
                  <a:srgbClr val="00A1D8"/>
                </a:solidFill>
                <a:latin typeface="Calibri"/>
                <a:ea typeface="Calibri"/>
                <a:cs typeface="Calibri"/>
                <a:sym typeface="Calibri"/>
              </a:defRPr>
            </a:pPr>
            <a:r>
              <a:t>- vrijstaande slecht onderhouden woning</a:t>
            </a:r>
          </a:p>
          <a:p>
            <a:pPr defTabSz="519937">
              <a:lnSpc>
                <a:spcPts val="4900"/>
              </a:lnSpc>
              <a:defRPr sz="2670">
                <a:solidFill>
                  <a:srgbClr val="1791D9"/>
                </a:solidFill>
                <a:latin typeface="Trebuchet MS"/>
                <a:ea typeface="Trebuchet MS"/>
                <a:cs typeface="Trebuchet MS"/>
                <a:sym typeface="Trebuchet MS"/>
              </a:defRPr>
            </a:pPr>
            <a:r>
              <a:t>- dak lekt; kosten ca. € 15.000 reparatie + bijkomende kosten (incl.financieringskosten) ca. € 3.750</a:t>
            </a:r>
          </a:p>
          <a:p>
            <a:pPr defTabSz="519937">
              <a:lnSpc>
                <a:spcPts val="4900"/>
              </a:lnSpc>
              <a:defRPr sz="2670">
                <a:solidFill>
                  <a:srgbClr val="1791D9"/>
                </a:solidFill>
                <a:latin typeface="Trebuchet MS"/>
                <a:ea typeface="Trebuchet MS"/>
                <a:cs typeface="Trebuchet MS"/>
                <a:sym typeface="Trebuchet MS"/>
              </a:defRPr>
            </a:pPr>
            <a:endParaRPr/>
          </a:p>
          <a:p>
            <a:pPr defTabSz="519937">
              <a:lnSpc>
                <a:spcPts val="4900"/>
              </a:lnSpc>
              <a:defRPr sz="2670">
                <a:solidFill>
                  <a:srgbClr val="00A1D8"/>
                </a:solidFill>
                <a:latin typeface="Calibri"/>
                <a:ea typeface="Calibri"/>
                <a:cs typeface="Calibri"/>
                <a:sym typeface="Calibri"/>
              </a:defRPr>
            </a:pPr>
            <a:r>
              <a:t>- WOZ € 80.000; waarde in huidige staat ca. € 50.000 </a:t>
            </a:r>
          </a:p>
          <a:p>
            <a:pPr defTabSz="519937">
              <a:lnSpc>
                <a:spcPts val="4900"/>
              </a:lnSpc>
              <a:defRPr sz="2670">
                <a:solidFill>
                  <a:srgbClr val="00A1D8"/>
                </a:solidFill>
                <a:latin typeface="Calibri"/>
                <a:ea typeface="Calibri"/>
                <a:cs typeface="Calibri"/>
                <a:sym typeface="Calibri"/>
              </a:defRPr>
            </a:pPr>
            <a:r>
              <a:t>- alleenstaande (ziekelijke) man 67 jr. met alleen AOW</a:t>
            </a:r>
          </a:p>
          <a:p>
            <a:pPr defTabSz="519937">
              <a:lnSpc>
                <a:spcPts val="4900"/>
              </a:lnSpc>
              <a:defRPr sz="2670">
                <a:solidFill>
                  <a:srgbClr val="00A1D8"/>
                </a:solidFill>
                <a:latin typeface="Calibri"/>
                <a:ea typeface="Calibri"/>
                <a:cs typeface="Calibri"/>
                <a:sym typeface="Calibri"/>
              </a:defRPr>
            </a:pPr>
            <a:r>
              <a:t>- goed ingeburgerd en sociaal prima in de buurt (noaberschap)</a:t>
            </a:r>
          </a:p>
          <a:p>
            <a:pPr defTabSz="519937">
              <a:lnSpc>
                <a:spcPts val="4900"/>
              </a:lnSpc>
              <a:defRPr sz="2670">
                <a:solidFill>
                  <a:srgbClr val="00A1D8"/>
                </a:solidFill>
                <a:latin typeface="Calibri"/>
                <a:ea typeface="Calibri"/>
                <a:cs typeface="Calibri"/>
                <a:sym typeface="Calibri"/>
              </a:defRPr>
            </a:pPr>
            <a:r>
              <a:t>- hypotheek € 23.183 annuitair nog 13 jr., rente 1,9% </a:t>
            </a:r>
          </a:p>
          <a:p>
            <a:pPr defTabSz="519937">
              <a:lnSpc>
                <a:spcPts val="4900"/>
              </a:lnSpc>
              <a:defRPr sz="2670">
                <a:solidFill>
                  <a:srgbClr val="00A1D8"/>
                </a:solidFill>
                <a:latin typeface="Calibri"/>
                <a:ea typeface="Calibri"/>
                <a:cs typeface="Calibri"/>
                <a:sym typeface="Calibri"/>
              </a:defRPr>
            </a:pPr>
            <a:r>
              <a:t>- huidige bruto maandlast € 180</a:t>
            </a:r>
          </a:p>
          <a:p>
            <a:pPr defTabSz="519937">
              <a:lnSpc>
                <a:spcPts val="4900"/>
              </a:lnSpc>
              <a:defRPr sz="2670">
                <a:solidFill>
                  <a:srgbClr val="00A1D8"/>
                </a:solidFill>
                <a:latin typeface="Calibri"/>
                <a:ea typeface="Calibri"/>
                <a:cs typeface="Calibri"/>
                <a:sym typeface="Calibri"/>
              </a:defRPr>
            </a:pPr>
            <a:endParaRPr/>
          </a:p>
          <a:p>
            <a:pPr defTabSz="519937">
              <a:lnSpc>
                <a:spcPts val="4900"/>
              </a:lnSpc>
              <a:defRPr sz="2670">
                <a:solidFill>
                  <a:srgbClr val="1791D9"/>
                </a:solidFill>
                <a:latin typeface="Trebuchet MS"/>
                <a:ea typeface="Trebuchet MS"/>
                <a:cs typeface="Trebuchet MS"/>
                <a:sym typeface="Trebuchet MS"/>
              </a:defRPr>
            </a:pPr>
            <a:r>
              <a:t>- woning staat op toekomstige slooplijst gemeente</a:t>
            </a:r>
          </a:p>
        </p:txBody>
      </p:sp>
      <p:sp>
        <p:nvSpPr>
          <p:cNvPr id="236" name="Stimuleringsfonds Volkshuisvesting"/>
          <p:cNvSpPr txBox="1">
            <a:spLocks noGrp="1"/>
          </p:cNvSpPr>
          <p:nvPr>
            <p:ph type="title"/>
          </p:nvPr>
        </p:nvSpPr>
        <p:spPr>
          <a:xfrm>
            <a:off x="2135917" y="479994"/>
            <a:ext cx="7207479" cy="928292"/>
          </a:xfrm>
          <a:prstGeom prst="rect">
            <a:avLst/>
          </a:prstGeom>
        </p:spPr>
        <p:txBody>
          <a:bodyPr/>
          <a:lstStyle>
            <a:lvl1pPr defTabSz="462511">
              <a:lnSpc>
                <a:spcPts val="4300"/>
              </a:lnSpc>
              <a:defRPr sz="3600" b="0">
                <a:latin typeface="Trebuchet MS"/>
                <a:ea typeface="Trebuchet MS"/>
                <a:cs typeface="Trebuchet MS"/>
                <a:sym typeface="Trebuchet MS"/>
              </a:defRPr>
            </a:lvl1pPr>
          </a:lstStyle>
          <a:p>
            <a:r>
              <a:t> is er een plan van aanpak?</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timuleringsfonds Volkshuisvesting"/>
          <p:cNvSpPr txBox="1">
            <a:spLocks noGrp="1"/>
          </p:cNvSpPr>
          <p:nvPr>
            <p:ph type="title"/>
          </p:nvPr>
        </p:nvSpPr>
        <p:spPr>
          <a:xfrm>
            <a:off x="2135917" y="479994"/>
            <a:ext cx="7207479" cy="928292"/>
          </a:xfrm>
          <a:prstGeom prst="rect">
            <a:avLst/>
          </a:prstGeom>
        </p:spPr>
        <p:txBody>
          <a:bodyPr/>
          <a:lstStyle>
            <a:lvl1pPr defTabSz="462511">
              <a:lnSpc>
                <a:spcPts val="4300"/>
              </a:lnSpc>
              <a:defRPr sz="3600" b="0">
                <a:latin typeface="Trebuchet MS"/>
                <a:ea typeface="Trebuchet MS"/>
                <a:cs typeface="Trebuchet MS"/>
                <a:sym typeface="Trebuchet MS"/>
              </a:defRPr>
            </a:lvl1pPr>
          </a:lstStyle>
          <a:p>
            <a:r>
              <a:t> is er een plan van aanpak?</a:t>
            </a:r>
          </a:p>
        </p:txBody>
      </p:sp>
      <p:sp>
        <p:nvSpPr>
          <p:cNvPr id="239" name="Hoofdtekst"/>
          <p:cNvSpPr txBox="1">
            <a:spLocks noGrp="1"/>
          </p:cNvSpPr>
          <p:nvPr>
            <p:ph type="body" idx="1"/>
          </p:nvPr>
        </p:nvSpPr>
        <p:spPr>
          <a:xfrm>
            <a:off x="566710" y="2179835"/>
            <a:ext cx="12477061" cy="7693982"/>
          </a:xfrm>
          <a:prstGeom prst="rect">
            <a:avLst/>
          </a:prstGeom>
        </p:spPr>
        <p:txBody>
          <a:bodyPr lIns="50800" tIns="50800" rIns="50800" bIns="50800"/>
          <a:lstStyle/>
          <a:p>
            <a:pPr defTabSz="572516">
              <a:lnSpc>
                <a:spcPts val="5400"/>
              </a:lnSpc>
              <a:defRPr sz="2940" b="1">
                <a:solidFill>
                  <a:srgbClr val="00A1D8"/>
                </a:solidFill>
                <a:latin typeface="Calibri"/>
                <a:ea typeface="Calibri"/>
                <a:cs typeface="Calibri"/>
                <a:sym typeface="Calibri"/>
              </a:defRPr>
            </a:pPr>
            <a:r>
              <a:t>Casus</a:t>
            </a:r>
          </a:p>
          <a:p>
            <a:pPr defTabSz="572516">
              <a:lnSpc>
                <a:spcPts val="5400"/>
              </a:lnSpc>
              <a:defRPr sz="2940">
                <a:solidFill>
                  <a:srgbClr val="00A1D8"/>
                </a:solidFill>
                <a:latin typeface="Calibri"/>
                <a:ea typeface="Calibri"/>
                <a:cs typeface="Calibri"/>
                <a:sym typeface="Calibri"/>
              </a:defRPr>
            </a:pPr>
            <a:r>
              <a:t>- woon-winkelstraat in centrum ca. 35 panden - wonen en winkels (deels gecombineerd/zelfde gebruiker)</a:t>
            </a:r>
          </a:p>
          <a:p>
            <a:pPr defTabSz="572516">
              <a:lnSpc>
                <a:spcPts val="5400"/>
              </a:lnSpc>
              <a:defRPr sz="2940">
                <a:solidFill>
                  <a:srgbClr val="00A1D8"/>
                </a:solidFill>
                <a:latin typeface="Calibri"/>
                <a:ea typeface="Calibri"/>
                <a:cs typeface="Calibri"/>
                <a:sym typeface="Calibri"/>
              </a:defRPr>
            </a:pPr>
            <a:r>
              <a:t>- veel leegstand winkels; panden gemiddeld slecht onderhouden </a:t>
            </a:r>
          </a:p>
          <a:p>
            <a:pPr defTabSz="572516">
              <a:lnSpc>
                <a:spcPts val="5400"/>
              </a:lnSpc>
              <a:defRPr sz="2940">
                <a:solidFill>
                  <a:srgbClr val="00A1D8"/>
                </a:solidFill>
                <a:latin typeface="Calibri"/>
                <a:ea typeface="Calibri"/>
                <a:cs typeface="Calibri"/>
                <a:sym typeface="Calibri"/>
              </a:defRPr>
            </a:pPr>
            <a:r>
              <a:t>- historische waarde straat en panden (gemeentelijke/Rijksmonumenten)</a:t>
            </a:r>
          </a:p>
          <a:p>
            <a:pPr defTabSz="572516">
              <a:lnSpc>
                <a:spcPts val="5400"/>
              </a:lnSpc>
              <a:defRPr sz="2940">
                <a:solidFill>
                  <a:srgbClr val="00A1D8"/>
                </a:solidFill>
                <a:latin typeface="Calibri"/>
                <a:ea typeface="Calibri"/>
                <a:cs typeface="Calibri"/>
                <a:sym typeface="Calibri"/>
              </a:defRPr>
            </a:pPr>
            <a:r>
              <a:t>- duurzaamheidsambities gemeente</a:t>
            </a:r>
          </a:p>
          <a:p>
            <a:pPr defTabSz="572516">
              <a:lnSpc>
                <a:spcPts val="5400"/>
              </a:lnSpc>
              <a:defRPr sz="2940">
                <a:solidFill>
                  <a:srgbClr val="00A1D8"/>
                </a:solidFill>
                <a:latin typeface="Calibri"/>
                <a:ea typeface="Calibri"/>
                <a:cs typeface="Calibri"/>
                <a:sym typeface="Calibri"/>
              </a:defRPr>
            </a:pPr>
            <a:r>
              <a:t>- leefbaarheidsambities gemeente </a:t>
            </a:r>
          </a:p>
          <a:p>
            <a:pPr defTabSz="572516">
              <a:lnSpc>
                <a:spcPts val="5400"/>
              </a:lnSpc>
              <a:defRPr sz="2940">
                <a:solidFill>
                  <a:srgbClr val="00A1D8"/>
                </a:solidFill>
                <a:latin typeface="Calibri"/>
                <a:ea typeface="Calibri"/>
                <a:cs typeface="Calibri"/>
                <a:sym typeface="Calibri"/>
              </a:defRPr>
            </a:pPr>
            <a:r>
              <a:t>- eigenaren/huurders (gespikkeld bezit)</a:t>
            </a:r>
          </a:p>
          <a:p>
            <a:pPr defTabSz="572516">
              <a:lnSpc>
                <a:spcPts val="5400"/>
              </a:lnSpc>
              <a:defRPr sz="2940">
                <a:solidFill>
                  <a:srgbClr val="00A1D8"/>
                </a:solidFill>
                <a:latin typeface="Calibri"/>
                <a:ea typeface="Calibri"/>
                <a:cs typeface="Calibri"/>
                <a:sym typeface="Calibri"/>
              </a:defRPr>
            </a:pPr>
            <a:r>
              <a:t>- geen grote beleggers-eigendommen</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timuleringsfonds Volkshuisvesting"/>
          <p:cNvSpPr txBox="1">
            <a:spLocks noGrp="1"/>
          </p:cNvSpPr>
          <p:nvPr>
            <p:ph type="title"/>
          </p:nvPr>
        </p:nvSpPr>
        <p:spPr>
          <a:xfrm>
            <a:off x="2135917" y="479994"/>
            <a:ext cx="7207479" cy="928292"/>
          </a:xfrm>
          <a:prstGeom prst="rect">
            <a:avLst/>
          </a:prstGeom>
        </p:spPr>
        <p:txBody>
          <a:bodyPr/>
          <a:lstStyle>
            <a:lvl1pPr defTabSz="462511">
              <a:lnSpc>
                <a:spcPts val="4300"/>
              </a:lnSpc>
              <a:defRPr sz="3600" b="0">
                <a:latin typeface="Trebuchet MS"/>
                <a:ea typeface="Trebuchet MS"/>
                <a:cs typeface="Trebuchet MS"/>
                <a:sym typeface="Trebuchet MS"/>
              </a:defRPr>
            </a:lvl1pPr>
          </a:lstStyle>
          <a:p>
            <a:r>
              <a:t> is er een plan van aanpak?</a:t>
            </a:r>
          </a:p>
        </p:txBody>
      </p:sp>
      <p:sp>
        <p:nvSpPr>
          <p:cNvPr id="242" name="Hoofdtekst"/>
          <p:cNvSpPr txBox="1">
            <a:spLocks noGrp="1"/>
          </p:cNvSpPr>
          <p:nvPr>
            <p:ph type="body" idx="1"/>
          </p:nvPr>
        </p:nvSpPr>
        <p:spPr>
          <a:xfrm>
            <a:off x="1042054" y="1903829"/>
            <a:ext cx="11166031" cy="7693982"/>
          </a:xfrm>
          <a:prstGeom prst="rect">
            <a:avLst/>
          </a:prstGeom>
        </p:spPr>
        <p:txBody>
          <a:bodyPr lIns="50800" tIns="50800" rIns="50800" bIns="50800"/>
          <a:lstStyle/>
          <a:p>
            <a:pPr defTabSz="554990">
              <a:lnSpc>
                <a:spcPts val="5300"/>
              </a:lnSpc>
              <a:defRPr sz="2850" b="1">
                <a:solidFill>
                  <a:srgbClr val="00A1D8"/>
                </a:solidFill>
                <a:latin typeface="Calibri"/>
                <a:ea typeface="Calibri"/>
                <a:cs typeface="Calibri"/>
                <a:sym typeface="Calibri"/>
              </a:defRPr>
            </a:pPr>
            <a:r>
              <a:t>Casus</a:t>
            </a:r>
          </a:p>
          <a:p>
            <a:pPr defTabSz="554990">
              <a:lnSpc>
                <a:spcPts val="5300"/>
              </a:lnSpc>
              <a:defRPr sz="2850">
                <a:solidFill>
                  <a:srgbClr val="00A1D8"/>
                </a:solidFill>
                <a:latin typeface="Calibri"/>
                <a:ea typeface="Calibri"/>
                <a:cs typeface="Calibri"/>
                <a:sym typeface="Calibri"/>
              </a:defRPr>
            </a:pPr>
            <a:r>
              <a:t>- je bent beleidsadviseur van de gemeente</a:t>
            </a:r>
          </a:p>
          <a:p>
            <a:pPr defTabSz="554990">
              <a:lnSpc>
                <a:spcPts val="5300"/>
              </a:lnSpc>
              <a:defRPr sz="2850">
                <a:solidFill>
                  <a:srgbClr val="00A1D8"/>
                </a:solidFill>
                <a:latin typeface="Calibri"/>
                <a:ea typeface="Calibri"/>
                <a:cs typeface="Calibri"/>
                <a:sym typeface="Calibri"/>
              </a:defRPr>
            </a:pPr>
            <a:r>
              <a:t>- bestuurlijke wens: een aardgasvrije wijk combineren met het opwaarderen van leefbaarheid in een dorp (ca. 1000 inwoners/ 380 panden - gem. Label C)</a:t>
            </a:r>
          </a:p>
          <a:p>
            <a:pPr defTabSz="554990">
              <a:lnSpc>
                <a:spcPts val="5300"/>
              </a:lnSpc>
              <a:defRPr sz="2850">
                <a:solidFill>
                  <a:srgbClr val="00A1D8"/>
                </a:solidFill>
                <a:latin typeface="Calibri"/>
                <a:ea typeface="Calibri"/>
                <a:cs typeface="Calibri"/>
                <a:sym typeface="Calibri"/>
              </a:defRPr>
            </a:pPr>
            <a:r>
              <a:t>- er is ca. 5 mln. beschikbaar </a:t>
            </a:r>
          </a:p>
          <a:p>
            <a:pPr defTabSz="554990">
              <a:lnSpc>
                <a:spcPts val="5300"/>
              </a:lnSpc>
              <a:defRPr sz="2850">
                <a:solidFill>
                  <a:srgbClr val="00A1D8"/>
                </a:solidFill>
                <a:latin typeface="Calibri"/>
                <a:ea typeface="Calibri"/>
                <a:cs typeface="Calibri"/>
                <a:sym typeface="Calibri"/>
              </a:defRPr>
            </a:pPr>
            <a:r>
              <a:t>- er is een redelijk hechte dorpsgemeenschap (betrekken inwoners)</a:t>
            </a:r>
          </a:p>
          <a:p>
            <a:pPr defTabSz="554990">
              <a:lnSpc>
                <a:spcPts val="5300"/>
              </a:lnSpc>
              <a:defRPr sz="2850">
                <a:solidFill>
                  <a:srgbClr val="00A1D8"/>
                </a:solidFill>
                <a:latin typeface="Calibri"/>
                <a:ea typeface="Calibri"/>
                <a:cs typeface="Calibri"/>
                <a:sym typeface="Calibri"/>
              </a:defRPr>
            </a:pPr>
            <a:endParaRPr/>
          </a:p>
          <a:p>
            <a:pPr defTabSz="554990">
              <a:lnSpc>
                <a:spcPts val="5300"/>
              </a:lnSpc>
              <a:defRPr sz="2850">
                <a:solidFill>
                  <a:srgbClr val="00A1D8"/>
                </a:solidFill>
                <a:latin typeface="Calibri"/>
                <a:ea typeface="Calibri"/>
                <a:cs typeface="Calibri"/>
                <a:sym typeface="Calibri"/>
              </a:defRPr>
            </a:pPr>
            <a:r>
              <a:t>Hoe pak je het aan? </a:t>
            </a:r>
          </a:p>
          <a:p>
            <a:pPr defTabSz="554990">
              <a:lnSpc>
                <a:spcPts val="5300"/>
              </a:lnSpc>
              <a:defRPr sz="2850">
                <a:solidFill>
                  <a:srgbClr val="00A1D8"/>
                </a:solidFill>
                <a:latin typeface="Calibri"/>
                <a:ea typeface="Calibri"/>
                <a:cs typeface="Calibri"/>
                <a:sym typeface="Calibri"/>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image11.png" descr="image11.png"/>
          <p:cNvPicPr>
            <a:picLocks noChangeAspect="1"/>
          </p:cNvPicPr>
          <p:nvPr/>
        </p:nvPicPr>
        <p:blipFill>
          <a:blip r:embed="rId2">
            <a:extLst/>
          </a:blip>
          <a:stretch>
            <a:fillRect/>
          </a:stretch>
        </p:blipFill>
        <p:spPr>
          <a:xfrm>
            <a:off x="3835062" y="6771564"/>
            <a:ext cx="5334676" cy="1473513"/>
          </a:xfrm>
          <a:prstGeom prst="rect">
            <a:avLst/>
          </a:prstGeom>
          <a:ln w="12700">
            <a:miter lim="400000"/>
          </a:ln>
        </p:spPr>
      </p:pic>
      <p:sp>
        <p:nvSpPr>
          <p:cNvPr id="245" name="Stimuleringsfonds Volkshuisvesting"/>
          <p:cNvSpPr txBox="1">
            <a:spLocks noGrp="1"/>
          </p:cNvSpPr>
          <p:nvPr>
            <p:ph type="title"/>
          </p:nvPr>
        </p:nvSpPr>
        <p:spPr>
          <a:xfrm>
            <a:off x="2135917" y="479994"/>
            <a:ext cx="7207479" cy="928292"/>
          </a:xfrm>
          <a:prstGeom prst="rect">
            <a:avLst/>
          </a:prstGeom>
        </p:spPr>
        <p:txBody>
          <a:bodyPr/>
          <a:lstStyle>
            <a:lvl1pPr defTabSz="462511">
              <a:lnSpc>
                <a:spcPts val="4300"/>
              </a:lnSpc>
              <a:defRPr sz="3600" b="0">
                <a:latin typeface="Trebuchet MS"/>
                <a:ea typeface="Trebuchet MS"/>
                <a:cs typeface="Trebuchet MS"/>
                <a:sym typeface="Trebuchet MS"/>
              </a:defRPr>
            </a:lvl1pPr>
          </a:lstStyle>
          <a:p>
            <a:r>
              <a:t> financiële middelen</a:t>
            </a:r>
          </a:p>
        </p:txBody>
      </p:sp>
      <p:sp>
        <p:nvSpPr>
          <p:cNvPr id="246" name="Hoofdtekst"/>
          <p:cNvSpPr txBox="1">
            <a:spLocks noGrp="1"/>
          </p:cNvSpPr>
          <p:nvPr>
            <p:ph type="body" idx="1"/>
          </p:nvPr>
        </p:nvSpPr>
        <p:spPr>
          <a:xfrm>
            <a:off x="1318060" y="3452530"/>
            <a:ext cx="11166032" cy="7693982"/>
          </a:xfrm>
          <a:prstGeom prst="rect">
            <a:avLst/>
          </a:prstGeom>
        </p:spPr>
        <p:txBody>
          <a:bodyPr lIns="50800" tIns="50800" rIns="50800" bIns="50800"/>
          <a:lstStyle/>
          <a:p>
            <a:pPr defTabSz="584200">
              <a:lnSpc>
                <a:spcPts val="5600"/>
              </a:lnSpc>
              <a:defRPr sz="3000">
                <a:solidFill>
                  <a:srgbClr val="00A1D8"/>
                </a:solidFill>
                <a:latin typeface="Calibri"/>
                <a:ea typeface="Calibri"/>
                <a:cs typeface="Calibri"/>
                <a:sym typeface="Calibri"/>
              </a:defRPr>
            </a:pPr>
            <a:r>
              <a:t>Subsidie is een mogelijkheid, maar ........ </a:t>
            </a:r>
          </a:p>
          <a:p>
            <a:pPr defTabSz="584200">
              <a:lnSpc>
                <a:spcPts val="5600"/>
              </a:lnSpc>
              <a:defRPr sz="3000">
                <a:solidFill>
                  <a:srgbClr val="00A1D8"/>
                </a:solidFill>
                <a:latin typeface="Calibri"/>
                <a:ea typeface="Calibri"/>
                <a:cs typeface="Calibri"/>
                <a:sym typeface="Calibri"/>
              </a:defRPr>
            </a:pPr>
            <a:r>
              <a:t>misschien slechts als  procesgeld/procesbegeleiding</a:t>
            </a:r>
          </a:p>
          <a:p>
            <a:pPr defTabSz="584200">
              <a:lnSpc>
                <a:spcPts val="5600"/>
              </a:lnSpc>
              <a:defRPr sz="3000">
                <a:solidFill>
                  <a:srgbClr val="00A1D8"/>
                </a:solidFill>
                <a:latin typeface="Calibri"/>
                <a:ea typeface="Calibri"/>
                <a:cs typeface="Calibri"/>
                <a:sym typeface="Calibri"/>
              </a:defRPr>
            </a:pPr>
            <a:endParaRPr/>
          </a:p>
          <a:p>
            <a:pPr defTabSz="584200">
              <a:lnSpc>
                <a:spcPts val="5600"/>
              </a:lnSpc>
              <a:defRPr sz="3000">
                <a:solidFill>
                  <a:srgbClr val="1791D9"/>
                </a:solidFill>
                <a:latin typeface="Trebuchet MS"/>
                <a:ea typeface="Trebuchet MS"/>
                <a:cs typeface="Trebuchet MS"/>
                <a:sym typeface="Trebuchet MS"/>
              </a:defRPr>
            </a:pPr>
            <a:r>
              <a:t>Overige stimulering middels gesubsidieerde laagrentende leningen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Tijdelijke aanduiding voor inhoud 2" descr="Tijdelijke aanduiding voor inhoud 2"/>
          <p:cNvPicPr>
            <a:picLocks noChangeAspect="1"/>
          </p:cNvPicPr>
          <p:nvPr/>
        </p:nvPicPr>
        <p:blipFill>
          <a:blip r:embed="rId2">
            <a:extLst/>
          </a:blip>
          <a:stretch>
            <a:fillRect/>
          </a:stretch>
        </p:blipFill>
        <p:spPr>
          <a:xfrm>
            <a:off x="777086" y="1823915"/>
            <a:ext cx="11135362" cy="5895263"/>
          </a:xfrm>
          <a:prstGeom prst="rect">
            <a:avLst/>
          </a:prstGeom>
          <a:ln w="12700">
            <a:miter lim="400000"/>
          </a:ln>
        </p:spPr>
      </p:pic>
      <p:sp>
        <p:nvSpPr>
          <p:cNvPr id="192" name="Titel 1"/>
          <p:cNvSpPr txBox="1"/>
          <p:nvPr/>
        </p:nvSpPr>
        <p:spPr>
          <a:xfrm>
            <a:off x="993421" y="1229031"/>
            <a:ext cx="8348361" cy="2030453"/>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gn="l" defTabSz="650240">
              <a:lnSpc>
                <a:spcPts val="5600"/>
              </a:lnSpc>
              <a:defRPr sz="4000">
                <a:solidFill>
                  <a:srgbClr val="2997D7"/>
                </a:solidFill>
                <a:latin typeface="Calibri"/>
                <a:ea typeface="Calibri"/>
                <a:cs typeface="Calibri"/>
                <a:sym typeface="Calibri"/>
              </a:defRPr>
            </a:lvl1pPr>
          </a:lstStyle>
          <a:p>
            <a:r>
              <a:t>SVn beheerde in 2017:</a:t>
            </a:r>
          </a:p>
        </p:txBody>
      </p:sp>
      <p:grpSp>
        <p:nvGrpSpPr>
          <p:cNvPr id="195" name="PIJL-OMHOOG 7"/>
          <p:cNvGrpSpPr/>
          <p:nvPr/>
        </p:nvGrpSpPr>
        <p:grpSpPr>
          <a:xfrm>
            <a:off x="5531604" y="7485359"/>
            <a:ext cx="1880706" cy="1145454"/>
            <a:chOff x="0" y="0"/>
            <a:chExt cx="1880704" cy="1145453"/>
          </a:xfrm>
        </p:grpSpPr>
        <p:sp>
          <p:nvSpPr>
            <p:cNvPr id="193" name="Vorm"/>
            <p:cNvSpPr/>
            <p:nvPr/>
          </p:nvSpPr>
          <p:spPr>
            <a:xfrm>
              <a:off x="-1" y="-1"/>
              <a:ext cx="1880706" cy="114545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0"/>
                  </a:lnTo>
                  <a:lnTo>
                    <a:pt x="21600" y="10800"/>
                  </a:lnTo>
                  <a:lnTo>
                    <a:pt x="16200" y="10800"/>
                  </a:lnTo>
                  <a:lnTo>
                    <a:pt x="16200" y="21600"/>
                  </a:lnTo>
                  <a:lnTo>
                    <a:pt x="5400" y="21600"/>
                  </a:lnTo>
                  <a:lnTo>
                    <a:pt x="5400" y="10800"/>
                  </a:lnTo>
                  <a:close/>
                </a:path>
              </a:pathLst>
            </a:custGeom>
            <a:solidFill>
              <a:srgbClr val="92D050"/>
            </a:solidFill>
            <a:ln w="12700" cap="flat">
              <a:solidFill>
                <a:srgbClr val="4A7EBB"/>
              </a:solidFill>
              <a:prstDash val="solid"/>
              <a:round/>
            </a:ln>
            <a:effectLst>
              <a:outerShdw blurRad="50800" dist="25400" dir="5400000" rotWithShape="0">
                <a:srgbClr val="000000">
                  <a:alpha val="35000"/>
                </a:srgbClr>
              </a:outerShdw>
            </a:effectLst>
          </p:spPr>
          <p:txBody>
            <a:bodyPr wrap="square" lIns="65023" tIns="65023" rIns="65023" bIns="65023" numCol="1" anchor="ctr">
              <a:noAutofit/>
            </a:bodyPr>
            <a:lstStyle/>
            <a:p>
              <a:pPr defTabSz="1300480">
                <a:defRPr sz="1400">
                  <a:solidFill>
                    <a:srgbClr val="FFFFFF"/>
                  </a:solidFill>
                  <a:latin typeface="Calibri"/>
                  <a:ea typeface="Calibri"/>
                  <a:cs typeface="Calibri"/>
                  <a:sym typeface="Calibri"/>
                </a:defRPr>
              </a:pPr>
              <a:endParaRPr/>
            </a:p>
          </p:txBody>
        </p:sp>
        <p:sp>
          <p:nvSpPr>
            <p:cNvPr id="194" name="2016…"/>
            <p:cNvSpPr txBox="1"/>
            <p:nvPr/>
          </p:nvSpPr>
          <p:spPr>
            <a:xfrm>
              <a:off x="470176" y="346084"/>
              <a:ext cx="940353" cy="7396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5023" tIns="65023" rIns="65023" bIns="65023" numCol="1" anchor="ctr">
              <a:spAutoFit/>
            </a:bodyPr>
            <a:lstStyle/>
            <a:p>
              <a:pPr defTabSz="1300480">
                <a:defRPr sz="1400">
                  <a:solidFill>
                    <a:srgbClr val="FFFFFF"/>
                  </a:solidFill>
                  <a:latin typeface="Calibri"/>
                  <a:ea typeface="Calibri"/>
                  <a:cs typeface="Calibri"/>
                  <a:sym typeface="Calibri"/>
                </a:defRPr>
              </a:pPr>
              <a:r>
                <a:t>2016</a:t>
              </a:r>
            </a:p>
            <a:p>
              <a:pPr defTabSz="1300480">
                <a:defRPr sz="1400">
                  <a:solidFill>
                    <a:srgbClr val="FFFFFF"/>
                  </a:solidFill>
                  <a:latin typeface="Calibri"/>
                  <a:ea typeface="Calibri"/>
                  <a:cs typeface="Calibri"/>
                  <a:sym typeface="Calibri"/>
                </a:defRPr>
              </a:pPr>
              <a:r>
                <a:t>€ 1,49 miljard</a:t>
              </a:r>
            </a:p>
          </p:txBody>
        </p:sp>
      </p:grpSp>
      <p:grpSp>
        <p:nvGrpSpPr>
          <p:cNvPr id="198" name="PIJL-OMHOOG 8"/>
          <p:cNvGrpSpPr/>
          <p:nvPr/>
        </p:nvGrpSpPr>
        <p:grpSpPr>
          <a:xfrm>
            <a:off x="126435" y="4645755"/>
            <a:ext cx="1733974" cy="1145455"/>
            <a:chOff x="0" y="0"/>
            <a:chExt cx="1733973" cy="1145453"/>
          </a:xfrm>
        </p:grpSpPr>
        <p:sp>
          <p:nvSpPr>
            <p:cNvPr id="196" name="Vorm"/>
            <p:cNvSpPr/>
            <p:nvPr/>
          </p:nvSpPr>
          <p:spPr>
            <a:xfrm>
              <a:off x="0" y="-1"/>
              <a:ext cx="1733974" cy="114545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0"/>
                  </a:lnTo>
                  <a:lnTo>
                    <a:pt x="21600" y="10800"/>
                  </a:lnTo>
                  <a:lnTo>
                    <a:pt x="16200" y="10800"/>
                  </a:lnTo>
                  <a:lnTo>
                    <a:pt x="16200" y="21600"/>
                  </a:lnTo>
                  <a:lnTo>
                    <a:pt x="5400" y="21600"/>
                  </a:lnTo>
                  <a:lnTo>
                    <a:pt x="5400" y="10800"/>
                  </a:lnTo>
                  <a:close/>
                </a:path>
              </a:pathLst>
            </a:custGeom>
            <a:solidFill>
              <a:srgbClr val="92D050"/>
            </a:solidFill>
            <a:ln w="12700" cap="flat">
              <a:solidFill>
                <a:srgbClr val="4A7EBB"/>
              </a:solidFill>
              <a:prstDash val="solid"/>
              <a:round/>
            </a:ln>
            <a:effectLst>
              <a:outerShdw blurRad="50800" dist="25400" dir="5400000" rotWithShape="0">
                <a:srgbClr val="000000">
                  <a:alpha val="35000"/>
                </a:srgbClr>
              </a:outerShdw>
            </a:effectLst>
          </p:spPr>
          <p:txBody>
            <a:bodyPr wrap="square" lIns="65023" tIns="65023" rIns="65023" bIns="65023" numCol="1" anchor="ctr">
              <a:noAutofit/>
            </a:bodyPr>
            <a:lstStyle/>
            <a:p>
              <a:pPr defTabSz="1300480">
                <a:defRPr sz="1400">
                  <a:solidFill>
                    <a:srgbClr val="FFFFFF"/>
                  </a:solidFill>
                  <a:latin typeface="Calibri"/>
                  <a:ea typeface="Calibri"/>
                  <a:cs typeface="Calibri"/>
                  <a:sym typeface="Calibri"/>
                </a:defRPr>
              </a:pPr>
              <a:endParaRPr/>
            </a:p>
          </p:txBody>
        </p:sp>
        <p:sp>
          <p:nvSpPr>
            <p:cNvPr id="197" name="2016…"/>
            <p:cNvSpPr txBox="1"/>
            <p:nvPr/>
          </p:nvSpPr>
          <p:spPr>
            <a:xfrm>
              <a:off x="433493" y="346084"/>
              <a:ext cx="866988" cy="7396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5023" tIns="65023" rIns="65023" bIns="65023" numCol="1" anchor="ctr">
              <a:spAutoFit/>
            </a:bodyPr>
            <a:lstStyle/>
            <a:p>
              <a:pPr defTabSz="1300480">
                <a:defRPr sz="1400">
                  <a:solidFill>
                    <a:srgbClr val="FFFFFF"/>
                  </a:solidFill>
                  <a:latin typeface="Calibri"/>
                  <a:ea typeface="Calibri"/>
                  <a:cs typeface="Calibri"/>
                  <a:sym typeface="Calibri"/>
                </a:defRPr>
              </a:pPr>
              <a:r>
                <a:t>2016</a:t>
              </a:r>
            </a:p>
            <a:p>
              <a:pPr defTabSz="1300480">
                <a:defRPr sz="1400">
                  <a:solidFill>
                    <a:srgbClr val="FFFFFF"/>
                  </a:solidFill>
                  <a:latin typeface="Calibri"/>
                  <a:ea typeface="Calibri"/>
                  <a:cs typeface="Calibri"/>
                  <a:sym typeface="Calibri"/>
                </a:defRPr>
              </a:pPr>
              <a:r>
                <a:t>€ 1,08 miljard</a:t>
              </a:r>
            </a:p>
          </p:txBody>
        </p:sp>
      </p:grpSp>
      <p:grpSp>
        <p:nvGrpSpPr>
          <p:cNvPr id="201" name="PIJL-OMHOOG 9"/>
          <p:cNvGrpSpPr/>
          <p:nvPr/>
        </p:nvGrpSpPr>
        <p:grpSpPr>
          <a:xfrm>
            <a:off x="10972094" y="4645755"/>
            <a:ext cx="1880705" cy="1145455"/>
            <a:chOff x="0" y="0"/>
            <a:chExt cx="1880704" cy="1145453"/>
          </a:xfrm>
        </p:grpSpPr>
        <p:sp>
          <p:nvSpPr>
            <p:cNvPr id="199" name="Vorm"/>
            <p:cNvSpPr/>
            <p:nvPr/>
          </p:nvSpPr>
          <p:spPr>
            <a:xfrm>
              <a:off x="-1" y="-1"/>
              <a:ext cx="1880706" cy="114545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0"/>
                  </a:lnTo>
                  <a:lnTo>
                    <a:pt x="21600" y="10800"/>
                  </a:lnTo>
                  <a:lnTo>
                    <a:pt x="16200" y="10800"/>
                  </a:lnTo>
                  <a:lnTo>
                    <a:pt x="16200" y="21600"/>
                  </a:lnTo>
                  <a:lnTo>
                    <a:pt x="5400" y="21600"/>
                  </a:lnTo>
                  <a:lnTo>
                    <a:pt x="5400" y="10800"/>
                  </a:lnTo>
                  <a:close/>
                </a:path>
              </a:pathLst>
            </a:custGeom>
            <a:solidFill>
              <a:srgbClr val="92D050"/>
            </a:solidFill>
            <a:ln w="12700" cap="flat">
              <a:solidFill>
                <a:srgbClr val="4A7EBB"/>
              </a:solidFill>
              <a:prstDash val="solid"/>
              <a:round/>
            </a:ln>
            <a:effectLst>
              <a:outerShdw blurRad="50800" dist="25400" dir="5400000" rotWithShape="0">
                <a:srgbClr val="000000">
                  <a:alpha val="35000"/>
                </a:srgbClr>
              </a:outerShdw>
            </a:effectLst>
          </p:spPr>
          <p:txBody>
            <a:bodyPr wrap="square" lIns="65023" tIns="65023" rIns="65023" bIns="65023" numCol="1" anchor="ctr">
              <a:noAutofit/>
            </a:bodyPr>
            <a:lstStyle/>
            <a:p>
              <a:pPr defTabSz="1300480">
                <a:defRPr sz="1400">
                  <a:solidFill>
                    <a:srgbClr val="FFFFFF"/>
                  </a:solidFill>
                  <a:latin typeface="Calibri"/>
                  <a:ea typeface="Calibri"/>
                  <a:cs typeface="Calibri"/>
                  <a:sym typeface="Calibri"/>
                </a:defRPr>
              </a:pPr>
              <a:endParaRPr/>
            </a:p>
          </p:txBody>
        </p:sp>
        <p:sp>
          <p:nvSpPr>
            <p:cNvPr id="200" name="2016…"/>
            <p:cNvSpPr txBox="1"/>
            <p:nvPr/>
          </p:nvSpPr>
          <p:spPr>
            <a:xfrm>
              <a:off x="470176" y="346084"/>
              <a:ext cx="940353" cy="7396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5023" tIns="65023" rIns="65023" bIns="65023" numCol="1" anchor="ctr">
              <a:spAutoFit/>
            </a:bodyPr>
            <a:lstStyle/>
            <a:p>
              <a:pPr defTabSz="1300480">
                <a:defRPr sz="1400">
                  <a:solidFill>
                    <a:srgbClr val="FFFFFF"/>
                  </a:solidFill>
                  <a:latin typeface="Calibri"/>
                  <a:ea typeface="Calibri"/>
                  <a:cs typeface="Calibri"/>
                  <a:sym typeface="Calibri"/>
                </a:defRPr>
              </a:pPr>
              <a:r>
                <a:t>2016</a:t>
              </a:r>
            </a:p>
            <a:p>
              <a:pPr defTabSz="1300480">
                <a:defRPr sz="1400">
                  <a:solidFill>
                    <a:srgbClr val="FFFFFF"/>
                  </a:solidFill>
                  <a:latin typeface="Calibri"/>
                  <a:ea typeface="Calibri"/>
                  <a:cs typeface="Calibri"/>
                  <a:sym typeface="Calibri"/>
                </a:defRPr>
              </a:pPr>
              <a:r>
                <a:t>€ 414,8 miljoen </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98"/>
                                        </p:tgtEl>
                                        <p:attrNameLst>
                                          <p:attrName>style.visibility</p:attrName>
                                        </p:attrNameLst>
                                      </p:cBhvr>
                                      <p:to>
                                        <p:strVal val="visible"/>
                                      </p:to>
                                    </p:set>
                                    <p:anim calcmode="lin" valueType="num">
                                      <p:cBhvr>
                                        <p:cTn id="7" dur="1000" fill="hold"/>
                                        <p:tgtEl>
                                          <p:spTgt spid="198"/>
                                        </p:tgtEl>
                                        <p:attrNameLst>
                                          <p:attrName>ppt_x</p:attrName>
                                        </p:attrNameLst>
                                      </p:cBhvr>
                                      <p:tavLst>
                                        <p:tav tm="0">
                                          <p:val>
                                            <p:strVal val="#ppt_x"/>
                                          </p:val>
                                        </p:tav>
                                        <p:tav tm="100000">
                                          <p:val>
                                            <p:strVal val="#ppt_x"/>
                                          </p:val>
                                        </p:tav>
                                      </p:tavLst>
                                    </p:anim>
                                    <p:anim calcmode="lin" valueType="num">
                                      <p:cBhvr>
                                        <p:cTn id="8" dur="1000" fill="hold"/>
                                        <p:tgtEl>
                                          <p:spTgt spid="19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2" nodeType="afterEffect">
                                  <p:stCondLst>
                                    <p:cond delay="0"/>
                                  </p:stCondLst>
                                  <p:iterate>
                                    <p:tmAbs val="0"/>
                                  </p:iterate>
                                  <p:childTnLst>
                                    <p:set>
                                      <p:cBhvr>
                                        <p:cTn id="11" fill="hold"/>
                                        <p:tgtEl>
                                          <p:spTgt spid="195"/>
                                        </p:tgtEl>
                                        <p:attrNameLst>
                                          <p:attrName>style.visibility</p:attrName>
                                        </p:attrNameLst>
                                      </p:cBhvr>
                                      <p:to>
                                        <p:strVal val="visible"/>
                                      </p:to>
                                    </p:set>
                                    <p:anim calcmode="lin" valueType="num">
                                      <p:cBhvr>
                                        <p:cTn id="12" dur="1000" fill="hold"/>
                                        <p:tgtEl>
                                          <p:spTgt spid="195"/>
                                        </p:tgtEl>
                                        <p:attrNameLst>
                                          <p:attrName>ppt_x</p:attrName>
                                        </p:attrNameLst>
                                      </p:cBhvr>
                                      <p:tavLst>
                                        <p:tav tm="0">
                                          <p:val>
                                            <p:strVal val="#ppt_x"/>
                                          </p:val>
                                        </p:tav>
                                        <p:tav tm="100000">
                                          <p:val>
                                            <p:strVal val="#ppt_x"/>
                                          </p:val>
                                        </p:tav>
                                      </p:tavLst>
                                    </p:anim>
                                    <p:anim calcmode="lin" valueType="num">
                                      <p:cBhvr>
                                        <p:cTn id="13" dur="1000" fill="hold"/>
                                        <p:tgtEl>
                                          <p:spTgt spid="19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3" nodeType="afterEffect">
                                  <p:stCondLst>
                                    <p:cond delay="0"/>
                                  </p:stCondLst>
                                  <p:iterate>
                                    <p:tmAbs val="0"/>
                                  </p:iterate>
                                  <p:childTnLst>
                                    <p:set>
                                      <p:cBhvr>
                                        <p:cTn id="16" fill="hold"/>
                                        <p:tgtEl>
                                          <p:spTgt spid="201"/>
                                        </p:tgtEl>
                                        <p:attrNameLst>
                                          <p:attrName>style.visibility</p:attrName>
                                        </p:attrNameLst>
                                      </p:cBhvr>
                                      <p:to>
                                        <p:strVal val="visible"/>
                                      </p:to>
                                    </p:set>
                                    <p:anim calcmode="lin" valueType="num">
                                      <p:cBhvr>
                                        <p:cTn id="17" dur="1000" fill="hold"/>
                                        <p:tgtEl>
                                          <p:spTgt spid="201"/>
                                        </p:tgtEl>
                                        <p:attrNameLst>
                                          <p:attrName>ppt_x</p:attrName>
                                        </p:attrNameLst>
                                      </p:cBhvr>
                                      <p:tavLst>
                                        <p:tav tm="0">
                                          <p:val>
                                            <p:strVal val="#ppt_x"/>
                                          </p:val>
                                        </p:tav>
                                        <p:tav tm="100000">
                                          <p:val>
                                            <p:strVal val="#ppt_x"/>
                                          </p:val>
                                        </p:tav>
                                      </p:tavLst>
                                    </p:anim>
                                    <p:anim calcmode="lin" valueType="num">
                                      <p:cBhvr>
                                        <p:cTn id="18" dur="1000" fill="hold"/>
                                        <p:tgtEl>
                                          <p:spTgt spid="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2" animBg="1" advAuto="0"/>
      <p:bldP spid="198" grpId="1" animBg="1" advAuto="0"/>
      <p:bldP spid="201" grpId="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timuleringsfonds Volkshuisvesting"/>
          <p:cNvSpPr txBox="1">
            <a:spLocks noGrp="1"/>
          </p:cNvSpPr>
          <p:nvPr>
            <p:ph type="title"/>
          </p:nvPr>
        </p:nvSpPr>
        <p:spPr>
          <a:xfrm>
            <a:off x="2105250" y="622315"/>
            <a:ext cx="7207479" cy="928293"/>
          </a:xfrm>
          <a:prstGeom prst="rect">
            <a:avLst/>
          </a:prstGeom>
        </p:spPr>
        <p:txBody>
          <a:bodyPr/>
          <a:lstStyle>
            <a:lvl1pPr defTabSz="462511">
              <a:lnSpc>
                <a:spcPts val="4300"/>
              </a:lnSpc>
              <a:defRPr sz="3600" b="0">
                <a:latin typeface="Trebuchet MS"/>
                <a:ea typeface="Trebuchet MS"/>
                <a:cs typeface="Trebuchet MS"/>
                <a:sym typeface="Trebuchet MS"/>
              </a:defRPr>
            </a:lvl1pPr>
          </a:lstStyle>
          <a:p>
            <a:r>
              <a:t>Diensten/producten SVn</a:t>
            </a:r>
          </a:p>
        </p:txBody>
      </p:sp>
      <p:sp>
        <p:nvSpPr>
          <p:cNvPr id="204" name="Hoofdtekst"/>
          <p:cNvSpPr txBox="1">
            <a:spLocks noGrp="1"/>
          </p:cNvSpPr>
          <p:nvPr>
            <p:ph type="body" idx="1"/>
          </p:nvPr>
        </p:nvSpPr>
        <p:spPr>
          <a:xfrm>
            <a:off x="1633726" y="2486508"/>
            <a:ext cx="12454062" cy="8222681"/>
          </a:xfrm>
          <a:prstGeom prst="rect">
            <a:avLst/>
          </a:prstGeom>
        </p:spPr>
        <p:txBody>
          <a:bodyPr lIns="50800" tIns="50800" rIns="50800" bIns="50800"/>
          <a:lstStyle/>
          <a:p>
            <a:pPr defTabSz="584200">
              <a:lnSpc>
                <a:spcPts val="5600"/>
              </a:lnSpc>
              <a:defRPr sz="3500">
                <a:solidFill>
                  <a:srgbClr val="2997D7"/>
                </a:solidFill>
                <a:latin typeface="Calibri"/>
                <a:ea typeface="Calibri"/>
                <a:cs typeface="Calibri"/>
                <a:sym typeface="Calibri"/>
              </a:defRPr>
            </a:pPr>
            <a:r>
              <a:t>* Startersleningen</a:t>
            </a:r>
          </a:p>
          <a:p>
            <a:pPr defTabSz="584200">
              <a:lnSpc>
                <a:spcPts val="5600"/>
              </a:lnSpc>
              <a:defRPr sz="3500">
                <a:solidFill>
                  <a:srgbClr val="2997D7"/>
                </a:solidFill>
                <a:latin typeface="Calibri"/>
                <a:ea typeface="Calibri"/>
                <a:cs typeface="Calibri"/>
                <a:sym typeface="Calibri"/>
              </a:defRPr>
            </a:pPr>
            <a:r>
              <a:t>* Duurzaamheidsleningen </a:t>
            </a:r>
          </a:p>
          <a:p>
            <a:pPr defTabSz="584200">
              <a:lnSpc>
                <a:spcPts val="5600"/>
              </a:lnSpc>
              <a:defRPr sz="3500">
                <a:solidFill>
                  <a:srgbClr val="2997D7"/>
                </a:solidFill>
                <a:latin typeface="Calibri"/>
                <a:ea typeface="Calibri"/>
                <a:cs typeface="Calibri"/>
                <a:sym typeface="Calibri"/>
              </a:defRPr>
            </a:pPr>
            <a:r>
              <a:t>* Blijversleningen</a:t>
            </a:r>
          </a:p>
          <a:p>
            <a:pPr defTabSz="584200">
              <a:lnSpc>
                <a:spcPts val="5600"/>
              </a:lnSpc>
              <a:defRPr sz="3500">
                <a:solidFill>
                  <a:srgbClr val="2997D7"/>
                </a:solidFill>
                <a:latin typeface="Calibri"/>
                <a:ea typeface="Calibri"/>
                <a:cs typeface="Calibri"/>
                <a:sym typeface="Calibri"/>
              </a:defRPr>
            </a:pPr>
            <a:r>
              <a:t>* Verzilverleningen</a:t>
            </a:r>
          </a:p>
          <a:p>
            <a:pPr defTabSz="584200">
              <a:lnSpc>
                <a:spcPts val="5600"/>
              </a:lnSpc>
              <a:defRPr sz="3500">
                <a:solidFill>
                  <a:srgbClr val="2997D7"/>
                </a:solidFill>
                <a:latin typeface="Calibri"/>
                <a:ea typeface="Calibri"/>
                <a:cs typeface="Calibri"/>
                <a:sym typeface="Calibri"/>
              </a:defRPr>
            </a:pPr>
            <a:r>
              <a:t>* Stimuleringsleningen</a:t>
            </a:r>
          </a:p>
          <a:p>
            <a:pPr defTabSz="584200">
              <a:lnSpc>
                <a:spcPts val="5600"/>
              </a:lnSpc>
              <a:defRPr sz="3500">
                <a:solidFill>
                  <a:srgbClr val="2997D7"/>
                </a:solidFill>
                <a:latin typeface="Calibri"/>
                <a:ea typeface="Calibri"/>
                <a:cs typeface="Calibri"/>
                <a:sym typeface="Calibri"/>
              </a:defRPr>
            </a:pPr>
            <a:endParaRPr/>
          </a:p>
          <a:p>
            <a:pPr defTabSz="584200">
              <a:lnSpc>
                <a:spcPts val="5600"/>
              </a:lnSpc>
              <a:defRPr sz="2500">
                <a:solidFill>
                  <a:srgbClr val="2997D7"/>
                </a:solidFill>
                <a:latin typeface="Calibri"/>
                <a:ea typeface="Calibri"/>
                <a:cs typeface="Calibri"/>
                <a:sym typeface="Calibri"/>
              </a:defRPr>
            </a:pPr>
            <a:r>
              <a:t>doelgerichte leningen</a:t>
            </a:r>
          </a:p>
          <a:p>
            <a:pPr defTabSz="584200">
              <a:lnSpc>
                <a:spcPts val="5600"/>
              </a:lnSpc>
              <a:defRPr sz="2500">
                <a:solidFill>
                  <a:srgbClr val="2997D7"/>
                </a:solidFill>
                <a:latin typeface="Calibri"/>
                <a:ea typeface="Calibri"/>
                <a:cs typeface="Calibri"/>
                <a:sym typeface="Calibri"/>
              </a:defRPr>
            </a:pPr>
            <a:r>
              <a:t>particulier - zakelijk</a:t>
            </a:r>
          </a:p>
          <a:p>
            <a:pPr defTabSz="584200">
              <a:lnSpc>
                <a:spcPts val="5600"/>
              </a:lnSpc>
              <a:defRPr sz="2500">
                <a:solidFill>
                  <a:srgbClr val="2997D7"/>
                </a:solidFill>
                <a:latin typeface="Calibri"/>
                <a:ea typeface="Calibri"/>
                <a:cs typeface="Calibri"/>
                <a:sym typeface="Calibri"/>
              </a:defRPr>
            </a:pPr>
            <a:r>
              <a:t>consumptief - hypothecair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wat speelt er bij jullie?"/>
          <p:cNvSpPr txBox="1">
            <a:spLocks noGrp="1"/>
          </p:cNvSpPr>
          <p:nvPr>
            <p:ph type="title"/>
          </p:nvPr>
        </p:nvSpPr>
        <p:spPr>
          <a:xfrm>
            <a:off x="2166585" y="479993"/>
            <a:ext cx="7207479" cy="928293"/>
          </a:xfrm>
          <a:prstGeom prst="rect">
            <a:avLst/>
          </a:prstGeom>
        </p:spPr>
        <p:txBody>
          <a:bodyPr/>
          <a:lstStyle>
            <a:lvl1pPr defTabSz="508254">
              <a:lnSpc>
                <a:spcPts val="4800"/>
              </a:lnSpc>
              <a:defRPr sz="4000">
                <a:latin typeface="Calibri"/>
                <a:ea typeface="Calibri"/>
                <a:cs typeface="Calibri"/>
                <a:sym typeface="Calibri"/>
              </a:defRPr>
            </a:lvl1pPr>
          </a:lstStyle>
          <a:p>
            <a:r>
              <a:t> wat speelt er bij jullie?</a:t>
            </a:r>
          </a:p>
        </p:txBody>
      </p:sp>
      <p:sp>
        <p:nvSpPr>
          <p:cNvPr id="207" name="Leefbaarheid…"/>
          <p:cNvSpPr txBox="1">
            <a:spLocks noGrp="1"/>
          </p:cNvSpPr>
          <p:nvPr>
            <p:ph type="body" idx="1"/>
          </p:nvPr>
        </p:nvSpPr>
        <p:spPr>
          <a:xfrm>
            <a:off x="919384" y="2486508"/>
            <a:ext cx="11166032" cy="7693983"/>
          </a:xfrm>
          <a:prstGeom prst="rect">
            <a:avLst/>
          </a:prstGeom>
        </p:spPr>
        <p:txBody>
          <a:bodyPr lIns="50800" tIns="50800" rIns="50800" bIns="50800"/>
          <a:lstStyle/>
          <a:p>
            <a:pPr defTabSz="584200">
              <a:lnSpc>
                <a:spcPts val="5600"/>
              </a:lnSpc>
              <a:defRPr sz="5000">
                <a:solidFill>
                  <a:srgbClr val="00A1D8"/>
                </a:solidFill>
                <a:latin typeface="Calibri"/>
                <a:ea typeface="Calibri"/>
                <a:cs typeface="Calibri"/>
                <a:sym typeface="Calibri"/>
              </a:defRPr>
            </a:pPr>
            <a:r>
              <a:t>Leefbaarheid</a:t>
            </a:r>
          </a:p>
          <a:p>
            <a:pPr defTabSz="584200">
              <a:lnSpc>
                <a:spcPts val="5600"/>
              </a:lnSpc>
              <a:defRPr sz="3000">
                <a:solidFill>
                  <a:srgbClr val="00A1D8"/>
                </a:solidFill>
                <a:latin typeface="Calibri"/>
                <a:ea typeface="Calibri"/>
                <a:cs typeface="Calibri"/>
                <a:sym typeface="Calibri"/>
              </a:defRPr>
            </a:pPr>
            <a:endParaRPr/>
          </a:p>
          <a:p>
            <a:pPr defTabSz="584200">
              <a:lnSpc>
                <a:spcPts val="5600"/>
              </a:lnSpc>
              <a:defRPr sz="3000">
                <a:solidFill>
                  <a:srgbClr val="00A1D8"/>
                </a:solidFill>
                <a:latin typeface="Calibri"/>
                <a:ea typeface="Calibri"/>
                <a:cs typeface="Calibri"/>
                <a:sym typeface="Calibri"/>
              </a:defRPr>
            </a:pPr>
            <a:r>
              <a:t>* een paar voorbeelden.........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image8.png" descr="image8.png"/>
          <p:cNvPicPr>
            <a:picLocks noChangeAspect="1"/>
          </p:cNvPicPr>
          <p:nvPr/>
        </p:nvPicPr>
        <p:blipFill>
          <a:blip r:embed="rId2">
            <a:extLst/>
          </a:blip>
          <a:stretch>
            <a:fillRect/>
          </a:stretch>
        </p:blipFill>
        <p:spPr>
          <a:xfrm>
            <a:off x="669753" y="1708448"/>
            <a:ext cx="11665296" cy="4560659"/>
          </a:xfrm>
          <a:prstGeom prst="rect">
            <a:avLst/>
          </a:prstGeom>
          <a:ln w="12700">
            <a:miter lim="400000"/>
          </a:ln>
        </p:spPr>
      </p:pic>
      <p:sp>
        <p:nvSpPr>
          <p:cNvPr id="210" name="Casus…"/>
          <p:cNvSpPr txBox="1"/>
          <p:nvPr/>
        </p:nvSpPr>
        <p:spPr>
          <a:xfrm>
            <a:off x="650238" y="6248991"/>
            <a:ext cx="11704324" cy="60072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gn="l" defTabSz="457200">
              <a:lnSpc>
                <a:spcPts val="2800"/>
              </a:lnSpc>
              <a:defRPr sz="1800" b="0">
                <a:latin typeface="Calibri"/>
                <a:ea typeface="Calibri"/>
                <a:cs typeface="Calibri"/>
                <a:sym typeface="Calibri"/>
              </a:defRPr>
            </a:pPr>
            <a:r>
              <a:rPr sz="2600"/>
              <a:t>Casus</a:t>
            </a:r>
          </a:p>
          <a:p>
            <a:pPr algn="l" defTabSz="457200">
              <a:lnSpc>
                <a:spcPts val="2800"/>
              </a:lnSpc>
              <a:defRPr sz="1800" b="0">
                <a:latin typeface="Calibri"/>
                <a:ea typeface="Calibri"/>
                <a:cs typeface="Calibri"/>
                <a:sym typeface="Calibri"/>
              </a:defRPr>
            </a:pPr>
            <a:r>
              <a:rPr sz="2600"/>
              <a:t>Dubbele woning, beide tot voor kort bewoond. Nu staat de rechter woning leeg.</a:t>
            </a:r>
          </a:p>
          <a:p>
            <a:pPr algn="l" defTabSz="457200">
              <a:lnSpc>
                <a:spcPts val="2800"/>
              </a:lnSpc>
              <a:defRPr sz="1800" b="0">
                <a:latin typeface="Calibri"/>
                <a:ea typeface="Calibri"/>
                <a:cs typeface="Calibri"/>
                <a:sym typeface="Calibri"/>
              </a:defRPr>
            </a:pPr>
            <a:endParaRPr sz="2600"/>
          </a:p>
          <a:p>
            <a:pPr algn="l" defTabSz="457200">
              <a:lnSpc>
                <a:spcPts val="2800"/>
              </a:lnSpc>
              <a:defRPr sz="1800" b="0">
                <a:latin typeface="Calibri"/>
                <a:ea typeface="Calibri"/>
                <a:cs typeface="Calibri"/>
                <a:sym typeface="Calibri"/>
              </a:defRPr>
            </a:pPr>
            <a:r>
              <a:rPr sz="2600"/>
              <a:t>Mogelijke oplossingen</a:t>
            </a:r>
          </a:p>
          <a:p>
            <a:pPr marL="953911" indent="-953911" algn="l" defTabSz="457200">
              <a:lnSpc>
                <a:spcPts val="2800"/>
              </a:lnSpc>
              <a:buSzPct val="100000"/>
              <a:buFont typeface="Helvetica"/>
              <a:buChar char="➢"/>
              <a:defRPr sz="1800" b="0">
                <a:latin typeface="Calibri"/>
                <a:ea typeface="Calibri"/>
                <a:cs typeface="Calibri"/>
                <a:sym typeface="Calibri"/>
              </a:defRPr>
            </a:pPr>
            <a:r>
              <a:rPr sz="2600"/>
              <a:t>Eigenaar bewoonde woning koopt lege woning op en maakt van de dubbele woning een vrijstaande woning;</a:t>
            </a:r>
          </a:p>
          <a:p>
            <a:pPr marL="953911" indent="-953911" algn="l" defTabSz="457200">
              <a:lnSpc>
                <a:spcPts val="2800"/>
              </a:lnSpc>
              <a:buSzPct val="100000"/>
              <a:buFont typeface="Helvetica"/>
              <a:buChar char="➢"/>
              <a:defRPr sz="1800" b="0">
                <a:latin typeface="Calibri"/>
                <a:ea typeface="Calibri"/>
                <a:cs typeface="Calibri"/>
                <a:sym typeface="Calibri"/>
              </a:defRPr>
            </a:pPr>
            <a:r>
              <a:rPr sz="2600"/>
              <a:t>Lege woning door de buurt op te laten schilderen, zodat het straatbeeld wordt opgeknapt.</a:t>
            </a:r>
          </a:p>
        </p:txBody>
      </p:sp>
      <p:sp>
        <p:nvSpPr>
          <p:cNvPr id="211" name="Stimuleringsfonds Volkshuisvesting"/>
          <p:cNvSpPr txBox="1">
            <a:spLocks noGrp="1"/>
          </p:cNvSpPr>
          <p:nvPr>
            <p:ph type="title"/>
          </p:nvPr>
        </p:nvSpPr>
        <p:spPr>
          <a:xfrm>
            <a:off x="2166585" y="479993"/>
            <a:ext cx="7207479" cy="928293"/>
          </a:xfrm>
          <a:prstGeom prst="rect">
            <a:avLst/>
          </a:prstGeom>
        </p:spPr>
        <p:txBody>
          <a:bodyPr/>
          <a:lstStyle>
            <a:lvl1pPr defTabSz="462511">
              <a:lnSpc>
                <a:spcPts val="4300"/>
              </a:lnSpc>
              <a:defRPr sz="3600" b="0">
                <a:latin typeface="Trebuchet MS"/>
                <a:ea typeface="Trebuchet MS"/>
                <a:cs typeface="Trebuchet MS"/>
                <a:sym typeface="Trebuchet MS"/>
              </a:defRPr>
            </a:lvl1pPr>
          </a:lstStyle>
          <a:p>
            <a:r>
              <a:t>Leefbaarheid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image11.png" descr="image11.png"/>
          <p:cNvPicPr>
            <a:picLocks noChangeAspect="1"/>
          </p:cNvPicPr>
          <p:nvPr/>
        </p:nvPicPr>
        <p:blipFill>
          <a:blip r:embed="rId2">
            <a:extLst/>
          </a:blip>
          <a:stretch>
            <a:fillRect/>
          </a:stretch>
        </p:blipFill>
        <p:spPr>
          <a:xfrm>
            <a:off x="741760" y="1760284"/>
            <a:ext cx="3960441" cy="2709374"/>
          </a:xfrm>
          <a:prstGeom prst="rect">
            <a:avLst/>
          </a:prstGeom>
          <a:ln w="12700">
            <a:miter lim="400000"/>
          </a:ln>
        </p:spPr>
      </p:pic>
      <p:pic>
        <p:nvPicPr>
          <p:cNvPr id="214" name="image12.png" descr="image12.png"/>
          <p:cNvPicPr>
            <a:picLocks noChangeAspect="1"/>
          </p:cNvPicPr>
          <p:nvPr/>
        </p:nvPicPr>
        <p:blipFill>
          <a:blip r:embed="rId3">
            <a:extLst/>
          </a:blip>
          <a:stretch>
            <a:fillRect/>
          </a:stretch>
        </p:blipFill>
        <p:spPr>
          <a:xfrm>
            <a:off x="4846215" y="1760284"/>
            <a:ext cx="3593837" cy="2709374"/>
          </a:xfrm>
          <a:prstGeom prst="rect">
            <a:avLst/>
          </a:prstGeom>
          <a:ln w="12700">
            <a:miter lim="400000"/>
          </a:ln>
        </p:spPr>
      </p:pic>
      <p:pic>
        <p:nvPicPr>
          <p:cNvPr id="215" name="image13.png" descr="image13.png"/>
          <p:cNvPicPr>
            <a:picLocks noChangeAspect="1"/>
          </p:cNvPicPr>
          <p:nvPr/>
        </p:nvPicPr>
        <p:blipFill>
          <a:blip r:embed="rId4">
            <a:extLst/>
          </a:blip>
          <a:stretch>
            <a:fillRect/>
          </a:stretch>
        </p:blipFill>
        <p:spPr>
          <a:xfrm>
            <a:off x="8494434" y="1806082"/>
            <a:ext cx="3995364" cy="2663576"/>
          </a:xfrm>
          <a:prstGeom prst="rect">
            <a:avLst/>
          </a:prstGeom>
          <a:ln w="12700">
            <a:miter lim="400000"/>
          </a:ln>
        </p:spPr>
      </p:pic>
      <p:sp>
        <p:nvSpPr>
          <p:cNvPr id="216" name="Casus…"/>
          <p:cNvSpPr txBox="1"/>
          <p:nvPr/>
        </p:nvSpPr>
        <p:spPr>
          <a:xfrm>
            <a:off x="741760" y="4804790"/>
            <a:ext cx="11704323" cy="6007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gn="l" defTabSz="457200">
              <a:lnSpc>
                <a:spcPts val="2800"/>
              </a:lnSpc>
              <a:defRPr sz="1800" b="0">
                <a:latin typeface="Calibri"/>
                <a:ea typeface="Calibri"/>
                <a:cs typeface="Calibri"/>
                <a:sym typeface="Calibri"/>
              </a:defRPr>
            </a:pPr>
            <a:r>
              <a:rPr sz="2600"/>
              <a:t>Casus</a:t>
            </a:r>
          </a:p>
          <a:p>
            <a:pPr algn="l" defTabSz="457200">
              <a:lnSpc>
                <a:spcPts val="2800"/>
              </a:lnSpc>
              <a:defRPr sz="1800" b="0">
                <a:latin typeface="Calibri"/>
                <a:ea typeface="Calibri"/>
                <a:cs typeface="Calibri"/>
                <a:sym typeface="Calibri"/>
              </a:defRPr>
            </a:pPr>
            <a:r>
              <a:rPr sz="2600"/>
              <a:t>Woningen staan beneden de € 60.000,- te koop op Funda. Gevaar is dat de woningen worden opgekocht door mensen die je liever niet in de buurt hebt of door huizenverzamelaars die ze goedkoop verhuren.</a:t>
            </a:r>
          </a:p>
          <a:p>
            <a:pPr algn="l" defTabSz="457200">
              <a:lnSpc>
                <a:spcPts val="2800"/>
              </a:lnSpc>
              <a:defRPr sz="1800" b="0">
                <a:latin typeface="Calibri"/>
                <a:ea typeface="Calibri"/>
                <a:cs typeface="Calibri"/>
                <a:sym typeface="Calibri"/>
              </a:defRPr>
            </a:pPr>
            <a:endParaRPr sz="2600"/>
          </a:p>
          <a:p>
            <a:pPr algn="l" defTabSz="457200">
              <a:lnSpc>
                <a:spcPts val="2800"/>
              </a:lnSpc>
              <a:defRPr sz="1800" b="0">
                <a:latin typeface="Calibri"/>
                <a:ea typeface="Calibri"/>
                <a:cs typeface="Calibri"/>
                <a:sym typeface="Calibri"/>
              </a:defRPr>
            </a:pPr>
            <a:r>
              <a:rPr sz="2600"/>
              <a:t>Mogelijke oplossingen</a:t>
            </a:r>
          </a:p>
          <a:p>
            <a:pPr marL="953911" indent="-953911" algn="l" defTabSz="457200">
              <a:lnSpc>
                <a:spcPts val="2800"/>
              </a:lnSpc>
              <a:buSzPct val="100000"/>
              <a:buFont typeface="Helvetica"/>
              <a:buChar char="➢"/>
              <a:defRPr sz="1800" b="0">
                <a:latin typeface="Calibri"/>
                <a:ea typeface="Calibri"/>
                <a:cs typeface="Calibri"/>
                <a:sym typeface="Calibri"/>
              </a:defRPr>
            </a:pPr>
            <a:r>
              <a:rPr sz="2600"/>
              <a:t>Bij de vrijstaande woningen kunnen mensen worden overgehaald om de woning te slopen en de onderliggende grond aan de buren te verkopen;</a:t>
            </a:r>
          </a:p>
          <a:p>
            <a:pPr marL="953911" indent="-953911" algn="l" defTabSz="457200">
              <a:lnSpc>
                <a:spcPts val="2800"/>
              </a:lnSpc>
              <a:buSzPct val="100000"/>
              <a:buFont typeface="Helvetica"/>
              <a:buChar char="➢"/>
              <a:defRPr sz="1800" b="0">
                <a:latin typeface="Calibri"/>
                <a:ea typeface="Calibri"/>
                <a:cs typeface="Calibri"/>
                <a:sym typeface="Calibri"/>
              </a:defRPr>
            </a:pPr>
            <a:r>
              <a:rPr sz="2600"/>
              <a:t>Bij de helft van een dubbele woning kijken of de woning kan worden opgekocht door de inwonende buren, zodat er één woning van gemaakt kan worden.</a:t>
            </a:r>
          </a:p>
        </p:txBody>
      </p:sp>
      <p:sp>
        <p:nvSpPr>
          <p:cNvPr id="217" name="Stimuleringsfonds Volkshuisvesting"/>
          <p:cNvSpPr txBox="1">
            <a:spLocks noGrp="1"/>
          </p:cNvSpPr>
          <p:nvPr>
            <p:ph type="title"/>
          </p:nvPr>
        </p:nvSpPr>
        <p:spPr>
          <a:xfrm>
            <a:off x="2166585" y="479993"/>
            <a:ext cx="7207479" cy="928293"/>
          </a:xfrm>
          <a:prstGeom prst="rect">
            <a:avLst/>
          </a:prstGeom>
        </p:spPr>
        <p:txBody>
          <a:bodyPr/>
          <a:lstStyle>
            <a:lvl1pPr defTabSz="462511">
              <a:lnSpc>
                <a:spcPts val="4300"/>
              </a:lnSpc>
              <a:defRPr sz="3600" b="0">
                <a:latin typeface="Trebuchet MS"/>
                <a:ea typeface="Trebuchet MS"/>
                <a:cs typeface="Trebuchet MS"/>
                <a:sym typeface="Trebuchet MS"/>
              </a:defRPr>
            </a:lvl1pPr>
          </a:lstStyle>
          <a:p>
            <a:r>
              <a:t>Leefbaarheid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image16.png" descr="image16.png"/>
          <p:cNvPicPr>
            <a:picLocks noChangeAspect="1"/>
          </p:cNvPicPr>
          <p:nvPr/>
        </p:nvPicPr>
        <p:blipFill>
          <a:blip r:embed="rId2">
            <a:extLst/>
          </a:blip>
          <a:stretch>
            <a:fillRect/>
          </a:stretch>
        </p:blipFill>
        <p:spPr>
          <a:xfrm>
            <a:off x="669750" y="1780456"/>
            <a:ext cx="6912771" cy="2702981"/>
          </a:xfrm>
          <a:prstGeom prst="rect">
            <a:avLst/>
          </a:prstGeom>
          <a:ln w="12700">
            <a:miter lim="400000"/>
          </a:ln>
        </p:spPr>
      </p:pic>
      <p:pic>
        <p:nvPicPr>
          <p:cNvPr id="220" name="image17.png" descr="image17.png"/>
          <p:cNvPicPr>
            <a:picLocks noChangeAspect="1"/>
          </p:cNvPicPr>
          <p:nvPr/>
        </p:nvPicPr>
        <p:blipFill>
          <a:blip r:embed="rId3">
            <a:extLst/>
          </a:blip>
          <a:stretch>
            <a:fillRect/>
          </a:stretch>
        </p:blipFill>
        <p:spPr>
          <a:xfrm>
            <a:off x="7798544" y="1709191"/>
            <a:ext cx="3600402" cy="2774247"/>
          </a:xfrm>
          <a:prstGeom prst="rect">
            <a:avLst/>
          </a:prstGeom>
          <a:ln w="12700">
            <a:miter lim="400000"/>
          </a:ln>
        </p:spPr>
      </p:pic>
      <p:sp>
        <p:nvSpPr>
          <p:cNvPr id="221" name="Casus…"/>
          <p:cNvSpPr txBox="1"/>
          <p:nvPr/>
        </p:nvSpPr>
        <p:spPr>
          <a:xfrm>
            <a:off x="650237" y="4948809"/>
            <a:ext cx="11704326" cy="44254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gn="l" defTabSz="457200">
              <a:lnSpc>
                <a:spcPts val="2800"/>
              </a:lnSpc>
              <a:defRPr sz="1800" b="0">
                <a:latin typeface="Calibri"/>
                <a:ea typeface="Calibri"/>
                <a:cs typeface="Calibri"/>
                <a:sym typeface="Calibri"/>
              </a:defRPr>
            </a:pPr>
            <a:r>
              <a:rPr sz="2600"/>
              <a:t>Casus</a:t>
            </a:r>
          </a:p>
          <a:p>
            <a:pPr algn="l" defTabSz="457200">
              <a:lnSpc>
                <a:spcPts val="2800"/>
              </a:lnSpc>
              <a:defRPr sz="1800" b="0">
                <a:latin typeface="Calibri"/>
                <a:ea typeface="Calibri"/>
                <a:cs typeface="Calibri"/>
                <a:sym typeface="Calibri"/>
              </a:defRPr>
            </a:pPr>
            <a:r>
              <a:rPr sz="2600"/>
              <a:t>Gedeeltelijk afgebrande panden staan vaak lang in bovengenoemde staat aan de weg, omdat de verzekering niet snel de zaken afhandelt</a:t>
            </a:r>
          </a:p>
          <a:p>
            <a:pPr algn="l" defTabSz="457200">
              <a:lnSpc>
                <a:spcPts val="2800"/>
              </a:lnSpc>
              <a:defRPr sz="1800" b="0">
                <a:latin typeface="Calibri"/>
                <a:ea typeface="Calibri"/>
                <a:cs typeface="Calibri"/>
                <a:sym typeface="Calibri"/>
              </a:defRPr>
            </a:pPr>
            <a:endParaRPr sz="2400"/>
          </a:p>
          <a:p>
            <a:pPr algn="l" defTabSz="457200">
              <a:lnSpc>
                <a:spcPts val="2800"/>
              </a:lnSpc>
              <a:defRPr sz="1800" b="0">
                <a:latin typeface="Calibri"/>
                <a:ea typeface="Calibri"/>
                <a:cs typeface="Calibri"/>
                <a:sym typeface="Calibri"/>
              </a:defRPr>
            </a:pPr>
            <a:r>
              <a:rPr sz="2400"/>
              <a:t>Mogelijke oplossingen</a:t>
            </a:r>
          </a:p>
          <a:p>
            <a:pPr marL="812800" indent="-812800" algn="l" defTabSz="457200">
              <a:lnSpc>
                <a:spcPts val="2800"/>
              </a:lnSpc>
              <a:buSzPct val="100000"/>
              <a:buFont typeface="Helvetica"/>
              <a:buChar char="➢"/>
              <a:defRPr sz="1800" b="0">
                <a:latin typeface="Calibri"/>
                <a:ea typeface="Calibri"/>
                <a:cs typeface="Calibri"/>
                <a:sym typeface="Calibri"/>
              </a:defRPr>
            </a:pPr>
            <a:r>
              <a:rPr sz="2400"/>
              <a:t>Met eigenaren afstemmen waarom puinresten niet worden opgeruimd;</a:t>
            </a:r>
          </a:p>
          <a:p>
            <a:pPr marL="812800" indent="-812800" algn="l" defTabSz="457200">
              <a:lnSpc>
                <a:spcPts val="2800"/>
              </a:lnSpc>
              <a:buSzPct val="100000"/>
              <a:buFont typeface="Helvetica"/>
              <a:buChar char="➢"/>
              <a:defRPr sz="1800" b="0">
                <a:latin typeface="Calibri"/>
                <a:ea typeface="Calibri"/>
                <a:cs typeface="Calibri"/>
                <a:sym typeface="Calibri"/>
              </a:defRPr>
            </a:pPr>
            <a:r>
              <a:rPr sz="2400"/>
              <a:t>Bij verzekeringskwesties onderhandelen met verzekeringsmaatschappijen;</a:t>
            </a:r>
          </a:p>
          <a:p>
            <a:pPr marL="812800" indent="-812800" algn="l" defTabSz="457200">
              <a:lnSpc>
                <a:spcPts val="2800"/>
              </a:lnSpc>
              <a:buSzPct val="100000"/>
              <a:buFont typeface="Helvetica"/>
              <a:buChar char="➢"/>
              <a:defRPr sz="1800" b="0">
                <a:latin typeface="Calibri"/>
                <a:ea typeface="Calibri"/>
                <a:cs typeface="Calibri"/>
                <a:sym typeface="Calibri"/>
              </a:defRPr>
            </a:pPr>
            <a:r>
              <a:rPr sz="2400"/>
              <a:t>In overleg met verzekeringsmaatschappijen en eigenaar of buren zorgen voor opruiming van puinresten;</a:t>
            </a:r>
          </a:p>
          <a:p>
            <a:pPr marL="812800" indent="-812800" algn="l" defTabSz="457200">
              <a:lnSpc>
                <a:spcPts val="2800"/>
              </a:lnSpc>
              <a:buSzPct val="100000"/>
              <a:buFont typeface="Helvetica"/>
              <a:buChar char="➢"/>
              <a:defRPr sz="1800" b="0">
                <a:latin typeface="Calibri"/>
                <a:ea typeface="Calibri"/>
                <a:cs typeface="Calibri"/>
                <a:sym typeface="Calibri"/>
              </a:defRPr>
            </a:pPr>
            <a:r>
              <a:rPr sz="2400"/>
              <a:t>Buren vragen of zij belangstelling hebben voor de onderliggende grond.</a:t>
            </a:r>
          </a:p>
        </p:txBody>
      </p:sp>
      <p:sp>
        <p:nvSpPr>
          <p:cNvPr id="222" name="Stimuleringsfonds Volkshuisvesting"/>
          <p:cNvSpPr txBox="1">
            <a:spLocks noGrp="1"/>
          </p:cNvSpPr>
          <p:nvPr>
            <p:ph type="title"/>
          </p:nvPr>
        </p:nvSpPr>
        <p:spPr>
          <a:xfrm>
            <a:off x="2166585" y="479993"/>
            <a:ext cx="7207479" cy="928293"/>
          </a:xfrm>
          <a:prstGeom prst="rect">
            <a:avLst/>
          </a:prstGeom>
        </p:spPr>
        <p:txBody>
          <a:bodyPr/>
          <a:lstStyle>
            <a:lvl1pPr defTabSz="462511">
              <a:lnSpc>
                <a:spcPts val="4300"/>
              </a:lnSpc>
              <a:defRPr sz="3600" b="0">
                <a:latin typeface="Trebuchet MS"/>
                <a:ea typeface="Trebuchet MS"/>
                <a:cs typeface="Trebuchet MS"/>
                <a:sym typeface="Trebuchet MS"/>
              </a:defRPr>
            </a:lvl1pPr>
          </a:lstStyle>
          <a:p>
            <a:r>
              <a:t>Leefbaarheid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image14.png" descr="image14.png"/>
          <p:cNvPicPr>
            <a:picLocks noChangeAspect="1"/>
          </p:cNvPicPr>
          <p:nvPr/>
        </p:nvPicPr>
        <p:blipFill>
          <a:blip r:embed="rId2">
            <a:extLst/>
          </a:blip>
          <a:stretch>
            <a:fillRect/>
          </a:stretch>
        </p:blipFill>
        <p:spPr>
          <a:xfrm>
            <a:off x="531798" y="1718352"/>
            <a:ext cx="5575628" cy="2494780"/>
          </a:xfrm>
          <a:prstGeom prst="rect">
            <a:avLst/>
          </a:prstGeom>
          <a:ln w="12700">
            <a:miter lim="400000"/>
          </a:ln>
        </p:spPr>
      </p:pic>
      <p:pic>
        <p:nvPicPr>
          <p:cNvPr id="225" name="image15.png" descr="image15.png"/>
          <p:cNvPicPr>
            <a:picLocks noChangeAspect="1"/>
          </p:cNvPicPr>
          <p:nvPr/>
        </p:nvPicPr>
        <p:blipFill>
          <a:blip r:embed="rId3">
            <a:extLst/>
          </a:blip>
          <a:stretch>
            <a:fillRect/>
          </a:stretch>
        </p:blipFill>
        <p:spPr>
          <a:xfrm>
            <a:off x="6355553" y="1723302"/>
            <a:ext cx="6264698" cy="2484877"/>
          </a:xfrm>
          <a:prstGeom prst="rect">
            <a:avLst/>
          </a:prstGeom>
          <a:ln w="12700">
            <a:miter lim="400000"/>
          </a:ln>
        </p:spPr>
      </p:pic>
      <p:sp>
        <p:nvSpPr>
          <p:cNvPr id="226" name="Casus…"/>
          <p:cNvSpPr txBox="1"/>
          <p:nvPr/>
        </p:nvSpPr>
        <p:spPr>
          <a:xfrm>
            <a:off x="650237" y="4372743"/>
            <a:ext cx="11704326" cy="5001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gn="l" defTabSz="457200">
              <a:lnSpc>
                <a:spcPts val="2800"/>
              </a:lnSpc>
              <a:defRPr sz="1800" b="0">
                <a:latin typeface="Calibri"/>
                <a:ea typeface="Calibri"/>
                <a:cs typeface="Calibri"/>
                <a:sym typeface="Calibri"/>
              </a:defRPr>
            </a:pPr>
            <a:r>
              <a:rPr sz="2600"/>
              <a:t>Casus</a:t>
            </a:r>
          </a:p>
          <a:p>
            <a:pPr algn="l" defTabSz="457200">
              <a:lnSpc>
                <a:spcPts val="2800"/>
              </a:lnSpc>
              <a:defRPr sz="1800" b="0">
                <a:latin typeface="Calibri"/>
                <a:ea typeface="Calibri"/>
                <a:cs typeface="Calibri"/>
                <a:sym typeface="Calibri"/>
              </a:defRPr>
            </a:pPr>
            <a:r>
              <a:rPr sz="2600"/>
              <a:t>Pand vervalt steeds meer. Bewoond door moeder en zoon van 50 jaar. Zoon is al een poosje werkloos en heeft geen geld om de woning op te knappen. De woning staat nu te koop voor minder dan € 100.000,-. De woning is inmiddels verkocht en de kans is groot dat de woning in deze glorie blijft gehandhaafd.</a:t>
            </a:r>
          </a:p>
          <a:p>
            <a:pPr algn="l" defTabSz="457200">
              <a:lnSpc>
                <a:spcPts val="2800"/>
              </a:lnSpc>
              <a:defRPr sz="1800" b="0">
                <a:latin typeface="Calibri"/>
                <a:ea typeface="Calibri"/>
                <a:cs typeface="Calibri"/>
                <a:sym typeface="Calibri"/>
              </a:defRPr>
            </a:pPr>
            <a:endParaRPr sz="2600"/>
          </a:p>
          <a:p>
            <a:pPr algn="l" defTabSz="457200">
              <a:lnSpc>
                <a:spcPts val="2800"/>
              </a:lnSpc>
              <a:defRPr sz="1800" b="0">
                <a:latin typeface="Calibri"/>
                <a:ea typeface="Calibri"/>
                <a:cs typeface="Calibri"/>
                <a:sym typeface="Calibri"/>
              </a:defRPr>
            </a:pPr>
            <a:r>
              <a:rPr sz="2600"/>
              <a:t>Mogelijke oplossingen</a:t>
            </a:r>
          </a:p>
          <a:p>
            <a:pPr marL="953911" indent="-953911" algn="l" defTabSz="457200">
              <a:lnSpc>
                <a:spcPts val="2800"/>
              </a:lnSpc>
              <a:buSzPct val="100000"/>
              <a:buFont typeface="Helvetica"/>
              <a:buChar char="➢"/>
              <a:defRPr sz="1800" b="0">
                <a:latin typeface="Calibri"/>
                <a:ea typeface="Calibri"/>
                <a:cs typeface="Calibri"/>
                <a:sym typeface="Calibri"/>
              </a:defRPr>
            </a:pPr>
            <a:r>
              <a:rPr sz="2600"/>
              <a:t>Nieuwe eigenaren vragen hoe men de huidige staat wil verbeteren;</a:t>
            </a:r>
          </a:p>
          <a:p>
            <a:pPr marL="953911" indent="-953911" algn="l" defTabSz="457200">
              <a:lnSpc>
                <a:spcPts val="2800"/>
              </a:lnSpc>
              <a:buSzPct val="100000"/>
              <a:buFont typeface="Helvetica"/>
              <a:buChar char="➢"/>
              <a:defRPr sz="1800" b="0">
                <a:latin typeface="Calibri"/>
                <a:ea typeface="Calibri"/>
                <a:cs typeface="Calibri"/>
                <a:sym typeface="Calibri"/>
              </a:defRPr>
            </a:pPr>
            <a:r>
              <a:rPr sz="2600"/>
              <a:t>Eventueel een lening aanbieden om de woning op te knappen.</a:t>
            </a:r>
          </a:p>
        </p:txBody>
      </p:sp>
      <p:sp>
        <p:nvSpPr>
          <p:cNvPr id="227" name="Stimuleringsfonds Volkshuisvesting"/>
          <p:cNvSpPr txBox="1">
            <a:spLocks noGrp="1"/>
          </p:cNvSpPr>
          <p:nvPr>
            <p:ph type="title"/>
          </p:nvPr>
        </p:nvSpPr>
        <p:spPr>
          <a:xfrm>
            <a:off x="2166585" y="479993"/>
            <a:ext cx="7207479" cy="928293"/>
          </a:xfrm>
          <a:prstGeom prst="rect">
            <a:avLst/>
          </a:prstGeom>
        </p:spPr>
        <p:txBody>
          <a:bodyPr/>
          <a:lstStyle>
            <a:lvl1pPr defTabSz="462511">
              <a:lnSpc>
                <a:spcPts val="4300"/>
              </a:lnSpc>
              <a:defRPr sz="3600" b="0">
                <a:latin typeface="Trebuchet MS"/>
                <a:ea typeface="Trebuchet MS"/>
                <a:cs typeface="Trebuchet MS"/>
                <a:sym typeface="Trebuchet MS"/>
              </a:defRPr>
            </a:lvl1pPr>
          </a:lstStyle>
          <a:p>
            <a:r>
              <a:t>Leefbaarheid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wat speelt er bij jullie?"/>
          <p:cNvSpPr txBox="1">
            <a:spLocks noGrp="1"/>
          </p:cNvSpPr>
          <p:nvPr>
            <p:ph type="title"/>
          </p:nvPr>
        </p:nvSpPr>
        <p:spPr>
          <a:xfrm>
            <a:off x="2166585" y="479993"/>
            <a:ext cx="7207479" cy="928293"/>
          </a:xfrm>
          <a:prstGeom prst="rect">
            <a:avLst/>
          </a:prstGeom>
        </p:spPr>
        <p:txBody>
          <a:bodyPr/>
          <a:lstStyle>
            <a:lvl1pPr defTabSz="508254">
              <a:lnSpc>
                <a:spcPts val="4800"/>
              </a:lnSpc>
              <a:defRPr sz="4000">
                <a:latin typeface="Calibri"/>
                <a:ea typeface="Calibri"/>
                <a:cs typeface="Calibri"/>
                <a:sym typeface="Calibri"/>
              </a:defRPr>
            </a:lvl1pPr>
          </a:lstStyle>
          <a:p>
            <a:r>
              <a:t> wat speelt er bij jullie?</a:t>
            </a:r>
          </a:p>
        </p:txBody>
      </p:sp>
      <p:sp>
        <p:nvSpPr>
          <p:cNvPr id="230" name="* achterstallig onderhoud…"/>
          <p:cNvSpPr txBox="1">
            <a:spLocks noGrp="1"/>
          </p:cNvSpPr>
          <p:nvPr>
            <p:ph type="body" idx="1"/>
          </p:nvPr>
        </p:nvSpPr>
        <p:spPr>
          <a:xfrm>
            <a:off x="1624733" y="2379172"/>
            <a:ext cx="11166032" cy="7448644"/>
          </a:xfrm>
          <a:prstGeom prst="rect">
            <a:avLst/>
          </a:prstGeom>
        </p:spPr>
        <p:txBody>
          <a:bodyPr lIns="50800" tIns="50800" rIns="50800" bIns="50800"/>
          <a:lstStyle/>
          <a:p>
            <a:pPr defTabSz="584200">
              <a:lnSpc>
                <a:spcPts val="5600"/>
              </a:lnSpc>
              <a:defRPr sz="3500">
                <a:solidFill>
                  <a:srgbClr val="00A1D8"/>
                </a:solidFill>
                <a:latin typeface="Calibri"/>
                <a:ea typeface="Calibri"/>
                <a:cs typeface="Calibri"/>
                <a:sym typeface="Calibri"/>
              </a:defRPr>
            </a:pPr>
            <a:r>
              <a:t>* achterstallig onderhoud</a:t>
            </a:r>
          </a:p>
          <a:p>
            <a:pPr defTabSz="584200">
              <a:lnSpc>
                <a:spcPts val="5600"/>
              </a:lnSpc>
              <a:defRPr sz="3500">
                <a:solidFill>
                  <a:srgbClr val="00A1D8"/>
                </a:solidFill>
                <a:latin typeface="Calibri"/>
                <a:ea typeface="Calibri"/>
                <a:cs typeface="Calibri"/>
                <a:sym typeface="Calibri"/>
              </a:defRPr>
            </a:pPr>
            <a:r>
              <a:t>* regulier onderhoud woning</a:t>
            </a:r>
          </a:p>
          <a:p>
            <a:pPr defTabSz="584200">
              <a:lnSpc>
                <a:spcPts val="5600"/>
              </a:lnSpc>
              <a:defRPr sz="3500">
                <a:solidFill>
                  <a:srgbClr val="00A1D8"/>
                </a:solidFill>
                <a:latin typeface="Calibri"/>
                <a:ea typeface="Calibri"/>
                <a:cs typeface="Calibri"/>
                <a:sym typeface="Calibri"/>
              </a:defRPr>
            </a:pPr>
            <a:r>
              <a:t>* lage/geen inkomen</a:t>
            </a:r>
          </a:p>
          <a:p>
            <a:pPr defTabSz="584200">
              <a:lnSpc>
                <a:spcPts val="5600"/>
              </a:lnSpc>
              <a:defRPr sz="3500">
                <a:solidFill>
                  <a:srgbClr val="00A1D8"/>
                </a:solidFill>
                <a:latin typeface="Calibri"/>
                <a:ea typeface="Calibri"/>
                <a:cs typeface="Calibri"/>
                <a:sym typeface="Calibri"/>
              </a:defRPr>
            </a:pPr>
            <a:r>
              <a:t>* langer thuis - woningaanpassing/comfort</a:t>
            </a:r>
          </a:p>
          <a:p>
            <a:pPr defTabSz="584200">
              <a:lnSpc>
                <a:spcPts val="5600"/>
              </a:lnSpc>
              <a:defRPr sz="3500">
                <a:solidFill>
                  <a:srgbClr val="00A1D8"/>
                </a:solidFill>
                <a:latin typeface="Calibri"/>
                <a:ea typeface="Calibri"/>
                <a:cs typeface="Calibri"/>
                <a:sym typeface="Calibri"/>
              </a:defRPr>
            </a:pPr>
            <a:r>
              <a:t>* verduurzamen woning</a:t>
            </a:r>
          </a:p>
          <a:p>
            <a:pPr defTabSz="584200">
              <a:lnSpc>
                <a:spcPts val="5600"/>
              </a:lnSpc>
              <a:defRPr sz="3500">
                <a:solidFill>
                  <a:srgbClr val="00A1D8"/>
                </a:solidFill>
                <a:latin typeface="Calibri"/>
                <a:ea typeface="Calibri"/>
                <a:cs typeface="Calibri"/>
                <a:sym typeface="Calibri"/>
              </a:defRPr>
            </a:pPr>
            <a:r>
              <a:t>* domotica</a:t>
            </a:r>
          </a:p>
          <a:p>
            <a:pPr defTabSz="584200">
              <a:lnSpc>
                <a:spcPts val="5600"/>
              </a:lnSpc>
              <a:defRPr sz="3500">
                <a:solidFill>
                  <a:srgbClr val="00A1D8"/>
                </a:solidFill>
                <a:latin typeface="Calibri"/>
                <a:ea typeface="Calibri"/>
                <a:cs typeface="Calibri"/>
                <a:sym typeface="Calibri"/>
              </a:defRPr>
            </a:pPr>
            <a:r>
              <a:t>* asbestsanering</a:t>
            </a:r>
          </a:p>
          <a:p>
            <a:pPr defTabSz="584200">
              <a:lnSpc>
                <a:spcPts val="5600"/>
              </a:lnSpc>
              <a:defRPr sz="3500">
                <a:solidFill>
                  <a:srgbClr val="00A1D8"/>
                </a:solidFill>
                <a:latin typeface="Calibri"/>
                <a:ea typeface="Calibri"/>
                <a:cs typeface="Calibri"/>
                <a:sym typeface="Calibri"/>
              </a:defRPr>
            </a:pPr>
            <a:r>
              <a:t>* sociale problemen</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718</Words>
  <Application>Microsoft Office PowerPoint</Application>
  <PresentationFormat>Aangepast</PresentationFormat>
  <Paragraphs>109</Paragraphs>
  <Slides>16</Slides>
  <Notes>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16</vt:i4>
      </vt:variant>
    </vt:vector>
  </HeadingPairs>
  <TitlesOfParts>
    <vt:vector size="26" baseType="lpstr">
      <vt:lpstr>Arial</vt:lpstr>
      <vt:lpstr>Calibri</vt:lpstr>
      <vt:lpstr>Helvetica</vt:lpstr>
      <vt:lpstr>Helvetica Light</vt:lpstr>
      <vt:lpstr>Helvetica Neue</vt:lpstr>
      <vt:lpstr>Helvetica Neue Light</vt:lpstr>
      <vt:lpstr>Helvetica Neue Medium</vt:lpstr>
      <vt:lpstr>Helvetica Neue Thin</vt:lpstr>
      <vt:lpstr>Trebuchet MS</vt:lpstr>
      <vt:lpstr>White</vt:lpstr>
      <vt:lpstr>Wie is SVn?   </vt:lpstr>
      <vt:lpstr>PowerPoint-presentatie</vt:lpstr>
      <vt:lpstr>Diensten/producten SVn</vt:lpstr>
      <vt:lpstr> wat speelt er bij jullie?</vt:lpstr>
      <vt:lpstr>Leefbaarheid </vt:lpstr>
      <vt:lpstr>Leefbaarheid </vt:lpstr>
      <vt:lpstr>Leefbaarheid </vt:lpstr>
      <vt:lpstr>Leefbaarheid </vt:lpstr>
      <vt:lpstr> wat speelt er bij jullie?</vt:lpstr>
      <vt:lpstr> Behoeften?</vt:lpstr>
      <vt:lpstr> is er een plan van aanpak?</vt:lpstr>
      <vt:lpstr> is er een plan van aanpak?</vt:lpstr>
      <vt:lpstr> is er een plan van aanpak?</vt:lpstr>
      <vt:lpstr> financiële middelen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 is SVn?</dc:title>
  <dc:creator>Klauw ECM van der, Elly</dc:creator>
  <cp:lastModifiedBy>Sluis CC van der, Chantal</cp:lastModifiedBy>
  <cp:revision>2</cp:revision>
  <dcterms:modified xsi:type="dcterms:W3CDTF">2019-02-01T10:58:06Z</dcterms:modified>
</cp:coreProperties>
</file>